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9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1" r:id="rId2"/>
    <p:sldId id="727" r:id="rId3"/>
    <p:sldId id="724" r:id="rId4"/>
    <p:sldId id="726" r:id="rId5"/>
    <p:sldId id="721" r:id="rId6"/>
    <p:sldId id="722" r:id="rId7"/>
    <p:sldId id="691" r:id="rId8"/>
    <p:sldId id="692" r:id="rId9"/>
    <p:sldId id="693" r:id="rId10"/>
    <p:sldId id="694" r:id="rId11"/>
    <p:sldId id="695" r:id="rId12"/>
    <p:sldId id="706" r:id="rId13"/>
    <p:sldId id="696" r:id="rId14"/>
    <p:sldId id="707" r:id="rId15"/>
    <p:sldId id="708" r:id="rId16"/>
    <p:sldId id="697" r:id="rId17"/>
    <p:sldId id="709" r:id="rId18"/>
    <p:sldId id="711" r:id="rId19"/>
    <p:sldId id="713" r:id="rId20"/>
    <p:sldId id="714" r:id="rId21"/>
    <p:sldId id="699" r:id="rId22"/>
    <p:sldId id="700" r:id="rId23"/>
    <p:sldId id="273"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63" userDrawn="1">
          <p15:clr>
            <a:srgbClr val="A4A3A4"/>
          </p15:clr>
        </p15:guide>
        <p15:guide id="2" pos="279" userDrawn="1">
          <p15:clr>
            <a:srgbClr val="A4A3A4"/>
          </p15:clr>
        </p15:guide>
        <p15:guide id="3" pos="52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0507"/>
    <a:srgbClr val="AA1A1F"/>
    <a:srgbClr val="010167"/>
    <a:srgbClr val="040067"/>
    <a:srgbClr val="CF010C"/>
    <a:srgbClr val="AA1A1E"/>
    <a:srgbClr val="C00000"/>
    <a:srgbClr val="404040"/>
    <a:srgbClr val="680000"/>
    <a:srgbClr val="000C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74843" autoAdjust="0"/>
  </p:normalViewPr>
  <p:slideViewPr>
    <p:cSldViewPr snapToGrid="0">
      <p:cViewPr>
        <p:scale>
          <a:sx n="66" d="100"/>
          <a:sy n="66" d="100"/>
        </p:scale>
        <p:origin x="1522" y="38"/>
      </p:cViewPr>
      <p:guideLst>
        <p:guide orient="horz" pos="2863"/>
        <p:guide pos="279"/>
        <p:guide pos="52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EF29F-52E7-4D7C-9973-94724984546B}" type="datetimeFigureOut">
              <a:rPr lang="zh-CN" altLang="en-US" smtClean="0"/>
              <a:t>2023/10/7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A73E7C-0571-48F9-A7C1-9245D5CB10B6}" type="slidenum">
              <a:rPr lang="zh-CN" altLang="en-US" smtClean="0"/>
              <a:t>‹#›</a:t>
            </a:fld>
            <a:endParaRPr lang="zh-CN" altLang="en-US"/>
          </a:p>
        </p:txBody>
      </p:sp>
    </p:spTree>
    <p:extLst>
      <p:ext uri="{BB962C8B-B14F-4D97-AF65-F5344CB8AC3E}">
        <p14:creationId xmlns:p14="http://schemas.microsoft.com/office/powerpoint/2010/main" val="2821443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AB7D124-0B43-4461-B538-82A2BE25D34E}"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13</a:t>
            </a:fld>
            <a:endParaRPr lang="zh-CN" altLang="en-US"/>
          </a:p>
        </p:txBody>
      </p:sp>
    </p:spTree>
    <p:extLst>
      <p:ext uri="{BB962C8B-B14F-4D97-AF65-F5344CB8AC3E}">
        <p14:creationId xmlns:p14="http://schemas.microsoft.com/office/powerpoint/2010/main" val="3739448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14</a:t>
            </a:fld>
            <a:endParaRPr lang="zh-CN" altLang="en-US"/>
          </a:p>
        </p:txBody>
      </p:sp>
    </p:spTree>
    <p:extLst>
      <p:ext uri="{BB962C8B-B14F-4D97-AF65-F5344CB8AC3E}">
        <p14:creationId xmlns:p14="http://schemas.microsoft.com/office/powerpoint/2010/main" val="2865418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15</a:t>
            </a:fld>
            <a:endParaRPr lang="zh-CN" altLang="en-US"/>
          </a:p>
        </p:txBody>
      </p:sp>
    </p:spTree>
    <p:extLst>
      <p:ext uri="{BB962C8B-B14F-4D97-AF65-F5344CB8AC3E}">
        <p14:creationId xmlns:p14="http://schemas.microsoft.com/office/powerpoint/2010/main" val="376720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16</a:t>
            </a:fld>
            <a:endParaRPr lang="zh-CN" altLang="en-US"/>
          </a:p>
        </p:txBody>
      </p:sp>
    </p:spTree>
    <p:extLst>
      <p:ext uri="{BB962C8B-B14F-4D97-AF65-F5344CB8AC3E}">
        <p14:creationId xmlns:p14="http://schemas.microsoft.com/office/powerpoint/2010/main" val="106169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17</a:t>
            </a:fld>
            <a:endParaRPr lang="zh-CN" altLang="en-US"/>
          </a:p>
        </p:txBody>
      </p:sp>
    </p:spTree>
    <p:extLst>
      <p:ext uri="{BB962C8B-B14F-4D97-AF65-F5344CB8AC3E}">
        <p14:creationId xmlns:p14="http://schemas.microsoft.com/office/powerpoint/2010/main" val="2856223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18</a:t>
            </a:fld>
            <a:endParaRPr lang="zh-CN" altLang="en-US"/>
          </a:p>
        </p:txBody>
      </p:sp>
    </p:spTree>
    <p:extLst>
      <p:ext uri="{BB962C8B-B14F-4D97-AF65-F5344CB8AC3E}">
        <p14:creationId xmlns:p14="http://schemas.microsoft.com/office/powerpoint/2010/main" val="495560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19</a:t>
            </a:fld>
            <a:endParaRPr lang="zh-CN" altLang="en-US"/>
          </a:p>
        </p:txBody>
      </p:sp>
    </p:spTree>
    <p:extLst>
      <p:ext uri="{BB962C8B-B14F-4D97-AF65-F5344CB8AC3E}">
        <p14:creationId xmlns:p14="http://schemas.microsoft.com/office/powerpoint/2010/main" val="381688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21</a:t>
            </a:fld>
            <a:endParaRPr lang="zh-CN" altLang="en-US"/>
          </a:p>
        </p:txBody>
      </p:sp>
    </p:spTree>
    <p:extLst>
      <p:ext uri="{BB962C8B-B14F-4D97-AF65-F5344CB8AC3E}">
        <p14:creationId xmlns:p14="http://schemas.microsoft.com/office/powerpoint/2010/main" val="1898521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、自建数据中心介绍：</a:t>
            </a:r>
            <a:endParaRPr lang="en-US" altLang="zh-CN" dirty="0"/>
          </a:p>
          <a:p>
            <a:r>
              <a:rPr lang="en-US" altLang="zh-CN" dirty="0"/>
              <a:t>1</a:t>
            </a:r>
            <a:r>
              <a:rPr lang="zh-CN" altLang="en-US" dirty="0"/>
              <a:t>、自建数据中心的原因：深入了解应用场景和应用需求</a:t>
            </a:r>
            <a:endParaRPr lang="en-US" altLang="zh-CN" dirty="0"/>
          </a:p>
          <a:p>
            <a:r>
              <a:rPr lang="en-US" altLang="zh-CN" dirty="0"/>
              <a:t>2</a:t>
            </a:r>
            <a:r>
              <a:rPr lang="zh-CN" altLang="en-US" dirty="0"/>
              <a:t>、主要使用业主：电信运营商、政府、互联网运营商；</a:t>
            </a:r>
          </a:p>
        </p:txBody>
      </p:sp>
      <p:sp>
        <p:nvSpPr>
          <p:cNvPr id="4" name="灯片编号占位符 3"/>
          <p:cNvSpPr>
            <a:spLocks noGrp="1"/>
          </p:cNvSpPr>
          <p:nvPr>
            <p:ph type="sldNum" sz="quarter" idx="5"/>
          </p:nvPr>
        </p:nvSpPr>
        <p:spPr/>
        <p:txBody>
          <a:bodyPr/>
          <a:lstStyle/>
          <a:p>
            <a:fld id="{1DA73E7C-0571-48F9-A7C1-9245D5CB10B6}" type="slidenum">
              <a:rPr lang="zh-CN" altLang="en-US" smtClean="0"/>
              <a:t>2</a:t>
            </a:fld>
            <a:endParaRPr lang="zh-CN" altLang="en-US"/>
          </a:p>
        </p:txBody>
      </p:sp>
    </p:spTree>
    <p:extLst>
      <p:ext uri="{BB962C8B-B14F-4D97-AF65-F5344CB8AC3E}">
        <p14:creationId xmlns:p14="http://schemas.microsoft.com/office/powerpoint/2010/main" val="1106827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A73E7C-0571-48F9-A7C1-9245D5CB10B6}" type="slidenum">
              <a:rPr lang="zh-CN" altLang="en-US" smtClean="0"/>
              <a:t>3</a:t>
            </a:fld>
            <a:endParaRPr lang="zh-CN" altLang="en-US"/>
          </a:p>
        </p:txBody>
      </p:sp>
    </p:spTree>
    <p:extLst>
      <p:ext uri="{BB962C8B-B14F-4D97-AF65-F5344CB8AC3E}">
        <p14:creationId xmlns:p14="http://schemas.microsoft.com/office/powerpoint/2010/main" val="399292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6</a:t>
            </a:fld>
            <a:endParaRPr lang="zh-CN" altLang="en-US"/>
          </a:p>
        </p:txBody>
      </p:sp>
    </p:spTree>
    <p:extLst>
      <p:ext uri="{BB962C8B-B14F-4D97-AF65-F5344CB8AC3E}">
        <p14:creationId xmlns:p14="http://schemas.microsoft.com/office/powerpoint/2010/main" val="43496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1\first floor put GE/water cooling </a:t>
            </a:r>
            <a:r>
              <a:rPr lang="en-US" altLang="zh-CN" dirty="0" err="1"/>
              <a:t>equipments</a:t>
            </a:r>
            <a:endParaRPr lang="en-US" altLang="zh-CN" dirty="0"/>
          </a:p>
          <a:p>
            <a:r>
              <a:rPr lang="en-US" altLang="zh-CN" dirty="0"/>
              <a:t>2</a:t>
            </a:r>
            <a:r>
              <a:rPr lang="zh-CN" altLang="en-US" dirty="0"/>
              <a:t>、</a:t>
            </a:r>
            <a:r>
              <a:rPr lang="en-US" altLang="zh-CN" dirty="0"/>
              <a:t>2~5 is IT room</a:t>
            </a:r>
          </a:p>
          <a:p>
            <a:r>
              <a:rPr lang="en-US" altLang="zh-CN" dirty="0"/>
              <a:t>3</a:t>
            </a:r>
            <a:r>
              <a:rPr lang="zh-CN" altLang="en-US" dirty="0"/>
              <a:t>、</a:t>
            </a:r>
            <a:r>
              <a:rPr lang="en-US" altLang="zh-CN" dirty="0"/>
              <a:t>top floor put condenser</a:t>
            </a:r>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7</a:t>
            </a:fld>
            <a:endParaRPr lang="zh-CN" altLang="en-US"/>
          </a:p>
        </p:txBody>
      </p:sp>
    </p:spTree>
    <p:extLst>
      <p:ext uri="{BB962C8B-B14F-4D97-AF65-F5344CB8AC3E}">
        <p14:creationId xmlns:p14="http://schemas.microsoft.com/office/powerpoint/2010/main" val="3450854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8</a:t>
            </a:fld>
            <a:endParaRPr lang="zh-CN" altLang="en-US"/>
          </a:p>
        </p:txBody>
      </p:sp>
    </p:spTree>
    <p:extLst>
      <p:ext uri="{BB962C8B-B14F-4D97-AF65-F5344CB8AC3E}">
        <p14:creationId xmlns:p14="http://schemas.microsoft.com/office/powerpoint/2010/main" val="629694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9</a:t>
            </a:fld>
            <a:endParaRPr lang="zh-CN" altLang="en-US"/>
          </a:p>
        </p:txBody>
      </p:sp>
    </p:spTree>
    <p:extLst>
      <p:ext uri="{BB962C8B-B14F-4D97-AF65-F5344CB8AC3E}">
        <p14:creationId xmlns:p14="http://schemas.microsoft.com/office/powerpoint/2010/main" val="2784270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10</a:t>
            </a:fld>
            <a:endParaRPr lang="zh-CN" altLang="en-US"/>
          </a:p>
        </p:txBody>
      </p:sp>
    </p:spTree>
    <p:extLst>
      <p:ext uri="{BB962C8B-B14F-4D97-AF65-F5344CB8AC3E}">
        <p14:creationId xmlns:p14="http://schemas.microsoft.com/office/powerpoint/2010/main" val="3208993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A73E7C-0571-48F9-A7C1-9245D5CB10B6}" type="slidenum">
              <a:rPr lang="zh-CN" altLang="en-US" smtClean="0"/>
              <a:t>11</a:t>
            </a:fld>
            <a:endParaRPr lang="zh-CN" altLang="en-US"/>
          </a:p>
        </p:txBody>
      </p:sp>
    </p:spTree>
    <p:extLst>
      <p:ext uri="{BB962C8B-B14F-4D97-AF65-F5344CB8AC3E}">
        <p14:creationId xmlns:p14="http://schemas.microsoft.com/office/powerpoint/2010/main" val="3538850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3FF85-6D72-4E34-94C8-E085ADF526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E07344D-0912-43AF-8F2C-7D676A5EE9E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E808DA-7EB8-4180-8653-E7755372D420}"/>
              </a:ext>
            </a:extLst>
          </p:cNvPr>
          <p:cNvSpPr>
            <a:spLocks noGrp="1"/>
          </p:cNvSpPr>
          <p:nvPr>
            <p:ph type="dt" sz="half" idx="10"/>
          </p:nvPr>
        </p:nvSpPr>
        <p:spPr>
          <a:xfrm>
            <a:off x="838200" y="6356350"/>
            <a:ext cx="2743200" cy="365125"/>
          </a:xfrm>
          <a:prstGeom prst="rect">
            <a:avLst/>
          </a:prstGeom>
        </p:spPr>
        <p:txBody>
          <a:bodyPr/>
          <a:lstStyle/>
          <a:p>
            <a:fld id="{D7982439-0A43-43CF-B4BA-422C6AF253EA}"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6D02658A-9476-4155-BC42-EF8E077EA6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487E5F-9E50-40A2-9591-B3D89412864D}"/>
              </a:ext>
            </a:extLst>
          </p:cNvPr>
          <p:cNvSpPr>
            <a:spLocks noGrp="1"/>
          </p:cNvSpPr>
          <p:nvPr>
            <p:ph type="sldNum" sz="quarter" idx="12"/>
          </p:nvPr>
        </p:nvSpPr>
        <p:spPr>
          <a:xfrm>
            <a:off x="8610600" y="6356350"/>
            <a:ext cx="2743200" cy="365125"/>
          </a:xfrm>
          <a:prstGeom prst="rect">
            <a:avLst/>
          </a:prstGeom>
        </p:spPr>
        <p:txBody>
          <a:bodyPr/>
          <a:lstStyle/>
          <a:p>
            <a:fld id="{2B7FD09C-E700-42AE-B0B4-F12E4E210BCE}" type="slidenum">
              <a:rPr lang="zh-CN" altLang="en-US" smtClean="0"/>
              <a:t>‹#›</a:t>
            </a:fld>
            <a:endParaRPr lang="zh-CN" altLang="en-US"/>
          </a:p>
        </p:txBody>
      </p:sp>
    </p:spTree>
    <p:extLst>
      <p:ext uri="{BB962C8B-B14F-4D97-AF65-F5344CB8AC3E}">
        <p14:creationId xmlns:p14="http://schemas.microsoft.com/office/powerpoint/2010/main" val="2454426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D4E96E-62D6-4728-A738-AD0CFA28286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933D92-54F5-48B4-BC42-A27F16C8243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615F4E3-DDDF-4909-AE0F-1F52CDB448D0}"/>
              </a:ext>
            </a:extLst>
          </p:cNvPr>
          <p:cNvSpPr>
            <a:spLocks noGrp="1"/>
          </p:cNvSpPr>
          <p:nvPr>
            <p:ph type="dt" sz="half" idx="10"/>
          </p:nvPr>
        </p:nvSpPr>
        <p:spPr>
          <a:xfrm>
            <a:off x="838200" y="6356350"/>
            <a:ext cx="2743200" cy="365125"/>
          </a:xfrm>
          <a:prstGeom prst="rect">
            <a:avLst/>
          </a:prstGeom>
        </p:spPr>
        <p:txBody>
          <a:bodyPr/>
          <a:lstStyle/>
          <a:p>
            <a:fld id="{D7982439-0A43-43CF-B4BA-422C6AF253EA}"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912BAF35-BB3F-43C8-9701-0F0769521C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7E47F3A-B421-44E8-90FB-FD861CB0CD11}"/>
              </a:ext>
            </a:extLst>
          </p:cNvPr>
          <p:cNvSpPr>
            <a:spLocks noGrp="1"/>
          </p:cNvSpPr>
          <p:nvPr>
            <p:ph type="sldNum" sz="quarter" idx="12"/>
          </p:nvPr>
        </p:nvSpPr>
        <p:spPr>
          <a:xfrm>
            <a:off x="8610600" y="6356350"/>
            <a:ext cx="2743200" cy="365125"/>
          </a:xfrm>
          <a:prstGeom prst="rect">
            <a:avLst/>
          </a:prstGeom>
        </p:spPr>
        <p:txBody>
          <a:bodyPr/>
          <a:lstStyle/>
          <a:p>
            <a:fld id="{2B7FD09C-E700-42AE-B0B4-F12E4E210BCE}" type="slidenum">
              <a:rPr lang="zh-CN" altLang="en-US" smtClean="0"/>
              <a:t>‹#›</a:t>
            </a:fld>
            <a:endParaRPr lang="zh-CN" altLang="en-US"/>
          </a:p>
        </p:txBody>
      </p:sp>
    </p:spTree>
    <p:extLst>
      <p:ext uri="{BB962C8B-B14F-4D97-AF65-F5344CB8AC3E}">
        <p14:creationId xmlns:p14="http://schemas.microsoft.com/office/powerpoint/2010/main" val="1756419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4BBD94-C21A-42D5-B74A-D6199BC6123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986EE04-7B0D-45DB-A89A-193584BA8A72}"/>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7386B6-F427-422A-BAA7-2FDA4B0388E7}"/>
              </a:ext>
            </a:extLst>
          </p:cNvPr>
          <p:cNvSpPr>
            <a:spLocks noGrp="1"/>
          </p:cNvSpPr>
          <p:nvPr>
            <p:ph type="dt" sz="half" idx="10"/>
          </p:nvPr>
        </p:nvSpPr>
        <p:spPr>
          <a:xfrm>
            <a:off x="838200" y="6356350"/>
            <a:ext cx="2743200" cy="365125"/>
          </a:xfrm>
          <a:prstGeom prst="rect">
            <a:avLst/>
          </a:prstGeom>
        </p:spPr>
        <p:txBody>
          <a:bodyPr/>
          <a:lstStyle/>
          <a:p>
            <a:fld id="{D7982439-0A43-43CF-B4BA-422C6AF253EA}"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C7845E3E-4E1B-4E34-957E-118307AAD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1E8659-1A7F-47B9-98E1-BAF3A9117D41}"/>
              </a:ext>
            </a:extLst>
          </p:cNvPr>
          <p:cNvSpPr>
            <a:spLocks noGrp="1"/>
          </p:cNvSpPr>
          <p:nvPr>
            <p:ph type="sldNum" sz="quarter" idx="12"/>
          </p:nvPr>
        </p:nvSpPr>
        <p:spPr>
          <a:xfrm>
            <a:off x="8610600" y="6356350"/>
            <a:ext cx="2743200" cy="365125"/>
          </a:xfrm>
          <a:prstGeom prst="rect">
            <a:avLst/>
          </a:prstGeom>
        </p:spPr>
        <p:txBody>
          <a:bodyPr/>
          <a:lstStyle/>
          <a:p>
            <a:fld id="{2B7FD09C-E700-42AE-B0B4-F12E4E210BCE}" type="slidenum">
              <a:rPr lang="zh-CN" altLang="en-US" smtClean="0"/>
              <a:t>‹#›</a:t>
            </a:fld>
            <a:endParaRPr lang="zh-CN" altLang="en-US"/>
          </a:p>
        </p:txBody>
      </p:sp>
    </p:spTree>
    <p:extLst>
      <p:ext uri="{BB962C8B-B14F-4D97-AF65-F5344CB8AC3E}">
        <p14:creationId xmlns:p14="http://schemas.microsoft.com/office/powerpoint/2010/main" val="2548186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8" name="图片 43">
            <a:extLst>
              <a:ext uri="{FF2B5EF4-FFF2-40B4-BE49-F238E27FC236}">
                <a16:creationId xmlns:a16="http://schemas.microsoft.com/office/drawing/2014/main" id="{6B8BAAB0-D7C4-7E0B-0002-A14ED12F3A01}"/>
              </a:ext>
            </a:extLst>
          </p:cNvPr>
          <p:cNvPicPr>
            <a:picLocks noChangeAspect="1"/>
          </p:cNvPicPr>
          <p:nvPr userDrawn="1"/>
        </p:nvPicPr>
        <p:blipFill>
          <a:blip r:embed="rId2" cstate="screen">
            <a:duotone>
              <a:schemeClr val="bg2">
                <a:shade val="45000"/>
                <a:satMod val="135000"/>
              </a:schemeClr>
              <a:prstClr val="white"/>
            </a:duotone>
          </a:blip>
          <a:stretch>
            <a:fillRect/>
          </a:stretch>
        </p:blipFill>
        <p:spPr>
          <a:xfrm>
            <a:off x="11087433" y="184015"/>
            <a:ext cx="834238" cy="278645"/>
          </a:xfrm>
          <a:prstGeom prst="rect">
            <a:avLst/>
          </a:prstGeom>
        </p:spPr>
      </p:pic>
      <p:pic>
        <p:nvPicPr>
          <p:cNvPr id="3" name="图片 2">
            <a:extLst>
              <a:ext uri="{FF2B5EF4-FFF2-40B4-BE49-F238E27FC236}">
                <a16:creationId xmlns:a16="http://schemas.microsoft.com/office/drawing/2014/main" id="{85098C40-EAEB-9CAD-6E33-BFA4B4EFAC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0" y="0"/>
            <a:ext cx="12189719" cy="6858000"/>
          </a:xfrm>
          <a:prstGeom prst="rect">
            <a:avLst/>
          </a:prstGeom>
        </p:spPr>
      </p:pic>
    </p:spTree>
    <p:extLst>
      <p:ext uri="{BB962C8B-B14F-4D97-AF65-F5344CB8AC3E}">
        <p14:creationId xmlns:p14="http://schemas.microsoft.com/office/powerpoint/2010/main" val="212172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0485E6-CA73-495E-81A1-0F7F638A596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D5C7A7D-EC44-46BA-8B57-9463F59E11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D2DA155-A3C4-45C3-9D7B-09EA6135C499}"/>
              </a:ext>
            </a:extLst>
          </p:cNvPr>
          <p:cNvSpPr>
            <a:spLocks noGrp="1"/>
          </p:cNvSpPr>
          <p:nvPr>
            <p:ph type="dt" sz="half" idx="10"/>
          </p:nvPr>
        </p:nvSpPr>
        <p:spPr>
          <a:xfrm>
            <a:off x="838200" y="6356350"/>
            <a:ext cx="2743200" cy="365125"/>
          </a:xfrm>
          <a:prstGeom prst="rect">
            <a:avLst/>
          </a:prstGeom>
        </p:spPr>
        <p:txBody>
          <a:bodyPr/>
          <a:lstStyle/>
          <a:p>
            <a:fld id="{D7982439-0A43-43CF-B4BA-422C6AF253EA}"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7BD427DA-8EE2-4181-BDCF-8E6450BE21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8345814-D705-4842-9A8B-F19F2C5EDEBD}"/>
              </a:ext>
            </a:extLst>
          </p:cNvPr>
          <p:cNvSpPr>
            <a:spLocks noGrp="1"/>
          </p:cNvSpPr>
          <p:nvPr>
            <p:ph type="sldNum" sz="quarter" idx="12"/>
          </p:nvPr>
        </p:nvSpPr>
        <p:spPr>
          <a:xfrm>
            <a:off x="8610600" y="6356350"/>
            <a:ext cx="2743200" cy="365125"/>
          </a:xfrm>
          <a:prstGeom prst="rect">
            <a:avLst/>
          </a:prstGeom>
        </p:spPr>
        <p:txBody>
          <a:bodyPr/>
          <a:lstStyle/>
          <a:p>
            <a:fld id="{2B7FD09C-E700-42AE-B0B4-F12E4E210BCE}" type="slidenum">
              <a:rPr lang="zh-CN" altLang="en-US" smtClean="0"/>
              <a:t>‹#›</a:t>
            </a:fld>
            <a:endParaRPr lang="zh-CN" altLang="en-US"/>
          </a:p>
        </p:txBody>
      </p:sp>
    </p:spTree>
    <p:extLst>
      <p:ext uri="{BB962C8B-B14F-4D97-AF65-F5344CB8AC3E}">
        <p14:creationId xmlns:p14="http://schemas.microsoft.com/office/powerpoint/2010/main" val="3855232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7CBA92-393D-4EF8-B4A7-0CA6D3CF7D2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76D56A-B474-4F60-A791-6B9A3BD727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CC79783-1331-4B99-8918-E799FED33716}"/>
              </a:ext>
            </a:extLst>
          </p:cNvPr>
          <p:cNvSpPr>
            <a:spLocks noGrp="1"/>
          </p:cNvSpPr>
          <p:nvPr>
            <p:ph type="dt" sz="half" idx="10"/>
          </p:nvPr>
        </p:nvSpPr>
        <p:spPr>
          <a:xfrm>
            <a:off x="838200" y="6356350"/>
            <a:ext cx="2743200" cy="365125"/>
          </a:xfrm>
          <a:prstGeom prst="rect">
            <a:avLst/>
          </a:prstGeom>
        </p:spPr>
        <p:txBody>
          <a:bodyPr/>
          <a:lstStyle/>
          <a:p>
            <a:fld id="{D7982439-0A43-43CF-B4BA-422C6AF253EA}"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5477395B-DA82-4536-A7D3-1870E230F9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82B6AAB-650C-455E-8F69-E2F275093C36}"/>
              </a:ext>
            </a:extLst>
          </p:cNvPr>
          <p:cNvSpPr>
            <a:spLocks noGrp="1"/>
          </p:cNvSpPr>
          <p:nvPr>
            <p:ph type="sldNum" sz="quarter" idx="12"/>
          </p:nvPr>
        </p:nvSpPr>
        <p:spPr>
          <a:xfrm>
            <a:off x="8610600" y="6356350"/>
            <a:ext cx="2743200" cy="365125"/>
          </a:xfrm>
          <a:prstGeom prst="rect">
            <a:avLst/>
          </a:prstGeom>
        </p:spPr>
        <p:txBody>
          <a:bodyPr/>
          <a:lstStyle/>
          <a:p>
            <a:fld id="{2B7FD09C-E700-42AE-B0B4-F12E4E210BCE}" type="slidenum">
              <a:rPr lang="zh-CN" altLang="en-US" smtClean="0"/>
              <a:t>‹#›</a:t>
            </a:fld>
            <a:endParaRPr lang="zh-CN" altLang="en-US"/>
          </a:p>
        </p:txBody>
      </p:sp>
    </p:spTree>
    <p:extLst>
      <p:ext uri="{BB962C8B-B14F-4D97-AF65-F5344CB8AC3E}">
        <p14:creationId xmlns:p14="http://schemas.microsoft.com/office/powerpoint/2010/main" val="2854330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A849EC-C79E-4454-A971-C37906EC817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4388C37-418E-480B-83A1-E2A09B4B7FF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45759B1-D825-4AC2-86DC-E3FDAD2511A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7703A79-8478-46B1-A219-A85A5931BD16}"/>
              </a:ext>
            </a:extLst>
          </p:cNvPr>
          <p:cNvSpPr>
            <a:spLocks noGrp="1"/>
          </p:cNvSpPr>
          <p:nvPr>
            <p:ph type="dt" sz="half" idx="10"/>
          </p:nvPr>
        </p:nvSpPr>
        <p:spPr>
          <a:xfrm>
            <a:off x="838200" y="6356350"/>
            <a:ext cx="2743200" cy="365125"/>
          </a:xfrm>
          <a:prstGeom prst="rect">
            <a:avLst/>
          </a:prstGeom>
        </p:spPr>
        <p:txBody>
          <a:bodyPr/>
          <a:lstStyle/>
          <a:p>
            <a:fld id="{D7982439-0A43-43CF-B4BA-422C6AF253EA}" type="datetimeFigureOut">
              <a:rPr lang="zh-CN" altLang="en-US" smtClean="0"/>
              <a:t>2023/10/7</a:t>
            </a:fld>
            <a:endParaRPr lang="zh-CN" altLang="en-US"/>
          </a:p>
        </p:txBody>
      </p:sp>
      <p:sp>
        <p:nvSpPr>
          <p:cNvPr id="6" name="页脚占位符 5">
            <a:extLst>
              <a:ext uri="{FF2B5EF4-FFF2-40B4-BE49-F238E27FC236}">
                <a16:creationId xmlns:a16="http://schemas.microsoft.com/office/drawing/2014/main" id="{2F269A6A-3175-404E-A428-79DF4FA0F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ABBBE5B-79ED-450E-83D4-F8A11DBF3B0E}"/>
              </a:ext>
            </a:extLst>
          </p:cNvPr>
          <p:cNvSpPr>
            <a:spLocks noGrp="1"/>
          </p:cNvSpPr>
          <p:nvPr>
            <p:ph type="sldNum" sz="quarter" idx="12"/>
          </p:nvPr>
        </p:nvSpPr>
        <p:spPr>
          <a:xfrm>
            <a:off x="8610600" y="6356350"/>
            <a:ext cx="2743200" cy="365125"/>
          </a:xfrm>
          <a:prstGeom prst="rect">
            <a:avLst/>
          </a:prstGeom>
        </p:spPr>
        <p:txBody>
          <a:bodyPr/>
          <a:lstStyle/>
          <a:p>
            <a:fld id="{2B7FD09C-E700-42AE-B0B4-F12E4E210BCE}" type="slidenum">
              <a:rPr lang="zh-CN" altLang="en-US" smtClean="0"/>
              <a:t>‹#›</a:t>
            </a:fld>
            <a:endParaRPr lang="zh-CN" altLang="en-US"/>
          </a:p>
        </p:txBody>
      </p:sp>
    </p:spTree>
    <p:extLst>
      <p:ext uri="{BB962C8B-B14F-4D97-AF65-F5344CB8AC3E}">
        <p14:creationId xmlns:p14="http://schemas.microsoft.com/office/powerpoint/2010/main" val="2484332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AC7DC-BB51-4886-88ED-10A44099127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3361097-5548-418B-92BA-F74A3AB2356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A4A87F7-8B47-4A02-934A-56098BD698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18042B2-D01A-45AE-A061-764ACA7550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D9BB93-7601-4533-B62E-9B26BAC01C4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3631528-BE6F-4877-9AC9-E38B7A617918}"/>
              </a:ext>
            </a:extLst>
          </p:cNvPr>
          <p:cNvSpPr>
            <a:spLocks noGrp="1"/>
          </p:cNvSpPr>
          <p:nvPr>
            <p:ph type="dt" sz="half" idx="10"/>
          </p:nvPr>
        </p:nvSpPr>
        <p:spPr>
          <a:xfrm>
            <a:off x="838200" y="6356350"/>
            <a:ext cx="2743200" cy="365125"/>
          </a:xfrm>
          <a:prstGeom prst="rect">
            <a:avLst/>
          </a:prstGeom>
        </p:spPr>
        <p:txBody>
          <a:bodyPr/>
          <a:lstStyle/>
          <a:p>
            <a:fld id="{D7982439-0A43-43CF-B4BA-422C6AF253EA}" type="datetimeFigureOut">
              <a:rPr lang="zh-CN" altLang="en-US" smtClean="0"/>
              <a:t>2023/10/7</a:t>
            </a:fld>
            <a:endParaRPr lang="zh-CN" altLang="en-US"/>
          </a:p>
        </p:txBody>
      </p:sp>
      <p:sp>
        <p:nvSpPr>
          <p:cNvPr id="8" name="页脚占位符 7">
            <a:extLst>
              <a:ext uri="{FF2B5EF4-FFF2-40B4-BE49-F238E27FC236}">
                <a16:creationId xmlns:a16="http://schemas.microsoft.com/office/drawing/2014/main" id="{0F1AAC72-1601-4C2B-82E8-13356246F52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3D183BF-5D86-4730-B349-3C96C7C2001E}"/>
              </a:ext>
            </a:extLst>
          </p:cNvPr>
          <p:cNvSpPr>
            <a:spLocks noGrp="1"/>
          </p:cNvSpPr>
          <p:nvPr>
            <p:ph type="sldNum" sz="quarter" idx="12"/>
          </p:nvPr>
        </p:nvSpPr>
        <p:spPr>
          <a:xfrm>
            <a:off x="8610600" y="6356350"/>
            <a:ext cx="2743200" cy="365125"/>
          </a:xfrm>
          <a:prstGeom prst="rect">
            <a:avLst/>
          </a:prstGeom>
        </p:spPr>
        <p:txBody>
          <a:bodyPr/>
          <a:lstStyle/>
          <a:p>
            <a:fld id="{2B7FD09C-E700-42AE-B0B4-F12E4E210BCE}" type="slidenum">
              <a:rPr lang="zh-CN" altLang="en-US" smtClean="0"/>
              <a:t>‹#›</a:t>
            </a:fld>
            <a:endParaRPr lang="zh-CN" altLang="en-US"/>
          </a:p>
        </p:txBody>
      </p:sp>
    </p:spTree>
    <p:extLst>
      <p:ext uri="{BB962C8B-B14F-4D97-AF65-F5344CB8AC3E}">
        <p14:creationId xmlns:p14="http://schemas.microsoft.com/office/powerpoint/2010/main" val="4159180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9B6D68-DD4A-44FF-8481-8A4A39D84A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1B37A69-E479-45F2-8942-D2C147814334}"/>
              </a:ext>
            </a:extLst>
          </p:cNvPr>
          <p:cNvSpPr>
            <a:spLocks noGrp="1"/>
          </p:cNvSpPr>
          <p:nvPr>
            <p:ph type="dt" sz="half" idx="10"/>
          </p:nvPr>
        </p:nvSpPr>
        <p:spPr>
          <a:xfrm>
            <a:off x="838200" y="6356350"/>
            <a:ext cx="2743200" cy="365125"/>
          </a:xfrm>
          <a:prstGeom prst="rect">
            <a:avLst/>
          </a:prstGeom>
        </p:spPr>
        <p:txBody>
          <a:bodyPr/>
          <a:lstStyle/>
          <a:p>
            <a:fld id="{D7982439-0A43-43CF-B4BA-422C6AF253EA}" type="datetimeFigureOut">
              <a:rPr lang="zh-CN" altLang="en-US" smtClean="0"/>
              <a:t>2023/10/7</a:t>
            </a:fld>
            <a:endParaRPr lang="zh-CN" altLang="en-US"/>
          </a:p>
        </p:txBody>
      </p:sp>
      <p:sp>
        <p:nvSpPr>
          <p:cNvPr id="4" name="页脚占位符 3">
            <a:extLst>
              <a:ext uri="{FF2B5EF4-FFF2-40B4-BE49-F238E27FC236}">
                <a16:creationId xmlns:a16="http://schemas.microsoft.com/office/drawing/2014/main" id="{CAEEA4C7-8A67-4821-A0C1-CECCF01F94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2161CBA-7A02-4051-B8D1-E876CC272C42}"/>
              </a:ext>
            </a:extLst>
          </p:cNvPr>
          <p:cNvSpPr>
            <a:spLocks noGrp="1"/>
          </p:cNvSpPr>
          <p:nvPr>
            <p:ph type="sldNum" sz="quarter" idx="12"/>
          </p:nvPr>
        </p:nvSpPr>
        <p:spPr>
          <a:xfrm>
            <a:off x="8610600" y="6356350"/>
            <a:ext cx="2743200" cy="365125"/>
          </a:xfrm>
          <a:prstGeom prst="rect">
            <a:avLst/>
          </a:prstGeom>
        </p:spPr>
        <p:txBody>
          <a:bodyPr/>
          <a:lstStyle/>
          <a:p>
            <a:fld id="{2B7FD09C-E700-42AE-B0B4-F12E4E210BCE}" type="slidenum">
              <a:rPr lang="zh-CN" altLang="en-US" smtClean="0"/>
              <a:t>‹#›</a:t>
            </a:fld>
            <a:endParaRPr lang="zh-CN" altLang="en-US"/>
          </a:p>
        </p:txBody>
      </p:sp>
    </p:spTree>
    <p:extLst>
      <p:ext uri="{BB962C8B-B14F-4D97-AF65-F5344CB8AC3E}">
        <p14:creationId xmlns:p14="http://schemas.microsoft.com/office/powerpoint/2010/main" val="205217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F17BD39-0BC8-4CB7-8897-8C897888B15B}"/>
              </a:ext>
            </a:extLst>
          </p:cNvPr>
          <p:cNvSpPr>
            <a:spLocks noGrp="1"/>
          </p:cNvSpPr>
          <p:nvPr>
            <p:ph type="dt" sz="half" idx="10"/>
          </p:nvPr>
        </p:nvSpPr>
        <p:spPr>
          <a:xfrm>
            <a:off x="838200" y="6356350"/>
            <a:ext cx="2743200" cy="365125"/>
          </a:xfrm>
          <a:prstGeom prst="rect">
            <a:avLst/>
          </a:prstGeom>
        </p:spPr>
        <p:txBody>
          <a:bodyPr/>
          <a:lstStyle/>
          <a:p>
            <a:fld id="{D7982439-0A43-43CF-B4BA-422C6AF253EA}" type="datetimeFigureOut">
              <a:rPr lang="zh-CN" altLang="en-US" smtClean="0"/>
              <a:t>2023/10/7</a:t>
            </a:fld>
            <a:endParaRPr lang="zh-CN" altLang="en-US"/>
          </a:p>
        </p:txBody>
      </p:sp>
      <p:sp>
        <p:nvSpPr>
          <p:cNvPr id="3" name="页脚占位符 2">
            <a:extLst>
              <a:ext uri="{FF2B5EF4-FFF2-40B4-BE49-F238E27FC236}">
                <a16:creationId xmlns:a16="http://schemas.microsoft.com/office/drawing/2014/main" id="{1FD0D220-B8E7-4CE3-83DC-46E50DAFAE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331F5C2-6162-46C8-9BFA-2A2501284BDA}"/>
              </a:ext>
            </a:extLst>
          </p:cNvPr>
          <p:cNvSpPr>
            <a:spLocks noGrp="1"/>
          </p:cNvSpPr>
          <p:nvPr>
            <p:ph type="sldNum" sz="quarter" idx="12"/>
          </p:nvPr>
        </p:nvSpPr>
        <p:spPr>
          <a:xfrm>
            <a:off x="8610600" y="6356350"/>
            <a:ext cx="2743200" cy="365125"/>
          </a:xfrm>
          <a:prstGeom prst="rect">
            <a:avLst/>
          </a:prstGeom>
        </p:spPr>
        <p:txBody>
          <a:bodyPr/>
          <a:lstStyle/>
          <a:p>
            <a:fld id="{2B7FD09C-E700-42AE-B0B4-F12E4E210BCE}" type="slidenum">
              <a:rPr lang="zh-CN" altLang="en-US" smtClean="0"/>
              <a:t>‹#›</a:t>
            </a:fld>
            <a:endParaRPr lang="zh-CN" altLang="en-US"/>
          </a:p>
        </p:txBody>
      </p:sp>
    </p:spTree>
    <p:extLst>
      <p:ext uri="{BB962C8B-B14F-4D97-AF65-F5344CB8AC3E}">
        <p14:creationId xmlns:p14="http://schemas.microsoft.com/office/powerpoint/2010/main" val="352161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BE1821-7063-40E4-8FDA-CE545D5EE6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E1115A3-1E0B-4EDD-8614-1CD8574460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EB3926B-7329-47E0-8F26-C21EF202D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7D2B7A3-9EBF-441C-A8A1-F2DB32A887F2}"/>
              </a:ext>
            </a:extLst>
          </p:cNvPr>
          <p:cNvSpPr>
            <a:spLocks noGrp="1"/>
          </p:cNvSpPr>
          <p:nvPr>
            <p:ph type="dt" sz="half" idx="10"/>
          </p:nvPr>
        </p:nvSpPr>
        <p:spPr>
          <a:xfrm>
            <a:off x="838200" y="6356350"/>
            <a:ext cx="2743200" cy="365125"/>
          </a:xfrm>
          <a:prstGeom prst="rect">
            <a:avLst/>
          </a:prstGeom>
        </p:spPr>
        <p:txBody>
          <a:bodyPr/>
          <a:lstStyle/>
          <a:p>
            <a:fld id="{D7982439-0A43-43CF-B4BA-422C6AF253EA}" type="datetimeFigureOut">
              <a:rPr lang="zh-CN" altLang="en-US" smtClean="0"/>
              <a:t>2023/10/7</a:t>
            </a:fld>
            <a:endParaRPr lang="zh-CN" altLang="en-US"/>
          </a:p>
        </p:txBody>
      </p:sp>
      <p:sp>
        <p:nvSpPr>
          <p:cNvPr id="6" name="页脚占位符 5">
            <a:extLst>
              <a:ext uri="{FF2B5EF4-FFF2-40B4-BE49-F238E27FC236}">
                <a16:creationId xmlns:a16="http://schemas.microsoft.com/office/drawing/2014/main" id="{35DC4D56-3B10-4B2D-9E5E-F33A015385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E46169-0B1E-4183-83C6-436433DC3854}"/>
              </a:ext>
            </a:extLst>
          </p:cNvPr>
          <p:cNvSpPr>
            <a:spLocks noGrp="1"/>
          </p:cNvSpPr>
          <p:nvPr>
            <p:ph type="sldNum" sz="quarter" idx="12"/>
          </p:nvPr>
        </p:nvSpPr>
        <p:spPr>
          <a:xfrm>
            <a:off x="8610600" y="6356350"/>
            <a:ext cx="2743200" cy="365125"/>
          </a:xfrm>
          <a:prstGeom prst="rect">
            <a:avLst/>
          </a:prstGeom>
        </p:spPr>
        <p:txBody>
          <a:bodyPr/>
          <a:lstStyle/>
          <a:p>
            <a:fld id="{2B7FD09C-E700-42AE-B0B4-F12E4E210BCE}" type="slidenum">
              <a:rPr lang="zh-CN" altLang="en-US" smtClean="0"/>
              <a:t>‹#›</a:t>
            </a:fld>
            <a:endParaRPr lang="zh-CN" altLang="en-US"/>
          </a:p>
        </p:txBody>
      </p:sp>
    </p:spTree>
    <p:extLst>
      <p:ext uri="{BB962C8B-B14F-4D97-AF65-F5344CB8AC3E}">
        <p14:creationId xmlns:p14="http://schemas.microsoft.com/office/powerpoint/2010/main" val="266990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BDCAA2-4C36-4628-9218-9CEFABF6FD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23A0F0F-CAAB-40AB-BCDE-E1CFD82A8A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C9C93B4-8604-4A67-AECA-B5F090081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A782A8A-E6C1-41CF-887F-FAF4D488F573}"/>
              </a:ext>
            </a:extLst>
          </p:cNvPr>
          <p:cNvSpPr>
            <a:spLocks noGrp="1"/>
          </p:cNvSpPr>
          <p:nvPr>
            <p:ph type="dt" sz="half" idx="10"/>
          </p:nvPr>
        </p:nvSpPr>
        <p:spPr>
          <a:xfrm>
            <a:off x="838200" y="6356350"/>
            <a:ext cx="2743200" cy="365125"/>
          </a:xfrm>
          <a:prstGeom prst="rect">
            <a:avLst/>
          </a:prstGeom>
        </p:spPr>
        <p:txBody>
          <a:bodyPr/>
          <a:lstStyle/>
          <a:p>
            <a:fld id="{D7982439-0A43-43CF-B4BA-422C6AF253EA}" type="datetimeFigureOut">
              <a:rPr lang="zh-CN" altLang="en-US" smtClean="0"/>
              <a:t>2023/10/7</a:t>
            </a:fld>
            <a:endParaRPr lang="zh-CN" altLang="en-US"/>
          </a:p>
        </p:txBody>
      </p:sp>
      <p:sp>
        <p:nvSpPr>
          <p:cNvPr id="6" name="页脚占位符 5">
            <a:extLst>
              <a:ext uri="{FF2B5EF4-FFF2-40B4-BE49-F238E27FC236}">
                <a16:creationId xmlns:a16="http://schemas.microsoft.com/office/drawing/2014/main" id="{26CF4813-FCFB-4EA3-A775-BA2D2BA83B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27944A1-D5D2-47CA-A9F3-755EB462DB9C}"/>
              </a:ext>
            </a:extLst>
          </p:cNvPr>
          <p:cNvSpPr>
            <a:spLocks noGrp="1"/>
          </p:cNvSpPr>
          <p:nvPr>
            <p:ph type="sldNum" sz="quarter" idx="12"/>
          </p:nvPr>
        </p:nvSpPr>
        <p:spPr>
          <a:xfrm>
            <a:off x="8610600" y="6356350"/>
            <a:ext cx="2743200" cy="365125"/>
          </a:xfrm>
          <a:prstGeom prst="rect">
            <a:avLst/>
          </a:prstGeom>
        </p:spPr>
        <p:txBody>
          <a:bodyPr/>
          <a:lstStyle/>
          <a:p>
            <a:fld id="{2B7FD09C-E700-42AE-B0B4-F12E4E210BCE}" type="slidenum">
              <a:rPr lang="zh-CN" altLang="en-US" smtClean="0"/>
              <a:t>‹#›</a:t>
            </a:fld>
            <a:endParaRPr lang="zh-CN" altLang="en-US"/>
          </a:p>
        </p:txBody>
      </p:sp>
    </p:spTree>
    <p:extLst>
      <p:ext uri="{BB962C8B-B14F-4D97-AF65-F5344CB8AC3E}">
        <p14:creationId xmlns:p14="http://schemas.microsoft.com/office/powerpoint/2010/main" val="1522232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1B0EB1B4-D59F-4AD1-AA37-F00A7284358A}"/>
              </a:ext>
            </a:extLst>
          </p:cNvPr>
          <p:cNvCxnSpPr/>
          <p:nvPr userDrawn="1"/>
        </p:nvCxnSpPr>
        <p:spPr>
          <a:xfrm>
            <a:off x="0" y="880534"/>
            <a:ext cx="121920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75680385-40F9-4565-A15D-F78F87F544A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421224" y="271399"/>
            <a:ext cx="392528" cy="392528"/>
          </a:xfrm>
          <a:prstGeom prst="rect">
            <a:avLst/>
          </a:prstGeom>
        </p:spPr>
      </p:pic>
      <p:pic>
        <p:nvPicPr>
          <p:cNvPr id="11" name="图片 10">
            <a:extLst>
              <a:ext uri="{FF2B5EF4-FFF2-40B4-BE49-F238E27FC236}">
                <a16:creationId xmlns:a16="http://schemas.microsoft.com/office/drawing/2014/main" id="{33ED79B9-458F-4112-A5F0-B9F76FC6200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311628" y="6448308"/>
            <a:ext cx="242154" cy="242154"/>
          </a:xfrm>
          <a:prstGeom prst="rect">
            <a:avLst/>
          </a:prstGeom>
        </p:spPr>
      </p:pic>
      <p:sp>
        <p:nvSpPr>
          <p:cNvPr id="12" name="文本框 11">
            <a:extLst>
              <a:ext uri="{FF2B5EF4-FFF2-40B4-BE49-F238E27FC236}">
                <a16:creationId xmlns:a16="http://schemas.microsoft.com/office/drawing/2014/main" id="{2CAEA827-BA98-48BC-8FE2-F4452BC02101}"/>
              </a:ext>
            </a:extLst>
          </p:cNvPr>
          <p:cNvSpPr txBox="1"/>
          <p:nvPr userDrawn="1"/>
        </p:nvSpPr>
        <p:spPr>
          <a:xfrm>
            <a:off x="553782" y="6444279"/>
            <a:ext cx="3190240" cy="276999"/>
          </a:xfrm>
          <a:prstGeom prst="rect">
            <a:avLst/>
          </a:prstGeom>
          <a:noFill/>
        </p:spPr>
        <p:txBody>
          <a:bodyPr wrap="square" rtlCol="0">
            <a:spAutoFit/>
          </a:bodyPr>
          <a:lstStyle/>
          <a:p>
            <a:r>
              <a:rPr lang="en-US" altLang="zh-CN" sz="1200" dirty="0">
                <a:solidFill>
                  <a:srgbClr val="352F2D"/>
                </a:solidFill>
                <a:latin typeface="微软雅黑" panose="020B0503020204020204" pitchFamily="34" charset="-122"/>
                <a:ea typeface="微软雅黑" panose="020B0503020204020204" pitchFamily="34" charset="-122"/>
              </a:rPr>
              <a:t>Kehua.com.cn</a:t>
            </a:r>
            <a:endParaRPr lang="zh-CN" altLang="en-US" sz="1200" dirty="0">
              <a:solidFill>
                <a:srgbClr val="352F2D"/>
              </a:solidFill>
              <a:latin typeface="微软雅黑" panose="020B0503020204020204" pitchFamily="34" charset="-122"/>
              <a:ea typeface="微软雅黑" panose="020B0503020204020204" pitchFamily="34" charset="-122"/>
            </a:endParaRPr>
          </a:p>
        </p:txBody>
      </p:sp>
      <p:sp>
        <p:nvSpPr>
          <p:cNvPr id="2" name="object 4">
            <a:extLst>
              <a:ext uri="{FF2B5EF4-FFF2-40B4-BE49-F238E27FC236}">
                <a16:creationId xmlns:a16="http://schemas.microsoft.com/office/drawing/2014/main" id="{B0FDA00F-3CB0-BCA9-36BB-4C5C5EEACBF2}"/>
              </a:ext>
            </a:extLst>
          </p:cNvPr>
          <p:cNvSpPr/>
          <p:nvPr userDrawn="1"/>
        </p:nvSpPr>
        <p:spPr>
          <a:xfrm>
            <a:off x="10751858" y="241018"/>
            <a:ext cx="1263649" cy="422909"/>
          </a:xfrm>
          <a:prstGeom prst="rect">
            <a:avLst/>
          </a:prstGeom>
          <a:blipFill>
            <a:blip r:embed="rId16" cstate="print"/>
            <a:stretch>
              <a:fillRect/>
            </a:stretch>
          </a:blipFill>
        </p:spPr>
        <p:txBody>
          <a:bodyPr wrap="square" lIns="0" tIns="0" rIns="0" bIns="0" rtlCol="0"/>
          <a:lstStyle/>
          <a:p>
            <a:endParaRPr sz="1200"/>
          </a:p>
        </p:txBody>
      </p:sp>
    </p:spTree>
    <p:extLst>
      <p:ext uri="{BB962C8B-B14F-4D97-AF65-F5344CB8AC3E}">
        <p14:creationId xmlns:p14="http://schemas.microsoft.com/office/powerpoint/2010/main" val="1511787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16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6.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8.jpe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7.jpeg"/><Relationship Id="rId33" Type="http://schemas.openxmlformats.org/officeDocument/2006/relationships/image" Target="../media/image15.jpe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11.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6.png"/><Relationship Id="rId32" Type="http://schemas.openxmlformats.org/officeDocument/2006/relationships/image" Target="../media/image14.jpe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notesSlide" Target="../notesSlides/notesSlide2.xml"/><Relationship Id="rId28" Type="http://schemas.openxmlformats.org/officeDocument/2006/relationships/image" Target="../media/image10.jpe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13.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slideLayout" Target="../slideLayouts/slideLayout2.xml"/><Relationship Id="rId27" Type="http://schemas.openxmlformats.org/officeDocument/2006/relationships/image" Target="../media/image9.jpeg"/><Relationship Id="rId30" Type="http://schemas.openxmlformats.org/officeDocument/2006/relationships/image" Target="../media/image12.jpeg"/><Relationship Id="rId8"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hyperlink" Target="http://www.kehua.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梯形 7"/>
          <p:cNvSpPr/>
          <p:nvPr/>
        </p:nvSpPr>
        <p:spPr>
          <a:xfrm rot="5400000">
            <a:off x="11040970" y="2559064"/>
            <a:ext cx="1335166" cy="963505"/>
          </a:xfrm>
          <a:prstGeom prst="trapezoid">
            <a:avLst>
              <a:gd name="adj" fmla="val 50700"/>
            </a:avLst>
          </a:prstGeom>
          <a:gradFill>
            <a:gsLst>
              <a:gs pos="0">
                <a:srgbClr val="F3C9FB">
                  <a:alpha val="9000"/>
                </a:srgbClr>
              </a:gs>
              <a:gs pos="98230">
                <a:srgbClr val="80ECDF">
                  <a:alpha val="6000"/>
                </a:srgbClr>
              </a:gs>
              <a:gs pos="55000">
                <a:srgbClr val="00A2E9">
                  <a:alpha val="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2754" y="4655711"/>
            <a:ext cx="12192000" cy="584775"/>
          </a:xfrm>
          <a:prstGeom prst="rect">
            <a:avLst/>
          </a:prstGeom>
          <a:noFill/>
        </p:spPr>
        <p:txBody>
          <a:bodyPr wrap="square" rtlCol="0">
            <a:spAutoFit/>
          </a:bodyPr>
          <a:lstStyle/>
          <a:p>
            <a:r>
              <a:rPr lang="en-US" altLang="zh-CN" sz="3200" b="1" dirty="0" err="1">
                <a:solidFill>
                  <a:schemeClr val="bg1"/>
                </a:solidFill>
                <a:latin typeface="Arial" panose="020B0604020202020204" pitchFamily="34" charset="0"/>
                <a:ea typeface="微软雅黑" panose="020B0503020204020204" pitchFamily="34" charset="-122"/>
                <a:cs typeface="Arial" panose="020B0604020202020204" pitchFamily="34" charset="0"/>
              </a:rPr>
              <a:t>Kehua</a:t>
            </a:r>
            <a:r>
              <a:rPr lang="en-US" altLang="zh-CN" sz="3200" b="1" dirty="0">
                <a:solidFill>
                  <a:schemeClr val="bg1"/>
                </a:solidFill>
                <a:latin typeface="Arial" panose="020B0604020202020204" pitchFamily="34" charset="0"/>
                <a:ea typeface="微软雅黑" panose="020B0503020204020204" pitchFamily="34" charset="-122"/>
                <a:cs typeface="Arial" panose="020B0604020202020204" pitchFamily="34" charset="0"/>
              </a:rPr>
              <a:t> Tech</a:t>
            </a:r>
            <a:r>
              <a:rPr lang="zh-CN" alt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rPr>
              <a:t>：</a:t>
            </a:r>
            <a:r>
              <a:rPr lang="en-US" altLang="zh-CN" sz="3200" b="1" dirty="0">
                <a:solidFill>
                  <a:schemeClr val="bg1"/>
                </a:solidFill>
                <a:latin typeface="Arial" panose="020B0604020202020204" pitchFamily="34" charset="0"/>
                <a:ea typeface="微软雅黑" panose="020B0503020204020204" pitchFamily="34" charset="-122"/>
                <a:cs typeface="Arial" panose="020B0604020202020204" pitchFamily="34" charset="0"/>
              </a:rPr>
              <a:t>Johnson </a:t>
            </a:r>
            <a:endParaRPr lang="zh-CN" alt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文本框 3">
            <a:extLst>
              <a:ext uri="{FF2B5EF4-FFF2-40B4-BE49-F238E27FC236}">
                <a16:creationId xmlns:a16="http://schemas.microsoft.com/office/drawing/2014/main" id="{2EC388F7-AF75-EB53-DC3A-B49A9D774572}"/>
              </a:ext>
            </a:extLst>
          </p:cNvPr>
          <p:cNvSpPr txBox="1"/>
          <p:nvPr/>
        </p:nvSpPr>
        <p:spPr>
          <a:xfrm>
            <a:off x="-1694" y="1763543"/>
            <a:ext cx="12192000" cy="1107996"/>
          </a:xfrm>
          <a:prstGeom prst="rect">
            <a:avLst/>
          </a:prstGeom>
          <a:solidFill>
            <a:schemeClr val="accent1"/>
          </a:solidFill>
        </p:spPr>
        <p:txBody>
          <a:bodyPr wrap="square" rtlCol="0">
            <a:spAutoFit/>
          </a:bodyPr>
          <a:lstStyle/>
          <a:p>
            <a:pPr algn="ctr"/>
            <a:r>
              <a:rPr lang="en-US" altLang="zh-CN" sz="6600" b="1" dirty="0">
                <a:gradFill flip="none" rotWithShape="1">
                  <a:gsLst>
                    <a:gs pos="50000">
                      <a:srgbClr val="FBFCFE"/>
                    </a:gs>
                    <a:gs pos="0">
                      <a:schemeClr val="accent1">
                        <a:lumMod val="5000"/>
                        <a:lumOff val="95000"/>
                        <a:alpha val="0"/>
                      </a:schemeClr>
                    </a:gs>
                    <a:gs pos="100000">
                      <a:schemeClr val="bg1"/>
                    </a:gs>
                  </a:gsLst>
                  <a:lin ang="16200000" scaled="1"/>
                  <a:tileRect/>
                </a:gradFill>
                <a:latin typeface="Arial" panose="020B0604020202020204" pitchFamily="34" charset="0"/>
                <a:cs typeface="Arial" panose="020B0604020202020204" pitchFamily="34" charset="0"/>
              </a:rPr>
              <a:t>Data Center References</a:t>
            </a:r>
            <a:endParaRPr lang="zh-CN" altLang="en-US" sz="6600" b="1" dirty="0">
              <a:gradFill flip="none" rotWithShape="1">
                <a:gsLst>
                  <a:gs pos="50000">
                    <a:srgbClr val="FBFCFE"/>
                  </a:gs>
                  <a:gs pos="0">
                    <a:schemeClr val="accent1">
                      <a:lumMod val="5000"/>
                      <a:lumOff val="95000"/>
                      <a:alpha val="0"/>
                    </a:schemeClr>
                  </a:gs>
                  <a:gs pos="100000">
                    <a:schemeClr val="bg1"/>
                  </a:gs>
                </a:gsLst>
                <a:lin ang="16200000" scaled="1"/>
                <a:tileRect/>
              </a:gra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904F5EB-CC1D-4EDF-B607-24885941188D}"/>
              </a:ext>
            </a:extLst>
          </p:cNvPr>
          <p:cNvSpPr txBox="1"/>
          <p:nvPr/>
        </p:nvSpPr>
        <p:spPr>
          <a:xfrm>
            <a:off x="916048" y="228201"/>
            <a:ext cx="4719208"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High availability data center</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0886F674-F282-4560-B287-17D234277F68}"/>
              </a:ext>
            </a:extLst>
          </p:cNvPr>
          <p:cNvSpPr txBox="1"/>
          <p:nvPr/>
        </p:nvSpPr>
        <p:spPr>
          <a:xfrm>
            <a:off x="1349262" y="3340100"/>
            <a:ext cx="2531621" cy="1600438"/>
          </a:xfrm>
          <a:prstGeom prst="rect">
            <a:avLst/>
          </a:prstGeom>
          <a:noFill/>
        </p:spPr>
        <p:txBody>
          <a:bodyPr wrap="square" rtlCol="0">
            <a:spAutoFit/>
          </a:bodyPr>
          <a:lstStyle/>
          <a:p>
            <a:pPr marL="285750" indent="-285750">
              <a:buFontTx/>
              <a:buChar char="-"/>
            </a:pPr>
            <a:r>
              <a:rPr lang="en-US" altLang="zh-CN" sz="1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Dual mains input</a:t>
            </a:r>
          </a:p>
          <a:p>
            <a:endParaRPr lang="en-US" altLang="zh-CN" sz="1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Tx/>
              <a:buChar char="-"/>
            </a:pPr>
            <a:r>
              <a:rPr lang="en-US" altLang="zh-CN" sz="1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High level</a:t>
            </a:r>
          </a:p>
          <a:p>
            <a:pPr marL="285750" indent="-285750">
              <a:buFontTx/>
              <a:buChar char="-"/>
            </a:pPr>
            <a:endParaRPr lang="en-US" altLang="zh-CN" sz="1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Tx/>
              <a:buChar char="-"/>
            </a:pPr>
            <a:r>
              <a:rPr lang="en-US" altLang="zh-CN" sz="1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Cooling guarantee</a:t>
            </a:r>
          </a:p>
          <a:p>
            <a:endParaRPr lang="en-US" altLang="zh-CN" sz="1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Tx/>
              <a:buChar char="-"/>
            </a:pPr>
            <a:r>
              <a:rPr lang="en-US" altLang="zh-CN" sz="1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Safety</a:t>
            </a:r>
          </a:p>
        </p:txBody>
      </p:sp>
      <p:graphicFrame>
        <p:nvGraphicFramePr>
          <p:cNvPr id="14" name="表格 13">
            <a:extLst>
              <a:ext uri="{FF2B5EF4-FFF2-40B4-BE49-F238E27FC236}">
                <a16:creationId xmlns:a16="http://schemas.microsoft.com/office/drawing/2014/main" id="{9312D2CC-96FC-4A7A-B080-613450CEAC3B}"/>
              </a:ext>
            </a:extLst>
          </p:cNvPr>
          <p:cNvGraphicFramePr>
            <a:graphicFrameLocks noGrp="1"/>
          </p:cNvGraphicFramePr>
          <p:nvPr>
            <p:extLst>
              <p:ext uri="{D42A27DB-BD31-4B8C-83A1-F6EECF244321}">
                <p14:modId xmlns:p14="http://schemas.microsoft.com/office/powerpoint/2010/main" val="975523150"/>
              </p:ext>
            </p:extLst>
          </p:nvPr>
        </p:nvGraphicFramePr>
        <p:xfrm>
          <a:off x="4678666" y="1448378"/>
          <a:ext cx="5674116" cy="4440691"/>
        </p:xfrm>
        <a:graphic>
          <a:graphicData uri="http://schemas.openxmlformats.org/drawingml/2006/table">
            <a:tbl>
              <a:tblPr/>
              <a:tblGrid>
                <a:gridCol w="2408237">
                  <a:extLst>
                    <a:ext uri="{9D8B030D-6E8A-4147-A177-3AD203B41FA5}">
                      <a16:colId xmlns:a16="http://schemas.microsoft.com/office/drawing/2014/main" val="20000"/>
                    </a:ext>
                  </a:extLst>
                </a:gridCol>
                <a:gridCol w="1598262">
                  <a:extLst>
                    <a:ext uri="{9D8B030D-6E8A-4147-A177-3AD203B41FA5}">
                      <a16:colId xmlns:a16="http://schemas.microsoft.com/office/drawing/2014/main" val="20001"/>
                    </a:ext>
                  </a:extLst>
                </a:gridCol>
                <a:gridCol w="1667617">
                  <a:extLst>
                    <a:ext uri="{9D8B030D-6E8A-4147-A177-3AD203B41FA5}">
                      <a16:colId xmlns:a16="http://schemas.microsoft.com/office/drawing/2014/main" val="20002"/>
                    </a:ext>
                  </a:extLst>
                </a:gridCol>
              </a:tblGrid>
              <a:tr h="387779">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lvl="0" algn="ctr" rtl="0" fontAlgn="ctr">
                        <a:lnSpc>
                          <a:spcPct val="150000"/>
                        </a:lnSpc>
                      </a:pPr>
                      <a:r>
                        <a:rPr lang="en-US" altLang="zh-CN" sz="1200" b="1" i="0" u="none" strike="noStrike" dirty="0">
                          <a:solidFill>
                            <a:schemeClr val="bg1"/>
                          </a:solidFill>
                          <a:effectLst/>
                          <a:latin typeface="微软雅黑" panose="020B0503020204020204" pitchFamily="34" charset="-122"/>
                          <a:ea typeface="微软雅黑" panose="020B0503020204020204" pitchFamily="34" charset="-122"/>
                        </a:rPr>
                        <a:t>Description</a:t>
                      </a:r>
                      <a:endParaRPr lang="zh-CN" altLang="en-US" sz="1200" b="1" i="0" u="none" strike="noStrike" dirty="0">
                        <a:solidFill>
                          <a:schemeClr val="bg1"/>
                        </a:solidFill>
                        <a:effectLst/>
                        <a:latin typeface="微软雅黑" panose="020B0503020204020204" pitchFamily="34" charset="-122"/>
                        <a:ea typeface="微软雅黑" panose="020B0503020204020204" pitchFamily="34" charset="-122"/>
                      </a:endParaRPr>
                    </a:p>
                  </a:txBody>
                  <a:tcPr marL="6350" marR="6350" marT="6350" marB="0" anchor="ctr" anchorCtr="1">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0507"/>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lnSpc>
                          <a:spcPct val="100000"/>
                        </a:lnSpc>
                      </a:pPr>
                      <a:r>
                        <a:rPr lang="en-US" sz="1200" b="1" i="0" u="none" strike="noStrike" dirty="0">
                          <a:solidFill>
                            <a:schemeClr val="bg1"/>
                          </a:solidFill>
                          <a:effectLst/>
                          <a:latin typeface="微软雅黑" panose="020B0503020204020204" pitchFamily="34" charset="-122"/>
                          <a:ea typeface="微软雅黑" panose="020B0503020204020204" pitchFamily="34" charset="-122"/>
                        </a:rPr>
                        <a:t>A T</a:t>
                      </a:r>
                      <a:r>
                        <a:rPr lang="en-US" altLang="zh-CN" sz="1200" b="1" i="0" u="none" strike="noStrike" dirty="0">
                          <a:solidFill>
                            <a:schemeClr val="bg1"/>
                          </a:solidFill>
                          <a:effectLst/>
                          <a:latin typeface="微软雅黑" panose="020B0503020204020204" pitchFamily="34" charset="-122"/>
                          <a:ea typeface="微软雅黑" panose="020B0503020204020204" pitchFamily="34" charset="-122"/>
                        </a:rPr>
                        <a:t>ier</a:t>
                      </a:r>
                      <a:endParaRPr lang="zh-CN" altLang="en-US" sz="120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0507"/>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lnSpc>
                          <a:spcPct val="100000"/>
                        </a:lnSpc>
                      </a:pPr>
                      <a:r>
                        <a:rPr lang="en-US" altLang="zh-CN" sz="1200" b="1" i="0" u="none" strike="noStrike" dirty="0">
                          <a:solidFill>
                            <a:schemeClr val="bg1"/>
                          </a:solidFill>
                          <a:effectLst/>
                          <a:latin typeface="微软雅黑" panose="020B0503020204020204" pitchFamily="34" charset="-122"/>
                          <a:ea typeface="微软雅黑" panose="020B0503020204020204" pitchFamily="34" charset="-122"/>
                        </a:rPr>
                        <a:t>T3+ Tier</a:t>
                      </a:r>
                      <a:endParaRPr lang="en-US" sz="120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0507"/>
                    </a:solidFill>
                  </a:tcPr>
                </a:tc>
                <a:extLst>
                  <a:ext uri="{0D108BD9-81ED-4DB2-BD59-A6C34878D82A}">
                    <a16:rowId xmlns:a16="http://schemas.microsoft.com/office/drawing/2014/main" val="10000"/>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UPS redundancy</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a:r>
                        <a:rPr lang="en-US" sz="1100" b="0" i="0" u="none" strike="noStrike" dirty="0">
                          <a:solidFill>
                            <a:srgbClr val="000000"/>
                          </a:solidFill>
                          <a:effectLst/>
                          <a:latin typeface="微软雅黑" panose="020B0503020204020204" pitchFamily="34" charset="-122"/>
                          <a:ea typeface="微软雅黑" panose="020B0503020204020204" pitchFamily="34" charset="-122"/>
                        </a:rPr>
                        <a:t>2N or</a:t>
                      </a:r>
                      <a:r>
                        <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N</a:t>
                      </a:r>
                      <a:r>
                        <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1</a:t>
                      </a:r>
                      <a:r>
                        <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p>
                    <a:p>
                      <a:pPr algn="ct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M</a:t>
                      </a:r>
                      <a:r>
                        <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2</a:t>
                      </a:r>
                      <a:r>
                        <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3</a:t>
                      </a:r>
                      <a:r>
                        <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4…</a:t>
                      </a:r>
                      <a:endParaRPr lang="zh-CN" altLang="en-US" sz="1100" b="0" i="0" u="none" strike="noStrike" kern="1200" dirty="0">
                        <a:solidFill>
                          <a:srgbClr val="000000"/>
                        </a:solidFill>
                        <a:effectLst/>
                        <a:latin typeface="微软雅黑" panose="020B0503020204020204" pitchFamily="34" charset="-122"/>
                        <a:ea typeface="微软雅黑" panose="020B0503020204020204" pitchFamily="34" charset="-122"/>
                        <a:cs typeface="+mn-cs"/>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sz="1100" b="0" i="0" u="none" strike="noStrike" dirty="0">
                          <a:solidFill>
                            <a:srgbClr val="000000"/>
                          </a:solidFill>
                          <a:effectLst/>
                          <a:latin typeface="微软雅黑" panose="020B0503020204020204" pitchFamily="34" charset="-122"/>
                          <a:ea typeface="微软雅黑" panose="020B0503020204020204" pitchFamily="34" charset="-122"/>
                        </a:rPr>
                        <a:t>2N</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Battery</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marL="0" marR="0" lvl="0" indent="0" algn="ctr" defTabSz="914400" rtl="0" eaLnBrk="1" fontAlgn="b" latinLnBrk="0" hangingPunct="1">
                        <a:lnSpc>
                          <a:spcPct val="100000"/>
                        </a:lnSpc>
                        <a:spcBef>
                          <a:spcPts val="0"/>
                        </a:spcBef>
                        <a:spcAft>
                          <a:spcPts val="0"/>
                        </a:spcAft>
                        <a:buClrTx/>
                        <a:buSzTx/>
                        <a:buFontTx/>
                        <a:buNone/>
                        <a:defRPr/>
                      </a:pP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15min</a:t>
                      </a:r>
                      <a:endPar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30min</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Transformer redundancy</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marL="0" algn="ctr" defTabSz="914400" rtl="0" eaLnBrk="1" fontAlgn="b" latinLnBrk="0" hangingPunct="1"/>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M</a:t>
                      </a:r>
                      <a:r>
                        <a:rPr lang="zh-CN" altLang="en-US"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1+1</a:t>
                      </a:r>
                      <a:r>
                        <a:rPr lang="zh-CN" altLang="en-US"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endPar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endParaRPr>
                    </a:p>
                    <a:p>
                      <a:pPr marL="0" algn="ctr" defTabSz="914400" rtl="0" eaLnBrk="1" fontAlgn="b" latinLnBrk="0" hangingPunct="1"/>
                      <a:r>
                        <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M=1</a:t>
                      </a:r>
                      <a:r>
                        <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2</a:t>
                      </a:r>
                      <a:r>
                        <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3……</a:t>
                      </a:r>
                      <a:r>
                        <a:rPr lang="zh-CN"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a:t>
                      </a:r>
                      <a:endParaRPr lang="zh-CN" altLang="en-US" sz="1100" b="0" i="0" u="none" strike="noStrike" kern="1200" dirty="0">
                        <a:solidFill>
                          <a:srgbClr val="000000"/>
                        </a:solidFill>
                        <a:effectLst/>
                        <a:latin typeface="微软雅黑" panose="020B0503020204020204" pitchFamily="34" charset="-122"/>
                        <a:ea typeface="微软雅黑" panose="020B0503020204020204" pitchFamily="34" charset="-122"/>
                        <a:cs typeface="+mn-cs"/>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2N</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Separate functional area</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Comply</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Comply</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extLst>
                  <a:ext uri="{0D108BD9-81ED-4DB2-BD59-A6C34878D82A}">
                    <a16:rowId xmlns:a16="http://schemas.microsoft.com/office/drawing/2014/main" val="10004"/>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Maintenance online</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kumimoji="0" lang="en-US" altLang="zh-CN" sz="11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Comply</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kumimoji="0" lang="en-US" altLang="zh-CN" sz="11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Comply</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5"/>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Fault tolerance</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kumimoji="0" lang="en-US" altLang="zh-CN" sz="11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Comply</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Comply</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DDDDD"/>
                    </a:solidFill>
                  </a:tcPr>
                </a:tc>
                <a:extLst>
                  <a:ext uri="{0D108BD9-81ED-4DB2-BD59-A6C34878D82A}">
                    <a16:rowId xmlns:a16="http://schemas.microsoft.com/office/drawing/2014/main" val="10006"/>
                  </a:ext>
                </a:extLst>
              </a:tr>
              <a:tr h="387202">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Critical load</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a:t>
                      </a:r>
                      <a:r>
                        <a:rPr lang="en-US" sz="1100" b="0" i="0" u="none" strike="noStrike" dirty="0">
                          <a:solidFill>
                            <a:srgbClr val="000000"/>
                          </a:solidFill>
                          <a:effectLst/>
                          <a:latin typeface="微软雅黑" panose="020B0503020204020204" pitchFamily="34" charset="-122"/>
                          <a:ea typeface="微软雅黑" panose="020B0503020204020204" pitchFamily="34" charset="-122"/>
                        </a:rPr>
                        <a:t>90%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a:t>
                      </a:r>
                      <a:r>
                        <a:rPr lang="en-US" sz="1100" b="0" i="0" u="none" strike="noStrike" dirty="0">
                          <a:solidFill>
                            <a:srgbClr val="000000"/>
                          </a:solidFill>
                          <a:effectLst/>
                          <a:latin typeface="微软雅黑" panose="020B0503020204020204" pitchFamily="34" charset="-122"/>
                          <a:ea typeface="微软雅黑" panose="020B0503020204020204" pitchFamily="34" charset="-122"/>
                        </a:rPr>
                        <a:t>90%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7"/>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Power density</a:t>
                      </a:r>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kW/</a:t>
                      </a:r>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2</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0008"/>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Continuous cooling</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kumimoji="0" lang="en-US" altLang="zh-CN" sz="11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Comply</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kumimoji="0" lang="en-US" altLang="zh-CN" sz="11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Comply</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9"/>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marL="0" marR="0" lvl="0" indent="0" algn="ctr" defTabSz="914400" rtl="0" eaLnBrk="1" fontAlgn="b" latinLnBrk="0" hangingPunct="1">
                        <a:lnSpc>
                          <a:spcPct val="100000"/>
                        </a:lnSpc>
                        <a:spcBef>
                          <a:spcPts val="0"/>
                        </a:spcBef>
                        <a:spcAft>
                          <a:spcPts val="0"/>
                        </a:spcAft>
                        <a:buClrTx/>
                        <a:buSzTx/>
                        <a:buFontTx/>
                        <a:buNone/>
                        <a:defRPr/>
                      </a:pPr>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Raised floor rate</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100%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100%</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0010"/>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Raise floor height</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zh-CN" altLang="en-US" sz="11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400mm</a:t>
                      </a:r>
                      <a:endParaRPr 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800-1,100cm</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11"/>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Single point of failure</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No shutdown</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marL="0" marR="0" lvl="0" indent="0" algn="ctr" defTabSz="914400" rtl="0" eaLnBrk="1" fontAlgn="b" latinLnBrk="0" hangingPunct="1">
                        <a:lnSpc>
                          <a:spcPct val="100000"/>
                        </a:lnSpc>
                        <a:spcBef>
                          <a:spcPts val="0"/>
                        </a:spcBef>
                        <a:spcAft>
                          <a:spcPts val="0"/>
                        </a:spcAft>
                        <a:buClrTx/>
                        <a:buSzTx/>
                        <a:buFontTx/>
                        <a:buNone/>
                        <a:defRPr/>
                      </a:pPr>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No shutdown</a:t>
                      </a:r>
                      <a:endParaRPr lang="zh-CN" altLang="en-US" sz="1100" b="0" i="0" u="none" strike="noStrike" kern="1200" dirty="0">
                        <a:solidFill>
                          <a:srgbClr val="000000"/>
                        </a:solidFill>
                        <a:effectLst/>
                        <a:latin typeface="微软雅黑" panose="020B0503020204020204" pitchFamily="34" charset="-122"/>
                        <a:ea typeface="微软雅黑" panose="020B0503020204020204" pitchFamily="34" charset="-122"/>
                        <a:cs typeface="+mn-cs"/>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0012"/>
                  </a:ext>
                </a:extLst>
              </a:tr>
              <a:tr h="297610">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marL="0" algn="ctr" defTabSz="914400" rtl="0" eaLnBrk="1" fontAlgn="b" latinLnBrk="0" hangingPunct="1"/>
                      <a:r>
                        <a:rPr lang="en-US" altLang="zh-CN" sz="1100" b="0" i="0" u="none" strike="noStrike" kern="1200" dirty="0">
                          <a:solidFill>
                            <a:srgbClr val="000000"/>
                          </a:solidFill>
                          <a:effectLst/>
                          <a:latin typeface="微软雅黑" panose="020B0503020204020204" pitchFamily="34" charset="-122"/>
                          <a:ea typeface="微软雅黑" panose="020B0503020204020204" pitchFamily="34" charset="-122"/>
                          <a:cs typeface="+mn-cs"/>
                        </a:rPr>
                        <a:t>Fire alarm system</a:t>
                      </a:r>
                      <a:endParaRPr lang="zh-CN" altLang="en-US" sz="1100" b="0" i="0" u="none" strike="noStrike" kern="1200" dirty="0">
                        <a:solidFill>
                          <a:srgbClr val="000000"/>
                        </a:solidFill>
                        <a:effectLst/>
                        <a:latin typeface="微软雅黑" panose="020B0503020204020204" pitchFamily="34" charset="-122"/>
                        <a:ea typeface="微软雅黑" panose="020B0503020204020204" pitchFamily="34" charset="-122"/>
                        <a:cs typeface="+mn-cs"/>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Early stage</a:t>
                      </a:r>
                      <a:endParaRPr 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等线" panose="02010600030101010101" pitchFamily="2" charset="-122"/>
                        </a:defRPr>
                      </a:lvl1pPr>
                      <a:lvl2pPr marL="457200" algn="l" defTabSz="914400" rtl="0" eaLnBrk="1" latinLnBrk="0" hangingPunct="1">
                        <a:defRPr sz="1800" kern="1200">
                          <a:solidFill>
                            <a:schemeClr val="tx1"/>
                          </a:solidFill>
                          <a:latin typeface="等线" panose="02010600030101010101" pitchFamily="2" charset="-122"/>
                        </a:defRPr>
                      </a:lvl2pPr>
                      <a:lvl3pPr marL="914400" algn="l" defTabSz="914400" rtl="0" eaLnBrk="1" latinLnBrk="0" hangingPunct="1">
                        <a:defRPr sz="1800" kern="1200">
                          <a:solidFill>
                            <a:schemeClr val="tx1"/>
                          </a:solidFill>
                          <a:latin typeface="等线" panose="02010600030101010101" pitchFamily="2" charset="-122"/>
                        </a:defRPr>
                      </a:lvl3pPr>
                      <a:lvl4pPr marL="1371600" algn="l" defTabSz="914400" rtl="0" eaLnBrk="1" latinLnBrk="0" hangingPunct="1">
                        <a:defRPr sz="1800" kern="1200">
                          <a:solidFill>
                            <a:schemeClr val="tx1"/>
                          </a:solidFill>
                          <a:latin typeface="等线" panose="02010600030101010101" pitchFamily="2" charset="-122"/>
                        </a:defRPr>
                      </a:lvl4pPr>
                      <a:lvl5pPr marL="1828800" algn="l" defTabSz="914400" rtl="0" eaLnBrk="1" latinLnBrk="0" hangingPunct="1">
                        <a:defRPr sz="1800" kern="1200">
                          <a:solidFill>
                            <a:schemeClr val="tx1"/>
                          </a:solidFill>
                          <a:latin typeface="等线" panose="02010600030101010101" pitchFamily="2" charset="-122"/>
                        </a:defRPr>
                      </a:lvl5pPr>
                      <a:lvl6pPr marL="2286000" algn="l" defTabSz="914400" rtl="0" eaLnBrk="1" latinLnBrk="0" hangingPunct="1">
                        <a:defRPr sz="1800" kern="1200">
                          <a:solidFill>
                            <a:schemeClr val="tx1"/>
                          </a:solidFill>
                          <a:latin typeface="等线" panose="02010600030101010101" pitchFamily="2" charset="-122"/>
                        </a:defRPr>
                      </a:lvl6pPr>
                      <a:lvl7pPr marL="2743200" algn="l" defTabSz="914400" rtl="0" eaLnBrk="1" latinLnBrk="0" hangingPunct="1">
                        <a:defRPr sz="1800" kern="1200">
                          <a:solidFill>
                            <a:schemeClr val="tx1"/>
                          </a:solidFill>
                          <a:latin typeface="等线" panose="02010600030101010101" pitchFamily="2" charset="-122"/>
                        </a:defRPr>
                      </a:lvl7pPr>
                      <a:lvl8pPr marL="3200400" algn="l" defTabSz="914400" rtl="0" eaLnBrk="1" latinLnBrk="0" hangingPunct="1">
                        <a:defRPr sz="1800" kern="1200">
                          <a:solidFill>
                            <a:schemeClr val="tx1"/>
                          </a:solidFill>
                          <a:latin typeface="等线" panose="02010600030101010101" pitchFamily="2" charset="-122"/>
                        </a:defRPr>
                      </a:lvl8pPr>
                      <a:lvl9pPr marL="3657600" algn="l" defTabSz="914400" rtl="0" eaLnBrk="1" latinLnBrk="0" hangingPunct="1">
                        <a:defRPr sz="1800" kern="1200">
                          <a:solidFill>
                            <a:schemeClr val="tx1"/>
                          </a:solidFill>
                          <a:latin typeface="等线" panose="02010600030101010101" pitchFamily="2" charset="-122"/>
                        </a:defRPr>
                      </a:lvl9pPr>
                    </a:lstStyle>
                    <a:p>
                      <a:pPr algn="ctr" fontAlgn="b"/>
                      <a:r>
                        <a:rPr lang="en-US" altLang="zh-CN" sz="1100" b="0" i="0" u="none" strike="noStrike" dirty="0">
                          <a:solidFill>
                            <a:srgbClr val="000000"/>
                          </a:solidFill>
                          <a:effectLst/>
                          <a:latin typeface="微软雅黑" panose="020B0503020204020204" pitchFamily="34" charset="-122"/>
                          <a:ea typeface="微软雅黑" panose="020B0503020204020204" pitchFamily="34" charset="-122"/>
                        </a:rPr>
                        <a:t>Very early stage</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13"/>
                  </a:ext>
                </a:extLst>
              </a:tr>
            </a:tbl>
          </a:graphicData>
        </a:graphic>
      </p:graphicFrame>
      <p:pic>
        <p:nvPicPr>
          <p:cNvPr id="15" name="图片 14">
            <a:extLst>
              <a:ext uri="{FF2B5EF4-FFF2-40B4-BE49-F238E27FC236}">
                <a16:creationId xmlns:a16="http://schemas.microsoft.com/office/drawing/2014/main" id="{CEF47430-6B00-46C0-9531-9A08871A28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08909" y="2572945"/>
            <a:ext cx="466107" cy="472766"/>
          </a:xfrm>
          <a:prstGeom prst="rect">
            <a:avLst/>
          </a:prstGeom>
        </p:spPr>
      </p:pic>
    </p:spTree>
    <p:extLst>
      <p:ext uri="{BB962C8B-B14F-4D97-AF65-F5344CB8AC3E}">
        <p14:creationId xmlns:p14="http://schemas.microsoft.com/office/powerpoint/2010/main" val="14693853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29FD2BD-E282-4324-B12B-1BDA4E52FA8F}"/>
              </a:ext>
            </a:extLst>
          </p:cNvPr>
          <p:cNvSpPr txBox="1"/>
          <p:nvPr/>
        </p:nvSpPr>
        <p:spPr>
          <a:xfrm>
            <a:off x="916047" y="228201"/>
            <a:ext cx="6536529"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Specification of </a:t>
            </a:r>
            <a:r>
              <a:rPr lang="en-US" altLang="zh-CN" sz="2400" b="1" dirty="0" err="1">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Kezhong</a:t>
            </a:r>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 data center</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sp>
        <p:nvSpPr>
          <p:cNvPr id="5" name="Rectangle 3">
            <a:extLst>
              <a:ext uri="{FF2B5EF4-FFF2-40B4-BE49-F238E27FC236}">
                <a16:creationId xmlns:a16="http://schemas.microsoft.com/office/drawing/2014/main" id="{DD76C47C-8D39-4F60-BC99-DA5A40A101E2}"/>
              </a:ext>
            </a:extLst>
          </p:cNvPr>
          <p:cNvSpPr/>
          <p:nvPr/>
        </p:nvSpPr>
        <p:spPr>
          <a:xfrm>
            <a:off x="4291697" y="1598388"/>
            <a:ext cx="1828800" cy="1994702"/>
          </a:xfrm>
          <a:prstGeom prst="rect">
            <a:avLst/>
          </a:prstGeom>
          <a:noFill/>
          <a:ln w="9525">
            <a:solidFill>
              <a:srgbClr val="04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微软雅黑" panose="020B0503020204020204" pitchFamily="34" charset="-122"/>
              <a:ea typeface="微软雅黑" panose="020B0503020204020204" pitchFamily="34" charset="-122"/>
            </a:endParaRPr>
          </a:p>
        </p:txBody>
      </p:sp>
      <p:sp>
        <p:nvSpPr>
          <p:cNvPr id="7" name="Text Box 10">
            <a:extLst>
              <a:ext uri="{FF2B5EF4-FFF2-40B4-BE49-F238E27FC236}">
                <a16:creationId xmlns:a16="http://schemas.microsoft.com/office/drawing/2014/main" id="{BFDDE6BC-545B-483C-B5F6-69A2CD9DB03C}"/>
              </a:ext>
            </a:extLst>
          </p:cNvPr>
          <p:cNvSpPr txBox="1">
            <a:spLocks noChangeArrowheads="1"/>
          </p:cNvSpPr>
          <p:nvPr/>
        </p:nvSpPr>
        <p:spPr bwMode="auto">
          <a:xfrm>
            <a:off x="6387197" y="2343878"/>
            <a:ext cx="1600200" cy="364267"/>
          </a:xfrm>
          <a:prstGeom prst="rect">
            <a:avLst/>
          </a:prstGeom>
          <a:noFill/>
          <a:ln w="9525">
            <a:noFill/>
            <a:miter lim="800000"/>
          </a:ln>
        </p:spPr>
        <p:txBody>
          <a:bodyPr wrap="square" lIns="45720" tIns="22860" rIns="45720" bIns="22860">
            <a:spAutoFit/>
          </a:bodyPr>
          <a:lstStyle/>
          <a:p>
            <a:pPr algn="ctr" defTabSz="1087755">
              <a:lnSpc>
                <a:spcPct val="200000"/>
              </a:lnSpc>
            </a:pPr>
            <a:r>
              <a:rPr lang="en-US" sz="1200" b="1" dirty="0">
                <a:solidFill>
                  <a:srgbClr val="CB0507"/>
                </a:solidFill>
                <a:latin typeface="微软雅黑" panose="020B0503020204020204" pitchFamily="34" charset="-122"/>
                <a:ea typeface="微软雅黑" panose="020B0503020204020204" pitchFamily="34" charset="-122"/>
                <a:cs typeface="Open Sans" panose="020B0606030504020204" pitchFamily="34" charset="0"/>
              </a:rPr>
              <a:t>UPS</a:t>
            </a:r>
          </a:p>
        </p:txBody>
      </p:sp>
      <p:sp>
        <p:nvSpPr>
          <p:cNvPr id="8" name="Rectangle 3">
            <a:extLst>
              <a:ext uri="{FF2B5EF4-FFF2-40B4-BE49-F238E27FC236}">
                <a16:creationId xmlns:a16="http://schemas.microsoft.com/office/drawing/2014/main" id="{3FB48BD8-5FF9-4515-A265-4BC835EA1860}"/>
              </a:ext>
            </a:extLst>
          </p:cNvPr>
          <p:cNvSpPr/>
          <p:nvPr/>
        </p:nvSpPr>
        <p:spPr>
          <a:xfrm>
            <a:off x="6284374" y="1598388"/>
            <a:ext cx="1828800" cy="1994702"/>
          </a:xfrm>
          <a:prstGeom prst="rect">
            <a:avLst/>
          </a:prstGeom>
          <a:noFill/>
          <a:ln w="9525">
            <a:solidFill>
              <a:srgbClr val="04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微软雅黑" panose="020B0503020204020204" pitchFamily="34" charset="-122"/>
              <a:ea typeface="微软雅黑" panose="020B0503020204020204" pitchFamily="34" charset="-122"/>
            </a:endParaRPr>
          </a:p>
        </p:txBody>
      </p:sp>
      <p:sp>
        <p:nvSpPr>
          <p:cNvPr id="10" name="Text Box 10">
            <a:extLst>
              <a:ext uri="{FF2B5EF4-FFF2-40B4-BE49-F238E27FC236}">
                <a16:creationId xmlns:a16="http://schemas.microsoft.com/office/drawing/2014/main" id="{BA5D7136-35FB-480A-9440-AC60CE5141EA}"/>
              </a:ext>
            </a:extLst>
          </p:cNvPr>
          <p:cNvSpPr txBox="1">
            <a:spLocks noChangeArrowheads="1"/>
          </p:cNvSpPr>
          <p:nvPr/>
        </p:nvSpPr>
        <p:spPr bwMode="auto">
          <a:xfrm>
            <a:off x="8379874" y="2343878"/>
            <a:ext cx="1600200" cy="364267"/>
          </a:xfrm>
          <a:prstGeom prst="rect">
            <a:avLst/>
          </a:prstGeom>
          <a:noFill/>
          <a:ln w="9525">
            <a:noFill/>
            <a:miter lim="800000"/>
          </a:ln>
        </p:spPr>
        <p:txBody>
          <a:bodyPr wrap="square" lIns="45720" tIns="22860" rIns="45720" bIns="22860">
            <a:spAutoFit/>
          </a:bodyPr>
          <a:lstStyle/>
          <a:p>
            <a:pPr algn="ctr" defTabSz="1087755">
              <a:lnSpc>
                <a:spcPct val="200000"/>
              </a:lnSpc>
            </a:pPr>
            <a:r>
              <a:rPr lang="en-US" altLang="zh-CN" sz="1200" b="1" dirty="0">
                <a:solidFill>
                  <a:srgbClr val="CB0507"/>
                </a:solidFill>
                <a:latin typeface="微软雅黑" panose="020B0503020204020204" pitchFamily="34" charset="-122"/>
                <a:ea typeface="微软雅黑" panose="020B0503020204020204" pitchFamily="34" charset="-122"/>
                <a:cs typeface="Open Sans" panose="020B0606030504020204" pitchFamily="34" charset="0"/>
              </a:rPr>
              <a:t>Building</a:t>
            </a:r>
            <a:endParaRPr lang="en-US" sz="1200" b="1" dirty="0">
              <a:solidFill>
                <a:srgbClr val="CB0507"/>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1" name="Rectangle 3">
            <a:extLst>
              <a:ext uri="{FF2B5EF4-FFF2-40B4-BE49-F238E27FC236}">
                <a16:creationId xmlns:a16="http://schemas.microsoft.com/office/drawing/2014/main" id="{560B8728-15AD-4B3F-AFA5-671C52CA2057}"/>
              </a:ext>
            </a:extLst>
          </p:cNvPr>
          <p:cNvSpPr/>
          <p:nvPr/>
        </p:nvSpPr>
        <p:spPr>
          <a:xfrm>
            <a:off x="8277051" y="1598388"/>
            <a:ext cx="1828800" cy="1994702"/>
          </a:xfrm>
          <a:prstGeom prst="rect">
            <a:avLst/>
          </a:prstGeom>
          <a:noFill/>
          <a:ln w="9525">
            <a:solidFill>
              <a:srgbClr val="04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微软雅黑" panose="020B0503020204020204" pitchFamily="34" charset="-122"/>
              <a:ea typeface="微软雅黑" panose="020B0503020204020204" pitchFamily="34" charset="-122"/>
            </a:endParaRPr>
          </a:p>
        </p:txBody>
      </p:sp>
      <p:sp>
        <p:nvSpPr>
          <p:cNvPr id="13" name="Text Box 10">
            <a:extLst>
              <a:ext uri="{FF2B5EF4-FFF2-40B4-BE49-F238E27FC236}">
                <a16:creationId xmlns:a16="http://schemas.microsoft.com/office/drawing/2014/main" id="{98709F0D-0DA9-4BCE-83F4-53BB0DE649EC}"/>
              </a:ext>
            </a:extLst>
          </p:cNvPr>
          <p:cNvSpPr txBox="1">
            <a:spLocks noChangeArrowheads="1"/>
          </p:cNvSpPr>
          <p:nvPr/>
        </p:nvSpPr>
        <p:spPr bwMode="auto">
          <a:xfrm>
            <a:off x="4431985" y="4554244"/>
            <a:ext cx="1600200" cy="364267"/>
          </a:xfrm>
          <a:prstGeom prst="rect">
            <a:avLst/>
          </a:prstGeom>
          <a:noFill/>
          <a:ln w="9525">
            <a:noFill/>
            <a:miter lim="800000"/>
          </a:ln>
        </p:spPr>
        <p:txBody>
          <a:bodyPr wrap="square" lIns="45720" tIns="22860" rIns="45720" bIns="22860">
            <a:spAutoFit/>
          </a:bodyPr>
          <a:lstStyle/>
          <a:p>
            <a:pPr algn="ctr" defTabSz="1087755">
              <a:lnSpc>
                <a:spcPct val="200000"/>
              </a:lnSpc>
            </a:pPr>
            <a:r>
              <a:rPr lang="en-US" altLang="zh-CN" sz="1200" b="1" dirty="0">
                <a:solidFill>
                  <a:srgbClr val="CB0507"/>
                </a:solidFill>
                <a:latin typeface="微软雅黑" panose="020B0503020204020204" pitchFamily="34" charset="-122"/>
                <a:ea typeface="微软雅黑" panose="020B0503020204020204" pitchFamily="34" charset="-122"/>
                <a:cs typeface="Open Sans" panose="020B0606030504020204" pitchFamily="34" charset="0"/>
              </a:rPr>
              <a:t>Generator </a:t>
            </a:r>
            <a:endParaRPr lang="en-US" sz="1200" b="1" dirty="0">
              <a:solidFill>
                <a:srgbClr val="CB0507"/>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4" name="Rectangle 3">
            <a:extLst>
              <a:ext uri="{FF2B5EF4-FFF2-40B4-BE49-F238E27FC236}">
                <a16:creationId xmlns:a16="http://schemas.microsoft.com/office/drawing/2014/main" id="{0FA55145-6B25-445A-91B2-ADE9B8E6203B}"/>
              </a:ext>
            </a:extLst>
          </p:cNvPr>
          <p:cNvSpPr/>
          <p:nvPr/>
        </p:nvSpPr>
        <p:spPr>
          <a:xfrm>
            <a:off x="4306752" y="3778510"/>
            <a:ext cx="1828800" cy="1994702"/>
          </a:xfrm>
          <a:prstGeom prst="rect">
            <a:avLst/>
          </a:prstGeom>
          <a:noFill/>
          <a:ln w="9525">
            <a:solidFill>
              <a:srgbClr val="04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微软雅黑" panose="020B0503020204020204" pitchFamily="34" charset="-122"/>
              <a:ea typeface="微软雅黑" panose="020B0503020204020204" pitchFamily="34" charset="-122"/>
            </a:endParaRPr>
          </a:p>
        </p:txBody>
      </p:sp>
      <p:sp>
        <p:nvSpPr>
          <p:cNvPr id="20" name="Rectangle 3">
            <a:extLst>
              <a:ext uri="{FF2B5EF4-FFF2-40B4-BE49-F238E27FC236}">
                <a16:creationId xmlns:a16="http://schemas.microsoft.com/office/drawing/2014/main" id="{4646BDDC-0D5F-4226-AB9A-58D7E23FB030}"/>
              </a:ext>
            </a:extLst>
          </p:cNvPr>
          <p:cNvSpPr/>
          <p:nvPr/>
        </p:nvSpPr>
        <p:spPr>
          <a:xfrm>
            <a:off x="6293808" y="3804277"/>
            <a:ext cx="1828800" cy="1994702"/>
          </a:xfrm>
          <a:prstGeom prst="rect">
            <a:avLst/>
          </a:prstGeom>
          <a:noFill/>
          <a:ln w="9525">
            <a:solidFill>
              <a:srgbClr val="04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微软雅黑" panose="020B0503020204020204" pitchFamily="34" charset="-122"/>
              <a:ea typeface="微软雅黑" panose="020B0503020204020204" pitchFamily="34" charset="-122"/>
            </a:endParaRPr>
          </a:p>
        </p:txBody>
      </p:sp>
      <p:sp>
        <p:nvSpPr>
          <p:cNvPr id="22" name="Rectangle 3">
            <a:extLst>
              <a:ext uri="{FF2B5EF4-FFF2-40B4-BE49-F238E27FC236}">
                <a16:creationId xmlns:a16="http://schemas.microsoft.com/office/drawing/2014/main" id="{DD34DA5C-CAF4-4694-86E3-ECB8EC2EB9AE}"/>
              </a:ext>
            </a:extLst>
          </p:cNvPr>
          <p:cNvSpPr/>
          <p:nvPr/>
        </p:nvSpPr>
        <p:spPr>
          <a:xfrm>
            <a:off x="8277051" y="3798360"/>
            <a:ext cx="1828800" cy="1994702"/>
          </a:xfrm>
          <a:prstGeom prst="rect">
            <a:avLst/>
          </a:prstGeom>
          <a:noFill/>
          <a:ln w="9525">
            <a:solidFill>
              <a:srgbClr val="04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微软雅黑" panose="020B0503020204020204" pitchFamily="34" charset="-122"/>
              <a:ea typeface="微软雅黑" panose="020B0503020204020204" pitchFamily="34" charset="-122"/>
            </a:endParaRPr>
          </a:p>
        </p:txBody>
      </p:sp>
      <p:sp>
        <p:nvSpPr>
          <p:cNvPr id="24" name="Freeform 150">
            <a:extLst>
              <a:ext uri="{FF2B5EF4-FFF2-40B4-BE49-F238E27FC236}">
                <a16:creationId xmlns:a16="http://schemas.microsoft.com/office/drawing/2014/main" id="{29A1ED2F-E0D4-40C8-9702-FF9E4CA0A523}"/>
              </a:ext>
            </a:extLst>
          </p:cNvPr>
          <p:cNvSpPr/>
          <p:nvPr/>
        </p:nvSpPr>
        <p:spPr bwMode="auto">
          <a:xfrm>
            <a:off x="6931484" y="4114770"/>
            <a:ext cx="521092" cy="527773"/>
          </a:xfrm>
          <a:custGeom>
            <a:avLst/>
            <a:gdLst>
              <a:gd name="T0" fmla="*/ 156 w 165"/>
              <a:gd name="T1" fmla="*/ 91 h 167"/>
              <a:gd name="T2" fmla="*/ 96 w 165"/>
              <a:gd name="T3" fmla="*/ 83 h 167"/>
              <a:gd name="T4" fmla="*/ 156 w 165"/>
              <a:gd name="T5" fmla="*/ 76 h 167"/>
              <a:gd name="T6" fmla="*/ 164 w 165"/>
              <a:gd name="T7" fmla="*/ 70 h 167"/>
              <a:gd name="T8" fmla="*/ 140 w 165"/>
              <a:gd name="T9" fmla="*/ 58 h 167"/>
              <a:gd name="T10" fmla="*/ 155 w 165"/>
              <a:gd name="T11" fmla="*/ 42 h 167"/>
              <a:gd name="T12" fmla="*/ 133 w 165"/>
              <a:gd name="T13" fmla="*/ 46 h 167"/>
              <a:gd name="T14" fmla="*/ 135 w 165"/>
              <a:gd name="T15" fmla="*/ 19 h 167"/>
              <a:gd name="T16" fmla="*/ 116 w 165"/>
              <a:gd name="T17" fmla="*/ 56 h 167"/>
              <a:gd name="T18" fmla="*/ 89 w 165"/>
              <a:gd name="T19" fmla="*/ 41 h 167"/>
              <a:gd name="T20" fmla="*/ 112 w 165"/>
              <a:gd name="T21" fmla="*/ 6 h 167"/>
              <a:gd name="T22" fmla="*/ 89 w 165"/>
              <a:gd name="T23" fmla="*/ 21 h 167"/>
              <a:gd name="T24" fmla="*/ 82 w 165"/>
              <a:gd name="T25" fmla="*/ 0 h 167"/>
              <a:gd name="T26" fmla="*/ 76 w 165"/>
              <a:gd name="T27" fmla="*/ 21 h 167"/>
              <a:gd name="T28" fmla="*/ 53 w 165"/>
              <a:gd name="T29" fmla="*/ 6 h 167"/>
              <a:gd name="T30" fmla="*/ 76 w 165"/>
              <a:gd name="T31" fmla="*/ 41 h 167"/>
              <a:gd name="T32" fmla="*/ 49 w 165"/>
              <a:gd name="T33" fmla="*/ 56 h 167"/>
              <a:gd name="T34" fmla="*/ 30 w 165"/>
              <a:gd name="T35" fmla="*/ 19 h 167"/>
              <a:gd name="T36" fmla="*/ 32 w 165"/>
              <a:gd name="T37" fmla="*/ 46 h 167"/>
              <a:gd name="T38" fmla="*/ 10 w 165"/>
              <a:gd name="T39" fmla="*/ 42 h 167"/>
              <a:gd name="T40" fmla="*/ 25 w 165"/>
              <a:gd name="T41" fmla="*/ 58 h 167"/>
              <a:gd name="T42" fmla="*/ 1 w 165"/>
              <a:gd name="T43" fmla="*/ 70 h 167"/>
              <a:gd name="T44" fmla="*/ 9 w 165"/>
              <a:gd name="T45" fmla="*/ 76 h 167"/>
              <a:gd name="T46" fmla="*/ 69 w 165"/>
              <a:gd name="T47" fmla="*/ 83 h 167"/>
              <a:gd name="T48" fmla="*/ 9 w 165"/>
              <a:gd name="T49" fmla="*/ 91 h 167"/>
              <a:gd name="T50" fmla="*/ 6 w 165"/>
              <a:gd name="T51" fmla="*/ 105 h 167"/>
              <a:gd name="T52" fmla="*/ 12 w 165"/>
              <a:gd name="T53" fmla="*/ 116 h 167"/>
              <a:gd name="T54" fmla="*/ 16 w 165"/>
              <a:gd name="T55" fmla="*/ 129 h 167"/>
              <a:gd name="T56" fmla="*/ 32 w 165"/>
              <a:gd name="T57" fmla="*/ 121 h 167"/>
              <a:gd name="T58" fmla="*/ 30 w 165"/>
              <a:gd name="T59" fmla="*/ 148 h 167"/>
              <a:gd name="T60" fmla="*/ 39 w 165"/>
              <a:gd name="T61" fmla="*/ 143 h 167"/>
              <a:gd name="T62" fmla="*/ 76 w 165"/>
              <a:gd name="T63" fmla="*/ 95 h 167"/>
              <a:gd name="T64" fmla="*/ 52 w 165"/>
              <a:gd name="T65" fmla="*/ 151 h 167"/>
              <a:gd name="T66" fmla="*/ 57 w 165"/>
              <a:gd name="T67" fmla="*/ 163 h 167"/>
              <a:gd name="T68" fmla="*/ 76 w 165"/>
              <a:gd name="T69" fmla="*/ 146 h 167"/>
              <a:gd name="T70" fmla="*/ 82 w 165"/>
              <a:gd name="T71" fmla="*/ 167 h 167"/>
              <a:gd name="T72" fmla="*/ 89 w 165"/>
              <a:gd name="T73" fmla="*/ 146 h 167"/>
              <a:gd name="T74" fmla="*/ 107 w 165"/>
              <a:gd name="T75" fmla="*/ 163 h 167"/>
              <a:gd name="T76" fmla="*/ 112 w 165"/>
              <a:gd name="T77" fmla="*/ 151 h 167"/>
              <a:gd name="T78" fmla="*/ 89 w 165"/>
              <a:gd name="T79" fmla="*/ 95 h 167"/>
              <a:gd name="T80" fmla="*/ 126 w 165"/>
              <a:gd name="T81" fmla="*/ 143 h 167"/>
              <a:gd name="T82" fmla="*/ 135 w 165"/>
              <a:gd name="T83" fmla="*/ 148 h 167"/>
              <a:gd name="T84" fmla="*/ 133 w 165"/>
              <a:gd name="T85" fmla="*/ 121 h 167"/>
              <a:gd name="T86" fmla="*/ 149 w 165"/>
              <a:gd name="T87" fmla="*/ 129 h 167"/>
              <a:gd name="T88" fmla="*/ 153 w 165"/>
              <a:gd name="T89" fmla="*/ 116 h 167"/>
              <a:gd name="T90" fmla="*/ 159 w 165"/>
              <a:gd name="T91" fmla="*/ 10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 h="167">
                <a:moveTo>
                  <a:pt x="164" y="97"/>
                </a:moveTo>
                <a:cubicBezTo>
                  <a:pt x="164" y="93"/>
                  <a:pt x="160" y="90"/>
                  <a:pt x="156" y="91"/>
                </a:cubicBezTo>
                <a:cubicBezTo>
                  <a:pt x="123" y="99"/>
                  <a:pt x="123" y="99"/>
                  <a:pt x="123" y="99"/>
                </a:cubicBezTo>
                <a:cubicBezTo>
                  <a:pt x="96" y="83"/>
                  <a:pt x="96" y="83"/>
                  <a:pt x="96" y="83"/>
                </a:cubicBezTo>
                <a:cubicBezTo>
                  <a:pt x="123" y="68"/>
                  <a:pt x="123" y="68"/>
                  <a:pt x="123" y="68"/>
                </a:cubicBezTo>
                <a:cubicBezTo>
                  <a:pt x="156" y="76"/>
                  <a:pt x="156" y="76"/>
                  <a:pt x="156" y="76"/>
                </a:cubicBezTo>
                <a:cubicBezTo>
                  <a:pt x="157" y="76"/>
                  <a:pt x="157" y="76"/>
                  <a:pt x="158" y="76"/>
                </a:cubicBezTo>
                <a:cubicBezTo>
                  <a:pt x="161" y="76"/>
                  <a:pt x="164" y="74"/>
                  <a:pt x="164" y="70"/>
                </a:cubicBezTo>
                <a:cubicBezTo>
                  <a:pt x="165" y="67"/>
                  <a:pt x="163" y="63"/>
                  <a:pt x="159" y="62"/>
                </a:cubicBezTo>
                <a:cubicBezTo>
                  <a:pt x="140" y="58"/>
                  <a:pt x="140" y="58"/>
                  <a:pt x="140" y="58"/>
                </a:cubicBezTo>
                <a:cubicBezTo>
                  <a:pt x="153" y="51"/>
                  <a:pt x="153" y="51"/>
                  <a:pt x="153" y="51"/>
                </a:cubicBezTo>
                <a:cubicBezTo>
                  <a:pt x="156" y="49"/>
                  <a:pt x="157" y="45"/>
                  <a:pt x="155" y="42"/>
                </a:cubicBezTo>
                <a:cubicBezTo>
                  <a:pt x="153" y="38"/>
                  <a:pt x="149" y="37"/>
                  <a:pt x="146" y="39"/>
                </a:cubicBezTo>
                <a:cubicBezTo>
                  <a:pt x="133" y="46"/>
                  <a:pt x="133" y="46"/>
                  <a:pt x="133" y="46"/>
                </a:cubicBezTo>
                <a:cubicBezTo>
                  <a:pt x="139" y="28"/>
                  <a:pt x="139" y="28"/>
                  <a:pt x="139" y="28"/>
                </a:cubicBezTo>
                <a:cubicBezTo>
                  <a:pt x="140" y="24"/>
                  <a:pt x="138" y="20"/>
                  <a:pt x="135" y="19"/>
                </a:cubicBezTo>
                <a:cubicBezTo>
                  <a:pt x="131" y="18"/>
                  <a:pt x="127" y="20"/>
                  <a:pt x="126" y="23"/>
                </a:cubicBezTo>
                <a:cubicBezTo>
                  <a:pt x="116" y="56"/>
                  <a:pt x="116" y="56"/>
                  <a:pt x="116" y="56"/>
                </a:cubicBezTo>
                <a:cubicBezTo>
                  <a:pt x="89" y="72"/>
                  <a:pt x="89" y="72"/>
                  <a:pt x="89" y="72"/>
                </a:cubicBezTo>
                <a:cubicBezTo>
                  <a:pt x="89" y="41"/>
                  <a:pt x="89" y="41"/>
                  <a:pt x="89" y="41"/>
                </a:cubicBezTo>
                <a:cubicBezTo>
                  <a:pt x="112" y="16"/>
                  <a:pt x="112" y="16"/>
                  <a:pt x="112" y="16"/>
                </a:cubicBezTo>
                <a:cubicBezTo>
                  <a:pt x="115" y="13"/>
                  <a:pt x="115" y="8"/>
                  <a:pt x="112" y="6"/>
                </a:cubicBezTo>
                <a:cubicBezTo>
                  <a:pt x="109" y="3"/>
                  <a:pt x="105" y="4"/>
                  <a:pt x="102" y="6"/>
                </a:cubicBezTo>
                <a:cubicBezTo>
                  <a:pt x="89" y="21"/>
                  <a:pt x="89" y="21"/>
                  <a:pt x="89" y="21"/>
                </a:cubicBezTo>
                <a:cubicBezTo>
                  <a:pt x="89" y="6"/>
                  <a:pt x="89" y="6"/>
                  <a:pt x="89" y="6"/>
                </a:cubicBezTo>
                <a:cubicBezTo>
                  <a:pt x="89" y="3"/>
                  <a:pt x="86" y="0"/>
                  <a:pt x="82" y="0"/>
                </a:cubicBezTo>
                <a:cubicBezTo>
                  <a:pt x="79" y="0"/>
                  <a:pt x="76" y="3"/>
                  <a:pt x="76" y="6"/>
                </a:cubicBezTo>
                <a:cubicBezTo>
                  <a:pt x="76" y="21"/>
                  <a:pt x="76" y="21"/>
                  <a:pt x="76" y="21"/>
                </a:cubicBezTo>
                <a:cubicBezTo>
                  <a:pt x="62" y="6"/>
                  <a:pt x="62" y="6"/>
                  <a:pt x="62" y="6"/>
                </a:cubicBezTo>
                <a:cubicBezTo>
                  <a:pt x="60" y="4"/>
                  <a:pt x="56" y="3"/>
                  <a:pt x="53" y="6"/>
                </a:cubicBezTo>
                <a:cubicBezTo>
                  <a:pt x="50" y="8"/>
                  <a:pt x="50" y="13"/>
                  <a:pt x="52" y="16"/>
                </a:cubicBezTo>
                <a:cubicBezTo>
                  <a:pt x="76" y="41"/>
                  <a:pt x="76" y="41"/>
                  <a:pt x="76" y="41"/>
                </a:cubicBezTo>
                <a:cubicBezTo>
                  <a:pt x="76" y="72"/>
                  <a:pt x="76" y="72"/>
                  <a:pt x="76" y="72"/>
                </a:cubicBezTo>
                <a:cubicBezTo>
                  <a:pt x="49" y="56"/>
                  <a:pt x="49" y="56"/>
                  <a:pt x="49" y="56"/>
                </a:cubicBezTo>
                <a:cubicBezTo>
                  <a:pt x="39" y="23"/>
                  <a:pt x="39" y="23"/>
                  <a:pt x="39" y="23"/>
                </a:cubicBezTo>
                <a:cubicBezTo>
                  <a:pt x="38" y="20"/>
                  <a:pt x="34" y="18"/>
                  <a:pt x="30" y="19"/>
                </a:cubicBezTo>
                <a:cubicBezTo>
                  <a:pt x="27" y="20"/>
                  <a:pt x="25" y="24"/>
                  <a:pt x="26" y="28"/>
                </a:cubicBezTo>
                <a:cubicBezTo>
                  <a:pt x="32" y="46"/>
                  <a:pt x="32" y="46"/>
                  <a:pt x="32" y="46"/>
                </a:cubicBezTo>
                <a:cubicBezTo>
                  <a:pt x="19" y="39"/>
                  <a:pt x="19" y="39"/>
                  <a:pt x="19" y="39"/>
                </a:cubicBezTo>
                <a:cubicBezTo>
                  <a:pt x="16" y="37"/>
                  <a:pt x="12" y="38"/>
                  <a:pt x="10" y="42"/>
                </a:cubicBezTo>
                <a:cubicBezTo>
                  <a:pt x="8" y="45"/>
                  <a:pt x="9" y="49"/>
                  <a:pt x="12" y="51"/>
                </a:cubicBezTo>
                <a:cubicBezTo>
                  <a:pt x="25" y="58"/>
                  <a:pt x="25" y="58"/>
                  <a:pt x="25" y="58"/>
                </a:cubicBezTo>
                <a:cubicBezTo>
                  <a:pt x="6" y="62"/>
                  <a:pt x="6" y="62"/>
                  <a:pt x="6" y="62"/>
                </a:cubicBezTo>
                <a:cubicBezTo>
                  <a:pt x="2" y="63"/>
                  <a:pt x="0" y="67"/>
                  <a:pt x="1" y="70"/>
                </a:cubicBezTo>
                <a:cubicBezTo>
                  <a:pt x="1" y="74"/>
                  <a:pt x="4" y="76"/>
                  <a:pt x="7" y="76"/>
                </a:cubicBezTo>
                <a:cubicBezTo>
                  <a:pt x="8" y="76"/>
                  <a:pt x="8" y="76"/>
                  <a:pt x="9" y="76"/>
                </a:cubicBezTo>
                <a:cubicBezTo>
                  <a:pt x="42" y="68"/>
                  <a:pt x="42" y="68"/>
                  <a:pt x="42" y="68"/>
                </a:cubicBezTo>
                <a:cubicBezTo>
                  <a:pt x="69" y="83"/>
                  <a:pt x="69" y="83"/>
                  <a:pt x="69" y="83"/>
                </a:cubicBezTo>
                <a:cubicBezTo>
                  <a:pt x="42" y="99"/>
                  <a:pt x="42" y="99"/>
                  <a:pt x="42" y="99"/>
                </a:cubicBezTo>
                <a:cubicBezTo>
                  <a:pt x="9" y="91"/>
                  <a:pt x="9" y="91"/>
                  <a:pt x="9" y="91"/>
                </a:cubicBezTo>
                <a:cubicBezTo>
                  <a:pt x="5" y="91"/>
                  <a:pt x="1" y="93"/>
                  <a:pt x="1" y="97"/>
                </a:cubicBezTo>
                <a:cubicBezTo>
                  <a:pt x="0" y="100"/>
                  <a:pt x="2" y="104"/>
                  <a:pt x="6" y="105"/>
                </a:cubicBezTo>
                <a:cubicBezTo>
                  <a:pt x="25" y="109"/>
                  <a:pt x="25" y="109"/>
                  <a:pt x="25" y="109"/>
                </a:cubicBezTo>
                <a:cubicBezTo>
                  <a:pt x="12" y="116"/>
                  <a:pt x="12" y="116"/>
                  <a:pt x="12" y="116"/>
                </a:cubicBezTo>
                <a:cubicBezTo>
                  <a:pt x="9" y="118"/>
                  <a:pt x="8" y="122"/>
                  <a:pt x="10" y="125"/>
                </a:cubicBezTo>
                <a:cubicBezTo>
                  <a:pt x="11" y="128"/>
                  <a:pt x="13" y="129"/>
                  <a:pt x="16" y="129"/>
                </a:cubicBezTo>
                <a:cubicBezTo>
                  <a:pt x="17" y="129"/>
                  <a:pt x="18" y="128"/>
                  <a:pt x="19" y="128"/>
                </a:cubicBezTo>
                <a:cubicBezTo>
                  <a:pt x="32" y="121"/>
                  <a:pt x="32" y="121"/>
                  <a:pt x="32" y="121"/>
                </a:cubicBezTo>
                <a:cubicBezTo>
                  <a:pt x="26" y="139"/>
                  <a:pt x="26" y="139"/>
                  <a:pt x="26" y="139"/>
                </a:cubicBezTo>
                <a:cubicBezTo>
                  <a:pt x="25" y="143"/>
                  <a:pt x="27" y="147"/>
                  <a:pt x="30" y="148"/>
                </a:cubicBezTo>
                <a:cubicBezTo>
                  <a:pt x="31" y="148"/>
                  <a:pt x="32" y="148"/>
                  <a:pt x="32" y="148"/>
                </a:cubicBezTo>
                <a:cubicBezTo>
                  <a:pt x="35" y="148"/>
                  <a:pt x="38" y="146"/>
                  <a:pt x="39" y="143"/>
                </a:cubicBezTo>
                <a:cubicBezTo>
                  <a:pt x="49" y="111"/>
                  <a:pt x="49" y="111"/>
                  <a:pt x="49" y="111"/>
                </a:cubicBezTo>
                <a:cubicBezTo>
                  <a:pt x="76" y="95"/>
                  <a:pt x="76" y="95"/>
                  <a:pt x="76" y="95"/>
                </a:cubicBezTo>
                <a:cubicBezTo>
                  <a:pt x="76" y="126"/>
                  <a:pt x="76" y="126"/>
                  <a:pt x="76" y="126"/>
                </a:cubicBezTo>
                <a:cubicBezTo>
                  <a:pt x="52" y="151"/>
                  <a:pt x="52" y="151"/>
                  <a:pt x="52" y="151"/>
                </a:cubicBezTo>
                <a:cubicBezTo>
                  <a:pt x="50" y="154"/>
                  <a:pt x="50" y="158"/>
                  <a:pt x="53" y="161"/>
                </a:cubicBezTo>
                <a:cubicBezTo>
                  <a:pt x="54" y="162"/>
                  <a:pt x="56" y="163"/>
                  <a:pt x="57" y="163"/>
                </a:cubicBezTo>
                <a:cubicBezTo>
                  <a:pt x="59" y="163"/>
                  <a:pt x="61" y="162"/>
                  <a:pt x="62" y="160"/>
                </a:cubicBezTo>
                <a:cubicBezTo>
                  <a:pt x="76" y="146"/>
                  <a:pt x="76" y="146"/>
                  <a:pt x="76" y="146"/>
                </a:cubicBezTo>
                <a:cubicBezTo>
                  <a:pt x="76" y="160"/>
                  <a:pt x="76" y="160"/>
                  <a:pt x="76" y="160"/>
                </a:cubicBezTo>
                <a:cubicBezTo>
                  <a:pt x="76" y="164"/>
                  <a:pt x="79" y="167"/>
                  <a:pt x="82" y="167"/>
                </a:cubicBezTo>
                <a:cubicBezTo>
                  <a:pt x="86" y="167"/>
                  <a:pt x="89" y="164"/>
                  <a:pt x="89" y="160"/>
                </a:cubicBezTo>
                <a:cubicBezTo>
                  <a:pt x="89" y="146"/>
                  <a:pt x="89" y="146"/>
                  <a:pt x="89" y="146"/>
                </a:cubicBezTo>
                <a:cubicBezTo>
                  <a:pt x="102" y="160"/>
                  <a:pt x="102" y="160"/>
                  <a:pt x="102" y="160"/>
                </a:cubicBezTo>
                <a:cubicBezTo>
                  <a:pt x="104" y="162"/>
                  <a:pt x="106" y="163"/>
                  <a:pt x="107" y="163"/>
                </a:cubicBezTo>
                <a:cubicBezTo>
                  <a:pt x="109" y="163"/>
                  <a:pt x="111" y="162"/>
                  <a:pt x="112" y="161"/>
                </a:cubicBezTo>
                <a:cubicBezTo>
                  <a:pt x="115" y="158"/>
                  <a:pt x="115" y="154"/>
                  <a:pt x="112" y="151"/>
                </a:cubicBezTo>
                <a:cubicBezTo>
                  <a:pt x="89" y="126"/>
                  <a:pt x="89" y="126"/>
                  <a:pt x="89" y="126"/>
                </a:cubicBezTo>
                <a:cubicBezTo>
                  <a:pt x="89" y="95"/>
                  <a:pt x="89" y="95"/>
                  <a:pt x="89" y="95"/>
                </a:cubicBezTo>
                <a:cubicBezTo>
                  <a:pt x="116" y="111"/>
                  <a:pt x="116" y="111"/>
                  <a:pt x="116" y="111"/>
                </a:cubicBezTo>
                <a:cubicBezTo>
                  <a:pt x="126" y="143"/>
                  <a:pt x="126" y="143"/>
                  <a:pt x="126" y="143"/>
                </a:cubicBezTo>
                <a:cubicBezTo>
                  <a:pt x="127" y="146"/>
                  <a:pt x="130" y="148"/>
                  <a:pt x="133" y="148"/>
                </a:cubicBezTo>
                <a:cubicBezTo>
                  <a:pt x="133" y="148"/>
                  <a:pt x="134" y="148"/>
                  <a:pt x="135" y="148"/>
                </a:cubicBezTo>
                <a:cubicBezTo>
                  <a:pt x="138" y="147"/>
                  <a:pt x="140" y="143"/>
                  <a:pt x="139" y="139"/>
                </a:cubicBezTo>
                <a:cubicBezTo>
                  <a:pt x="133" y="121"/>
                  <a:pt x="133" y="121"/>
                  <a:pt x="133" y="121"/>
                </a:cubicBezTo>
                <a:cubicBezTo>
                  <a:pt x="146" y="128"/>
                  <a:pt x="146" y="128"/>
                  <a:pt x="146" y="128"/>
                </a:cubicBezTo>
                <a:cubicBezTo>
                  <a:pt x="147" y="128"/>
                  <a:pt x="148" y="129"/>
                  <a:pt x="149" y="129"/>
                </a:cubicBezTo>
                <a:cubicBezTo>
                  <a:pt x="151" y="129"/>
                  <a:pt x="154" y="128"/>
                  <a:pt x="155" y="125"/>
                </a:cubicBezTo>
                <a:cubicBezTo>
                  <a:pt x="157" y="122"/>
                  <a:pt x="156" y="118"/>
                  <a:pt x="153" y="116"/>
                </a:cubicBezTo>
                <a:cubicBezTo>
                  <a:pt x="140" y="109"/>
                  <a:pt x="140" y="109"/>
                  <a:pt x="140" y="109"/>
                </a:cubicBezTo>
                <a:cubicBezTo>
                  <a:pt x="159" y="105"/>
                  <a:pt x="159" y="105"/>
                  <a:pt x="159" y="105"/>
                </a:cubicBezTo>
                <a:cubicBezTo>
                  <a:pt x="163" y="104"/>
                  <a:pt x="165" y="100"/>
                  <a:pt x="164" y="97"/>
                </a:cubicBezTo>
                <a:close/>
              </a:path>
            </a:pathLst>
          </a:custGeom>
          <a:solidFill>
            <a:schemeClr val="bg1"/>
          </a:solidFill>
          <a:ln>
            <a:noFill/>
          </a:ln>
        </p:spPr>
        <p:txBody>
          <a:bodyPr vert="horz" wrap="square" lIns="91440" tIns="45720" rIns="91440" bIns="45720" numCol="1" anchor="t" anchorCtr="0" compatLnSpc="1"/>
          <a:lstStyle/>
          <a:p>
            <a:endParaRPr lang="en-US">
              <a:solidFill>
                <a:srgbClr val="FF0000"/>
              </a:solidFill>
              <a:latin typeface="微软雅黑" panose="020B0503020204020204" pitchFamily="34" charset="-122"/>
              <a:ea typeface="微软雅黑" panose="020B0503020204020204" pitchFamily="34" charset="-122"/>
            </a:endParaRPr>
          </a:p>
        </p:txBody>
      </p:sp>
      <p:sp>
        <p:nvSpPr>
          <p:cNvPr id="25" name="椭圆 24">
            <a:extLst>
              <a:ext uri="{FF2B5EF4-FFF2-40B4-BE49-F238E27FC236}">
                <a16:creationId xmlns:a16="http://schemas.microsoft.com/office/drawing/2014/main" id="{ECD28436-E464-4D30-BE0E-8FF8B88D64DD}"/>
              </a:ext>
            </a:extLst>
          </p:cNvPr>
          <p:cNvSpPr/>
          <p:nvPr/>
        </p:nvSpPr>
        <p:spPr>
          <a:xfrm>
            <a:off x="2145589" y="3131114"/>
            <a:ext cx="1239782" cy="1239782"/>
          </a:xfrm>
          <a:prstGeom prst="ellipse">
            <a:avLst/>
          </a:prstGeom>
          <a:noFill/>
          <a:ln>
            <a:solidFill>
              <a:srgbClr val="CB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noFill/>
              <a:latin typeface="微软雅黑" panose="020B0503020204020204" pitchFamily="34" charset="-122"/>
              <a:ea typeface="微软雅黑" panose="020B0503020204020204" pitchFamily="34" charset="-122"/>
            </a:endParaRPr>
          </a:p>
        </p:txBody>
      </p:sp>
      <p:sp>
        <p:nvSpPr>
          <p:cNvPr id="26" name="椭圆 25">
            <a:extLst>
              <a:ext uri="{FF2B5EF4-FFF2-40B4-BE49-F238E27FC236}">
                <a16:creationId xmlns:a16="http://schemas.microsoft.com/office/drawing/2014/main" id="{F9F74773-B2D2-470A-B1CD-AB689DAD8D55}"/>
              </a:ext>
            </a:extLst>
          </p:cNvPr>
          <p:cNvSpPr/>
          <p:nvPr/>
        </p:nvSpPr>
        <p:spPr>
          <a:xfrm>
            <a:off x="1977785" y="2963310"/>
            <a:ext cx="1575391" cy="1575391"/>
          </a:xfrm>
          <a:prstGeom prst="ellipse">
            <a:avLst/>
          </a:prstGeom>
          <a:noFill/>
          <a:ln>
            <a:solidFill>
              <a:srgbClr val="CB050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5A99313B-6C98-433F-B583-79DCD3A1C928}"/>
              </a:ext>
            </a:extLst>
          </p:cNvPr>
          <p:cNvSpPr txBox="1"/>
          <p:nvPr/>
        </p:nvSpPr>
        <p:spPr>
          <a:xfrm>
            <a:off x="2181050" y="3503551"/>
            <a:ext cx="1204322" cy="523220"/>
          </a:xfrm>
          <a:prstGeom prst="rect">
            <a:avLst/>
          </a:prstGeom>
          <a:noFill/>
        </p:spPr>
        <p:txBody>
          <a:bodyPr wrap="square" rtlCol="0">
            <a:spAutoFit/>
          </a:bodyPr>
          <a:lstStyle/>
          <a:p>
            <a:pPr algn="ctr"/>
            <a:r>
              <a:rPr lang="en-US" altLang="zh-CN"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TIER 3+</a:t>
            </a:r>
          </a:p>
          <a:p>
            <a:pPr algn="ctr"/>
            <a:r>
              <a:rPr lang="en-US" altLang="zh-CN"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SLA99.99%</a:t>
            </a:r>
          </a:p>
        </p:txBody>
      </p:sp>
      <p:sp>
        <p:nvSpPr>
          <p:cNvPr id="28" name="Text Box 10">
            <a:extLst>
              <a:ext uri="{FF2B5EF4-FFF2-40B4-BE49-F238E27FC236}">
                <a16:creationId xmlns:a16="http://schemas.microsoft.com/office/drawing/2014/main" id="{F57FEACA-9C3D-40C3-9E70-0A22BD608C5B}"/>
              </a:ext>
            </a:extLst>
          </p:cNvPr>
          <p:cNvSpPr txBox="1">
            <a:spLocks noChangeArrowheads="1"/>
          </p:cNvSpPr>
          <p:nvPr/>
        </p:nvSpPr>
        <p:spPr bwMode="auto">
          <a:xfrm>
            <a:off x="4319149" y="2343878"/>
            <a:ext cx="1787828" cy="364267"/>
          </a:xfrm>
          <a:prstGeom prst="rect">
            <a:avLst/>
          </a:prstGeom>
          <a:noFill/>
          <a:ln w="9525">
            <a:noFill/>
            <a:miter lim="800000"/>
          </a:ln>
        </p:spPr>
        <p:txBody>
          <a:bodyPr wrap="square" lIns="45720" tIns="22860" rIns="45720" bIns="22860">
            <a:spAutoFit/>
          </a:bodyPr>
          <a:lstStyle/>
          <a:p>
            <a:pPr algn="ctr" defTabSz="1087755">
              <a:lnSpc>
                <a:spcPct val="200000"/>
              </a:lnSpc>
            </a:pPr>
            <a:r>
              <a:rPr lang="en-US" altLang="zh-CN" sz="1200" b="1" dirty="0">
                <a:solidFill>
                  <a:srgbClr val="CB0507"/>
                </a:solidFill>
                <a:latin typeface="微软雅黑" panose="020B0503020204020204" pitchFamily="34" charset="-122"/>
                <a:ea typeface="微软雅黑" panose="020B0503020204020204" pitchFamily="34" charset="-122"/>
                <a:cs typeface="Open Sans" panose="020B0606030504020204" pitchFamily="34" charset="0"/>
              </a:rPr>
              <a:t>Power supply</a:t>
            </a:r>
            <a:endParaRPr lang="en-US" sz="1200" b="1" dirty="0">
              <a:solidFill>
                <a:srgbClr val="CB0507"/>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1" name="Text Box 10">
            <a:extLst>
              <a:ext uri="{FF2B5EF4-FFF2-40B4-BE49-F238E27FC236}">
                <a16:creationId xmlns:a16="http://schemas.microsoft.com/office/drawing/2014/main" id="{390E2B5C-FF5D-4A82-8F09-EEFA3426F65C}"/>
              </a:ext>
            </a:extLst>
          </p:cNvPr>
          <p:cNvSpPr txBox="1">
            <a:spLocks noChangeArrowheads="1"/>
          </p:cNvSpPr>
          <p:nvPr/>
        </p:nvSpPr>
        <p:spPr bwMode="auto">
          <a:xfrm>
            <a:off x="6282160" y="4518981"/>
            <a:ext cx="1787828" cy="364267"/>
          </a:xfrm>
          <a:prstGeom prst="rect">
            <a:avLst/>
          </a:prstGeom>
          <a:noFill/>
          <a:ln w="9525">
            <a:noFill/>
            <a:miter lim="800000"/>
          </a:ln>
        </p:spPr>
        <p:txBody>
          <a:bodyPr wrap="square" lIns="45720" tIns="22860" rIns="45720" bIns="22860">
            <a:spAutoFit/>
          </a:bodyPr>
          <a:lstStyle/>
          <a:p>
            <a:pPr algn="ctr" defTabSz="1087755">
              <a:lnSpc>
                <a:spcPct val="200000"/>
              </a:lnSpc>
            </a:pPr>
            <a:r>
              <a:rPr lang="en-US" altLang="zh-CN" sz="1200" b="1" dirty="0">
                <a:solidFill>
                  <a:srgbClr val="CB0507"/>
                </a:solidFill>
                <a:latin typeface="微软雅黑" panose="020B0503020204020204" pitchFamily="34" charset="-122"/>
                <a:ea typeface="微软雅黑" panose="020B0503020204020204" pitchFamily="34" charset="-122"/>
                <a:cs typeface="Open Sans" panose="020B0606030504020204" pitchFamily="34" charset="0"/>
              </a:rPr>
              <a:t>Cooling</a:t>
            </a:r>
            <a:endParaRPr lang="en-US" sz="1200" b="1" dirty="0">
              <a:solidFill>
                <a:srgbClr val="CB0507"/>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2" name="Text Box 10">
            <a:extLst>
              <a:ext uri="{FF2B5EF4-FFF2-40B4-BE49-F238E27FC236}">
                <a16:creationId xmlns:a16="http://schemas.microsoft.com/office/drawing/2014/main" id="{A89F857E-C693-4435-A206-C30531346406}"/>
              </a:ext>
            </a:extLst>
          </p:cNvPr>
          <p:cNvSpPr txBox="1">
            <a:spLocks noChangeArrowheads="1"/>
          </p:cNvSpPr>
          <p:nvPr/>
        </p:nvSpPr>
        <p:spPr bwMode="auto">
          <a:xfrm>
            <a:off x="8296005" y="4518981"/>
            <a:ext cx="1787828" cy="364267"/>
          </a:xfrm>
          <a:prstGeom prst="rect">
            <a:avLst/>
          </a:prstGeom>
          <a:noFill/>
          <a:ln w="9525">
            <a:noFill/>
            <a:miter lim="800000"/>
          </a:ln>
        </p:spPr>
        <p:txBody>
          <a:bodyPr wrap="square" lIns="45720" tIns="22860" rIns="45720" bIns="22860">
            <a:spAutoFit/>
          </a:bodyPr>
          <a:lstStyle/>
          <a:p>
            <a:pPr algn="ctr" defTabSz="1087755">
              <a:lnSpc>
                <a:spcPct val="200000"/>
              </a:lnSpc>
            </a:pPr>
            <a:r>
              <a:rPr lang="en-US" altLang="zh-CN" sz="1200" b="1" dirty="0">
                <a:solidFill>
                  <a:srgbClr val="CB0507"/>
                </a:solidFill>
                <a:latin typeface="微软雅黑" panose="020B0503020204020204" pitchFamily="34" charset="-122"/>
                <a:ea typeface="微软雅黑" panose="020B0503020204020204" pitchFamily="34" charset="-122"/>
                <a:cs typeface="Open Sans" panose="020B0606030504020204" pitchFamily="34" charset="0"/>
              </a:rPr>
              <a:t>Fire extinguisher</a:t>
            </a:r>
            <a:endParaRPr lang="en-US" sz="1200" b="1" dirty="0">
              <a:solidFill>
                <a:srgbClr val="CB0507"/>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33" name="图片 32">
            <a:extLst>
              <a:ext uri="{FF2B5EF4-FFF2-40B4-BE49-F238E27FC236}">
                <a16:creationId xmlns:a16="http://schemas.microsoft.com/office/drawing/2014/main" id="{1182CD0B-CFF3-4937-A2B2-CAF4CFA98C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56161" y="1963517"/>
            <a:ext cx="389882" cy="389882"/>
          </a:xfrm>
          <a:prstGeom prst="rect">
            <a:avLst/>
          </a:prstGeom>
        </p:spPr>
      </p:pic>
      <p:pic>
        <p:nvPicPr>
          <p:cNvPr id="34" name="图片 33">
            <a:extLst>
              <a:ext uri="{FF2B5EF4-FFF2-40B4-BE49-F238E27FC236}">
                <a16:creationId xmlns:a16="http://schemas.microsoft.com/office/drawing/2014/main" id="{7F6EA624-E929-4063-B995-16219B78D8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19367" y="1948374"/>
            <a:ext cx="335859" cy="421777"/>
          </a:xfrm>
          <a:prstGeom prst="rect">
            <a:avLst/>
          </a:prstGeom>
        </p:spPr>
      </p:pic>
      <p:pic>
        <p:nvPicPr>
          <p:cNvPr id="35" name="图片 34">
            <a:extLst>
              <a:ext uri="{FF2B5EF4-FFF2-40B4-BE49-F238E27FC236}">
                <a16:creationId xmlns:a16="http://schemas.microsoft.com/office/drawing/2014/main" id="{3CFECA39-F4A4-49FE-8FEA-62CBC2A0B1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65629" y="1923505"/>
            <a:ext cx="453253" cy="421777"/>
          </a:xfrm>
          <a:prstGeom prst="rect">
            <a:avLst/>
          </a:prstGeom>
        </p:spPr>
      </p:pic>
      <p:pic>
        <p:nvPicPr>
          <p:cNvPr id="36" name="图片 35">
            <a:extLst>
              <a:ext uri="{FF2B5EF4-FFF2-40B4-BE49-F238E27FC236}">
                <a16:creationId xmlns:a16="http://schemas.microsoft.com/office/drawing/2014/main" id="{D4547055-03D6-4FC9-9FB1-C9CB630541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42730" y="4162456"/>
            <a:ext cx="404732" cy="366186"/>
          </a:xfrm>
          <a:prstGeom prst="rect">
            <a:avLst/>
          </a:prstGeom>
        </p:spPr>
      </p:pic>
      <p:pic>
        <p:nvPicPr>
          <p:cNvPr id="39" name="图片 38">
            <a:extLst>
              <a:ext uri="{FF2B5EF4-FFF2-40B4-BE49-F238E27FC236}">
                <a16:creationId xmlns:a16="http://schemas.microsoft.com/office/drawing/2014/main" id="{F65150A4-69C8-46DA-B7D3-64CB75AEACA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74799" y="4106534"/>
            <a:ext cx="402549" cy="429386"/>
          </a:xfrm>
          <a:prstGeom prst="rect">
            <a:avLst/>
          </a:prstGeom>
        </p:spPr>
      </p:pic>
      <p:pic>
        <p:nvPicPr>
          <p:cNvPr id="40" name="图片 39">
            <a:extLst>
              <a:ext uri="{FF2B5EF4-FFF2-40B4-BE49-F238E27FC236}">
                <a16:creationId xmlns:a16="http://schemas.microsoft.com/office/drawing/2014/main" id="{8BEDBD34-79FD-4D97-92A5-16FA0A5378F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022463" y="4136404"/>
            <a:ext cx="326539" cy="403878"/>
          </a:xfrm>
          <a:prstGeom prst="rect">
            <a:avLst/>
          </a:prstGeom>
        </p:spPr>
      </p:pic>
      <p:sp>
        <p:nvSpPr>
          <p:cNvPr id="41" name="Text Box 10">
            <a:extLst>
              <a:ext uri="{FF2B5EF4-FFF2-40B4-BE49-F238E27FC236}">
                <a16:creationId xmlns:a16="http://schemas.microsoft.com/office/drawing/2014/main" id="{BA8E24DD-22A8-4568-9400-089C81748DD8}"/>
              </a:ext>
            </a:extLst>
          </p:cNvPr>
          <p:cNvSpPr txBox="1">
            <a:spLocks noChangeArrowheads="1"/>
          </p:cNvSpPr>
          <p:nvPr/>
        </p:nvSpPr>
        <p:spPr bwMode="auto">
          <a:xfrm>
            <a:off x="4312025" y="2776079"/>
            <a:ext cx="1815280" cy="613694"/>
          </a:xfrm>
          <a:prstGeom prst="rect">
            <a:avLst/>
          </a:prstGeom>
        </p:spPr>
        <p:txBody>
          <a:bodyPr wrap="square">
            <a:spAutoFit/>
          </a:bodyPr>
          <a:lstStyle>
            <a:defPPr>
              <a:defRPr lang="zh-CN"/>
            </a:defPPr>
            <a:lvl1pPr algn="ctr" defTabSz="1087755">
              <a:lnSpc>
                <a:spcPct val="150000"/>
              </a:lnSpc>
              <a:defRPr sz="1200">
                <a:solidFill>
                  <a:srgbClr val="000000"/>
                </a:solidFill>
                <a:cs typeface="Open Sans" panose="020B0606030504020204" pitchFamily="34" charset="0"/>
              </a:defRPr>
            </a:lvl1pPr>
          </a:lstStyle>
          <a:p>
            <a:r>
              <a:rPr lang="en-US" altLang="zh-CN" dirty="0">
                <a:latin typeface="微软雅黑" panose="020B0503020204020204" pitchFamily="34" charset="-122"/>
                <a:ea typeface="微软雅黑" panose="020B0503020204020204" pitchFamily="34" charset="-122"/>
              </a:rPr>
              <a:t>Dual mains</a:t>
            </a:r>
          </a:p>
          <a:p>
            <a:r>
              <a:rPr lang="en-US" altLang="zh-CN" dirty="0">
                <a:latin typeface="微软雅黑" panose="020B0503020204020204" pitchFamily="34" charset="-122"/>
                <a:ea typeface="微软雅黑" panose="020B0503020204020204" pitchFamily="34" charset="-122"/>
              </a:rPr>
              <a:t>12,500kVA/pcs</a:t>
            </a:r>
          </a:p>
        </p:txBody>
      </p:sp>
      <p:sp>
        <p:nvSpPr>
          <p:cNvPr id="42" name="矩形 41">
            <a:extLst>
              <a:ext uri="{FF2B5EF4-FFF2-40B4-BE49-F238E27FC236}">
                <a16:creationId xmlns:a16="http://schemas.microsoft.com/office/drawing/2014/main" id="{38CC9819-5A64-4F54-B3DF-0C9763A8C562}"/>
              </a:ext>
            </a:extLst>
          </p:cNvPr>
          <p:cNvSpPr/>
          <p:nvPr/>
        </p:nvSpPr>
        <p:spPr>
          <a:xfrm>
            <a:off x="6387197" y="2765655"/>
            <a:ext cx="1691656" cy="890693"/>
          </a:xfrm>
          <a:prstGeom prst="rect">
            <a:avLst/>
          </a:prstGeom>
        </p:spPr>
        <p:txBody>
          <a:bodyPr wrap="square">
            <a:spAutoFit/>
          </a:bodyPr>
          <a:lstStyle/>
          <a:p>
            <a:pPr algn="ctr" defTabSz="1087755">
              <a:lnSpc>
                <a:spcPct val="150000"/>
              </a:lnSpc>
            </a:pPr>
            <a:r>
              <a:rPr lang="en-US" altLang="zh-CN"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2N</a:t>
            </a:r>
          </a:p>
          <a:p>
            <a:pPr algn="ctr" defTabSz="1087755">
              <a:lnSpc>
                <a:spcPct val="150000"/>
              </a:lnSpc>
            </a:pPr>
            <a:r>
              <a:rPr lang="en-US" altLang="zh-CN"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Cross-powering of different floors</a:t>
            </a:r>
          </a:p>
        </p:txBody>
      </p:sp>
      <p:sp>
        <p:nvSpPr>
          <p:cNvPr id="43" name="矩形 42">
            <a:extLst>
              <a:ext uri="{FF2B5EF4-FFF2-40B4-BE49-F238E27FC236}">
                <a16:creationId xmlns:a16="http://schemas.microsoft.com/office/drawing/2014/main" id="{8E3AADCE-F64D-48D3-BA4A-5FDD5C18E702}"/>
              </a:ext>
            </a:extLst>
          </p:cNvPr>
          <p:cNvSpPr/>
          <p:nvPr/>
        </p:nvSpPr>
        <p:spPr>
          <a:xfrm>
            <a:off x="8284679" y="2741189"/>
            <a:ext cx="1805846" cy="890693"/>
          </a:xfrm>
          <a:prstGeom prst="rect">
            <a:avLst/>
          </a:prstGeom>
        </p:spPr>
        <p:txBody>
          <a:bodyPr wrap="square">
            <a:spAutoFit/>
          </a:bodyPr>
          <a:lstStyle/>
          <a:p>
            <a:pPr algn="ctr" defTabSz="1087755">
              <a:lnSpc>
                <a:spcPct val="150000"/>
              </a:lnSpc>
            </a:pPr>
            <a:r>
              <a:rPr lang="en-US" altLang="zh-CN"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Area</a:t>
            </a:r>
            <a:r>
              <a:rPr lang="zh-CN" altLang="en-US"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a:t>
            </a:r>
            <a:r>
              <a:rPr lang="en-US" altLang="zh-CN"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 21,000</a:t>
            </a:r>
            <a:r>
              <a:rPr lang="zh-CN" altLang="en-US"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a:t>
            </a:r>
            <a:endParaRPr lang="en-US" altLang="zh-CN"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endParaRPr>
          </a:p>
          <a:p>
            <a:pPr algn="ctr" defTabSz="1087755">
              <a:lnSpc>
                <a:spcPct val="150000"/>
              </a:lnSpc>
            </a:pPr>
            <a:r>
              <a:rPr lang="en-US" altLang="zh-CN"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Data center</a:t>
            </a:r>
          </a:p>
          <a:p>
            <a:pPr algn="ctr" defTabSz="1087755">
              <a:lnSpc>
                <a:spcPct val="150000"/>
              </a:lnSpc>
            </a:pPr>
            <a:r>
              <a:rPr lang="en-US" altLang="zh-CN"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Dedicated building</a:t>
            </a:r>
            <a:endParaRPr lang="zh-CN" altLang="en-US"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47" name="矩形 46">
            <a:extLst>
              <a:ext uri="{FF2B5EF4-FFF2-40B4-BE49-F238E27FC236}">
                <a16:creationId xmlns:a16="http://schemas.microsoft.com/office/drawing/2014/main" id="{F8108224-2221-46BB-954D-178FEF8F5CE4}"/>
              </a:ext>
            </a:extLst>
          </p:cNvPr>
          <p:cNvSpPr/>
          <p:nvPr/>
        </p:nvSpPr>
        <p:spPr>
          <a:xfrm>
            <a:off x="4224906" y="4935786"/>
            <a:ext cx="1950041" cy="618183"/>
          </a:xfrm>
          <a:prstGeom prst="rect">
            <a:avLst/>
          </a:prstGeom>
        </p:spPr>
        <p:txBody>
          <a:bodyPr wrap="square">
            <a:spAutoFit/>
          </a:bodyPr>
          <a:lstStyle/>
          <a:p>
            <a:pPr algn="ctr" defTabSz="1087755">
              <a:lnSpc>
                <a:spcPct val="150000"/>
              </a:lnSpc>
            </a:pPr>
            <a:r>
              <a:rPr lang="en-US" altLang="zh-CN"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N+1</a:t>
            </a:r>
          </a:p>
          <a:p>
            <a:pPr algn="ctr" defTabSz="1087755">
              <a:lnSpc>
                <a:spcPct val="150000"/>
              </a:lnSpc>
            </a:pPr>
            <a:r>
              <a:rPr lang="en-US" altLang="zh-CN"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Support 12</a:t>
            </a:r>
            <a:r>
              <a:rPr lang="zh-CN" altLang="en-US"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 </a:t>
            </a:r>
            <a:r>
              <a:rPr lang="en-US" altLang="zh-CN" sz="1200"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hours</a:t>
            </a:r>
          </a:p>
        </p:txBody>
      </p:sp>
      <p:sp>
        <p:nvSpPr>
          <p:cNvPr id="48" name="Text Box 10">
            <a:extLst>
              <a:ext uri="{FF2B5EF4-FFF2-40B4-BE49-F238E27FC236}">
                <a16:creationId xmlns:a16="http://schemas.microsoft.com/office/drawing/2014/main" id="{08221A06-FC0E-4EB2-89C0-9E30BF51D9D5}"/>
              </a:ext>
            </a:extLst>
          </p:cNvPr>
          <p:cNvSpPr txBox="1">
            <a:spLocks noChangeArrowheads="1"/>
          </p:cNvSpPr>
          <p:nvPr/>
        </p:nvSpPr>
        <p:spPr bwMode="auto">
          <a:xfrm>
            <a:off x="6343027" y="4921712"/>
            <a:ext cx="1764874" cy="613694"/>
          </a:xfrm>
          <a:prstGeom prst="rect">
            <a:avLst/>
          </a:prstGeom>
        </p:spPr>
        <p:txBody>
          <a:bodyPr wrap="square">
            <a:spAutoFit/>
          </a:bodyPr>
          <a:lstStyle>
            <a:defPPr>
              <a:defRPr lang="zh-CN"/>
            </a:defPPr>
            <a:lvl1pPr algn="ctr" defTabSz="1087755">
              <a:lnSpc>
                <a:spcPct val="150000"/>
              </a:lnSpc>
              <a:defRPr sz="1200">
                <a:solidFill>
                  <a:srgbClr val="000000"/>
                </a:solidFill>
                <a:cs typeface="Open Sans" panose="020B0606030504020204" pitchFamily="34" charset="0"/>
              </a:defRPr>
            </a:lvl1pPr>
          </a:lstStyle>
          <a:p>
            <a:r>
              <a:rPr lang="en-US" altLang="zh-CN" dirty="0">
                <a:latin typeface="微软雅黑" panose="020B0503020204020204" pitchFamily="34" charset="-122"/>
                <a:ea typeface="微软雅黑" panose="020B0503020204020204" pitchFamily="34" charset="-122"/>
              </a:rPr>
              <a:t>Chilled Tower 3+1</a:t>
            </a:r>
          </a:p>
          <a:p>
            <a:r>
              <a:rPr lang="en-US" altLang="zh-CN" dirty="0">
                <a:latin typeface="微软雅黑" panose="020B0503020204020204" pitchFamily="34" charset="-122"/>
                <a:ea typeface="微软雅黑" panose="020B0503020204020204" pitchFamily="34" charset="-122"/>
              </a:rPr>
              <a:t>Chiller 4+1</a:t>
            </a:r>
            <a:endParaRPr lang="zh-CN" altLang="en-US" dirty="0">
              <a:latin typeface="微软雅黑" panose="020B0503020204020204" pitchFamily="34" charset="-122"/>
              <a:ea typeface="微软雅黑" panose="020B0503020204020204" pitchFamily="34" charset="-122"/>
            </a:endParaRPr>
          </a:p>
        </p:txBody>
      </p:sp>
      <p:sp>
        <p:nvSpPr>
          <p:cNvPr id="49" name="Text Box 10">
            <a:extLst>
              <a:ext uri="{FF2B5EF4-FFF2-40B4-BE49-F238E27FC236}">
                <a16:creationId xmlns:a16="http://schemas.microsoft.com/office/drawing/2014/main" id="{ABB447CE-F82C-410F-BF95-B28E17D571C1}"/>
              </a:ext>
            </a:extLst>
          </p:cNvPr>
          <p:cNvSpPr txBox="1">
            <a:spLocks noChangeArrowheads="1"/>
          </p:cNvSpPr>
          <p:nvPr/>
        </p:nvSpPr>
        <p:spPr bwMode="auto">
          <a:xfrm>
            <a:off x="8275980" y="4921712"/>
            <a:ext cx="1809118" cy="890693"/>
          </a:xfrm>
          <a:prstGeom prst="rect">
            <a:avLst/>
          </a:prstGeom>
        </p:spPr>
        <p:txBody>
          <a:bodyPr wrap="square">
            <a:spAutoFit/>
          </a:bodyPr>
          <a:lstStyle>
            <a:defPPr>
              <a:defRPr lang="zh-CN"/>
            </a:defPPr>
            <a:lvl1pPr algn="ctr" defTabSz="1087755">
              <a:lnSpc>
                <a:spcPct val="150000"/>
              </a:lnSpc>
              <a:defRPr sz="1200">
                <a:solidFill>
                  <a:srgbClr val="000000"/>
                </a:solidFill>
                <a:cs typeface="Open Sans" panose="020B0606030504020204" pitchFamily="34" charset="0"/>
              </a:defRPr>
            </a:lvl1pPr>
          </a:lstStyle>
          <a:p>
            <a:r>
              <a:rPr lang="en-US" altLang="zh-CN" dirty="0">
                <a:latin typeface="微软雅黑" panose="020B0503020204020204" pitchFamily="34" charset="-122"/>
                <a:ea typeface="微软雅黑" panose="020B0503020204020204" pitchFamily="34" charset="-122"/>
              </a:rPr>
              <a:t>IG541</a:t>
            </a:r>
            <a:r>
              <a:rPr lang="zh-CN" altLang="en-US"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Piped automatic fire extinguishing system</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0745563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04B5A8B-7FAA-42FF-8AE8-30B5FAFD5D37}"/>
              </a:ext>
            </a:extLst>
          </p:cNvPr>
          <p:cNvSpPr txBox="1"/>
          <p:nvPr/>
        </p:nvSpPr>
        <p:spPr>
          <a:xfrm>
            <a:off x="916047" y="228201"/>
            <a:ext cx="4749547"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Redundant power system</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5CBA544D-94EF-4576-9A1B-0A422304E4BC}"/>
              </a:ext>
            </a:extLst>
          </p:cNvPr>
          <p:cNvCxnSpPr/>
          <p:nvPr/>
        </p:nvCxnSpPr>
        <p:spPr>
          <a:xfrm>
            <a:off x="3275794" y="3814011"/>
            <a:ext cx="0" cy="1619443"/>
          </a:xfrm>
          <a:prstGeom prst="line">
            <a:avLst/>
          </a:prstGeom>
          <a:noFill/>
          <a:ln w="76200" cap="flat" cmpd="sng" algn="ctr">
            <a:solidFill>
              <a:srgbClr val="EE7D31"/>
            </a:solidFill>
            <a:prstDash val="solid"/>
            <a:miter lim="800000"/>
          </a:ln>
          <a:effectLst/>
        </p:spPr>
      </p:cxnSp>
      <p:cxnSp>
        <p:nvCxnSpPr>
          <p:cNvPr id="7" name="直接连接符 6">
            <a:extLst>
              <a:ext uri="{FF2B5EF4-FFF2-40B4-BE49-F238E27FC236}">
                <a16:creationId xmlns:a16="http://schemas.microsoft.com/office/drawing/2014/main" id="{F1BE85BF-AA4B-4E3D-91E0-30869C5F4541}"/>
              </a:ext>
            </a:extLst>
          </p:cNvPr>
          <p:cNvCxnSpPr/>
          <p:nvPr/>
        </p:nvCxnSpPr>
        <p:spPr>
          <a:xfrm>
            <a:off x="3275794" y="1954203"/>
            <a:ext cx="0" cy="1548848"/>
          </a:xfrm>
          <a:prstGeom prst="line">
            <a:avLst/>
          </a:prstGeom>
          <a:noFill/>
          <a:ln w="76200" cap="flat" cmpd="sng" algn="ctr">
            <a:solidFill>
              <a:srgbClr val="010167"/>
            </a:solidFill>
            <a:prstDash val="solid"/>
            <a:miter lim="800000"/>
          </a:ln>
          <a:effectLst/>
        </p:spPr>
      </p:cxnSp>
      <p:cxnSp>
        <p:nvCxnSpPr>
          <p:cNvPr id="8" name="直接箭头连接符 7">
            <a:extLst>
              <a:ext uri="{FF2B5EF4-FFF2-40B4-BE49-F238E27FC236}">
                <a16:creationId xmlns:a16="http://schemas.microsoft.com/office/drawing/2014/main" id="{A9C71E2A-7379-4E66-957E-138172A10AB8}"/>
              </a:ext>
            </a:extLst>
          </p:cNvPr>
          <p:cNvCxnSpPr/>
          <p:nvPr/>
        </p:nvCxnSpPr>
        <p:spPr>
          <a:xfrm>
            <a:off x="1368079" y="4271571"/>
            <a:ext cx="1907715" cy="0"/>
          </a:xfrm>
          <a:prstGeom prst="straightConnector1">
            <a:avLst/>
          </a:prstGeom>
          <a:noFill/>
          <a:ln w="50800" cap="flat" cmpd="sng" algn="ctr">
            <a:solidFill>
              <a:srgbClr val="EE7D31"/>
            </a:solidFill>
            <a:prstDash val="solid"/>
            <a:miter lim="800000"/>
            <a:tailEnd type="none"/>
          </a:ln>
          <a:effectLst/>
        </p:spPr>
      </p:cxnSp>
      <p:cxnSp>
        <p:nvCxnSpPr>
          <p:cNvPr id="9" name="直接箭头连接符 8">
            <a:extLst>
              <a:ext uri="{FF2B5EF4-FFF2-40B4-BE49-F238E27FC236}">
                <a16:creationId xmlns:a16="http://schemas.microsoft.com/office/drawing/2014/main" id="{0962AB01-3FBB-46D6-A127-83746E78412F}"/>
              </a:ext>
            </a:extLst>
          </p:cNvPr>
          <p:cNvCxnSpPr/>
          <p:nvPr/>
        </p:nvCxnSpPr>
        <p:spPr>
          <a:xfrm>
            <a:off x="1368079" y="3064997"/>
            <a:ext cx="1907715" cy="0"/>
          </a:xfrm>
          <a:prstGeom prst="straightConnector1">
            <a:avLst/>
          </a:prstGeom>
          <a:noFill/>
          <a:ln w="50800" cap="flat" cmpd="sng" algn="ctr">
            <a:solidFill>
              <a:srgbClr val="010167"/>
            </a:solidFill>
            <a:prstDash val="solid"/>
            <a:miter lim="800000"/>
            <a:tailEnd type="none"/>
          </a:ln>
          <a:effectLst/>
        </p:spPr>
      </p:cxnSp>
      <p:grpSp>
        <p:nvGrpSpPr>
          <p:cNvPr id="10" name="组合 9">
            <a:extLst>
              <a:ext uri="{FF2B5EF4-FFF2-40B4-BE49-F238E27FC236}">
                <a16:creationId xmlns:a16="http://schemas.microsoft.com/office/drawing/2014/main" id="{1FF61879-7741-4470-B008-12982B454A38}"/>
              </a:ext>
            </a:extLst>
          </p:cNvPr>
          <p:cNvGrpSpPr/>
          <p:nvPr/>
        </p:nvGrpSpPr>
        <p:grpSpPr>
          <a:xfrm>
            <a:off x="2208250" y="3320821"/>
            <a:ext cx="1067544" cy="607490"/>
            <a:chOff x="2032222" y="2943804"/>
            <a:chExt cx="1077058" cy="612904"/>
          </a:xfrm>
        </p:grpSpPr>
        <p:cxnSp>
          <p:nvCxnSpPr>
            <p:cNvPr id="88" name="肘形连接符 222">
              <a:extLst>
                <a:ext uri="{FF2B5EF4-FFF2-40B4-BE49-F238E27FC236}">
                  <a16:creationId xmlns:a16="http://schemas.microsoft.com/office/drawing/2014/main" id="{6D06752D-4875-4D77-A9F9-C45B3B3ED8F6}"/>
                </a:ext>
              </a:extLst>
            </p:cNvPr>
            <p:cNvCxnSpPr/>
            <p:nvPr/>
          </p:nvCxnSpPr>
          <p:spPr>
            <a:xfrm rot="10800000" flipV="1">
              <a:off x="2481610" y="3059705"/>
              <a:ext cx="627670" cy="192804"/>
            </a:xfrm>
            <a:prstGeom prst="bentConnector3">
              <a:avLst>
                <a:gd name="adj1" fmla="val -39396"/>
              </a:avLst>
            </a:prstGeom>
            <a:noFill/>
            <a:ln w="25400" cap="flat" cmpd="sng" algn="ctr">
              <a:solidFill>
                <a:srgbClr val="010167"/>
              </a:solidFill>
              <a:prstDash val="solid"/>
              <a:miter lim="800000"/>
            </a:ln>
            <a:effectLst/>
          </p:spPr>
        </p:cxnSp>
        <p:cxnSp>
          <p:nvCxnSpPr>
            <p:cNvPr id="89" name="肘形连接符 223">
              <a:extLst>
                <a:ext uri="{FF2B5EF4-FFF2-40B4-BE49-F238E27FC236}">
                  <a16:creationId xmlns:a16="http://schemas.microsoft.com/office/drawing/2014/main" id="{9B9F0A09-BAD6-4B5C-B564-2C234E165C4A}"/>
                </a:ext>
              </a:extLst>
            </p:cNvPr>
            <p:cNvCxnSpPr/>
            <p:nvPr/>
          </p:nvCxnSpPr>
          <p:spPr>
            <a:xfrm rot="10800000">
              <a:off x="2481610" y="3318612"/>
              <a:ext cx="627670" cy="192804"/>
            </a:xfrm>
            <a:prstGeom prst="bentConnector3">
              <a:avLst>
                <a:gd name="adj1" fmla="val -39396"/>
              </a:avLst>
            </a:prstGeom>
            <a:noFill/>
            <a:ln w="25400" cap="flat" cmpd="sng" algn="ctr">
              <a:solidFill>
                <a:srgbClr val="010167"/>
              </a:solidFill>
              <a:prstDash val="solid"/>
              <a:miter lim="800000"/>
            </a:ln>
            <a:effectLst/>
          </p:spPr>
        </p:cxnSp>
        <p:pic>
          <p:nvPicPr>
            <p:cNvPr id="90" name="图片 89">
              <a:extLst>
                <a:ext uri="{FF2B5EF4-FFF2-40B4-BE49-F238E27FC236}">
                  <a16:creationId xmlns:a16="http://schemas.microsoft.com/office/drawing/2014/main" id="{C8CB32F3-09BC-4C60-AC5B-6CBE64E81D91}"/>
                </a:ext>
              </a:extLst>
            </p:cNvPr>
            <p:cNvPicPr>
              <a:picLocks noChangeAspect="1"/>
            </p:cNvPicPr>
            <p:nvPr/>
          </p:nvPicPr>
          <p:blipFill>
            <a:blip r:embed="rId2" cstate="email"/>
            <a:stretch>
              <a:fillRect/>
            </a:stretch>
          </p:blipFill>
          <p:spPr>
            <a:xfrm>
              <a:off x="2032222" y="2943804"/>
              <a:ext cx="449386" cy="612904"/>
            </a:xfrm>
            <a:prstGeom prst="rect">
              <a:avLst/>
            </a:prstGeom>
            <a:ln>
              <a:solidFill>
                <a:srgbClr val="010167"/>
              </a:solidFill>
            </a:ln>
          </p:spPr>
        </p:pic>
      </p:grpSp>
      <p:grpSp>
        <p:nvGrpSpPr>
          <p:cNvPr id="11" name="组合 10">
            <a:extLst>
              <a:ext uri="{FF2B5EF4-FFF2-40B4-BE49-F238E27FC236}">
                <a16:creationId xmlns:a16="http://schemas.microsoft.com/office/drawing/2014/main" id="{9555EDC0-EE74-4B04-A051-06AF350B290B}"/>
              </a:ext>
            </a:extLst>
          </p:cNvPr>
          <p:cNvGrpSpPr/>
          <p:nvPr/>
        </p:nvGrpSpPr>
        <p:grpSpPr>
          <a:xfrm>
            <a:off x="5196185" y="1978568"/>
            <a:ext cx="350208" cy="219857"/>
            <a:chOff x="5958747" y="1544220"/>
            <a:chExt cx="353329" cy="221816"/>
          </a:xfrm>
        </p:grpSpPr>
        <p:pic>
          <p:nvPicPr>
            <p:cNvPr id="86" name="图片 85">
              <a:extLst>
                <a:ext uri="{FF2B5EF4-FFF2-40B4-BE49-F238E27FC236}">
                  <a16:creationId xmlns:a16="http://schemas.microsoft.com/office/drawing/2014/main" id="{0615D76B-8BD5-4783-A012-809A6035ECE7}"/>
                </a:ext>
              </a:extLst>
            </p:cNvPr>
            <p:cNvPicPr>
              <a:picLocks noChangeAspect="1"/>
            </p:cNvPicPr>
            <p:nvPr/>
          </p:nvPicPr>
          <p:blipFill>
            <a:blip r:embed="rId3" cstate="email"/>
            <a:stretch>
              <a:fillRect/>
            </a:stretch>
          </p:blipFill>
          <p:spPr>
            <a:xfrm>
              <a:off x="6056266" y="1591559"/>
              <a:ext cx="158291" cy="138245"/>
            </a:xfrm>
            <a:prstGeom prst="rect">
              <a:avLst/>
            </a:prstGeom>
          </p:spPr>
        </p:pic>
        <p:sp>
          <p:nvSpPr>
            <p:cNvPr id="87" name="圆角矩形 221">
              <a:extLst>
                <a:ext uri="{FF2B5EF4-FFF2-40B4-BE49-F238E27FC236}">
                  <a16:creationId xmlns:a16="http://schemas.microsoft.com/office/drawing/2014/main" id="{22347899-4EB6-41E7-B68A-72623379FF16}"/>
                </a:ext>
              </a:extLst>
            </p:cNvPr>
            <p:cNvSpPr/>
            <p:nvPr/>
          </p:nvSpPr>
          <p:spPr>
            <a:xfrm>
              <a:off x="5958747" y="1544220"/>
              <a:ext cx="353329" cy="221816"/>
            </a:xfrm>
            <a:prstGeom prst="roundRect">
              <a:avLst/>
            </a:prstGeom>
            <a:no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2" name="组合 11">
            <a:extLst>
              <a:ext uri="{FF2B5EF4-FFF2-40B4-BE49-F238E27FC236}">
                <a16:creationId xmlns:a16="http://schemas.microsoft.com/office/drawing/2014/main" id="{77AC9306-D1F3-423F-8F98-32FCBC99985D}"/>
              </a:ext>
            </a:extLst>
          </p:cNvPr>
          <p:cNvGrpSpPr/>
          <p:nvPr/>
        </p:nvGrpSpPr>
        <p:grpSpPr>
          <a:xfrm>
            <a:off x="5196185" y="2511265"/>
            <a:ext cx="350208" cy="219857"/>
            <a:chOff x="6095741" y="5366280"/>
            <a:chExt cx="1598223" cy="1003347"/>
          </a:xfrm>
        </p:grpSpPr>
        <p:pic>
          <p:nvPicPr>
            <p:cNvPr id="84" name="图片 83">
              <a:extLst>
                <a:ext uri="{FF2B5EF4-FFF2-40B4-BE49-F238E27FC236}">
                  <a16:creationId xmlns:a16="http://schemas.microsoft.com/office/drawing/2014/main" id="{9B384B31-9474-4C68-9055-125F389B6741}"/>
                </a:ext>
              </a:extLst>
            </p:cNvPr>
            <p:cNvPicPr>
              <a:picLocks noChangeAspect="1"/>
            </p:cNvPicPr>
            <p:nvPr/>
          </p:nvPicPr>
          <p:blipFill>
            <a:blip r:embed="rId3" cstate="email"/>
            <a:stretch>
              <a:fillRect/>
            </a:stretch>
          </p:blipFill>
          <p:spPr>
            <a:xfrm>
              <a:off x="6536851" y="5580411"/>
              <a:ext cx="716004" cy="625330"/>
            </a:xfrm>
            <a:prstGeom prst="rect">
              <a:avLst/>
            </a:prstGeom>
          </p:spPr>
        </p:pic>
        <p:sp>
          <p:nvSpPr>
            <p:cNvPr id="85" name="圆角矩形 219">
              <a:extLst>
                <a:ext uri="{FF2B5EF4-FFF2-40B4-BE49-F238E27FC236}">
                  <a16:creationId xmlns:a16="http://schemas.microsoft.com/office/drawing/2014/main" id="{98EAD927-A017-4196-96E2-F26E9B28C51A}"/>
                </a:ext>
              </a:extLst>
            </p:cNvPr>
            <p:cNvSpPr/>
            <p:nvPr/>
          </p:nvSpPr>
          <p:spPr>
            <a:xfrm>
              <a:off x="6095741" y="5366280"/>
              <a:ext cx="1598223" cy="1003347"/>
            </a:xfrm>
            <a:prstGeom prst="roundRect">
              <a:avLst/>
            </a:prstGeom>
            <a:no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3" name="组合 12">
            <a:extLst>
              <a:ext uri="{FF2B5EF4-FFF2-40B4-BE49-F238E27FC236}">
                <a16:creationId xmlns:a16="http://schemas.microsoft.com/office/drawing/2014/main" id="{456ECA0F-6BFE-4A2F-A874-BC4ED707D2E6}"/>
              </a:ext>
            </a:extLst>
          </p:cNvPr>
          <p:cNvGrpSpPr/>
          <p:nvPr/>
        </p:nvGrpSpPr>
        <p:grpSpPr>
          <a:xfrm>
            <a:off x="5196185" y="2781703"/>
            <a:ext cx="350208" cy="219857"/>
            <a:chOff x="6095741" y="5366280"/>
            <a:chExt cx="1598223" cy="1003347"/>
          </a:xfrm>
        </p:grpSpPr>
        <p:pic>
          <p:nvPicPr>
            <p:cNvPr id="82" name="图片 81">
              <a:extLst>
                <a:ext uri="{FF2B5EF4-FFF2-40B4-BE49-F238E27FC236}">
                  <a16:creationId xmlns:a16="http://schemas.microsoft.com/office/drawing/2014/main" id="{D8686650-315B-4872-8225-80753C93F1CF}"/>
                </a:ext>
              </a:extLst>
            </p:cNvPr>
            <p:cNvPicPr>
              <a:picLocks noChangeAspect="1"/>
            </p:cNvPicPr>
            <p:nvPr/>
          </p:nvPicPr>
          <p:blipFill>
            <a:blip r:embed="rId3" cstate="email"/>
            <a:stretch>
              <a:fillRect/>
            </a:stretch>
          </p:blipFill>
          <p:spPr>
            <a:xfrm>
              <a:off x="6536851" y="5580411"/>
              <a:ext cx="716004" cy="625330"/>
            </a:xfrm>
            <a:prstGeom prst="rect">
              <a:avLst/>
            </a:prstGeom>
          </p:spPr>
        </p:pic>
        <p:sp>
          <p:nvSpPr>
            <p:cNvPr id="83" name="圆角矩形 213">
              <a:extLst>
                <a:ext uri="{FF2B5EF4-FFF2-40B4-BE49-F238E27FC236}">
                  <a16:creationId xmlns:a16="http://schemas.microsoft.com/office/drawing/2014/main" id="{55F0518E-5107-4083-8BBF-B7F2899DB11E}"/>
                </a:ext>
              </a:extLst>
            </p:cNvPr>
            <p:cNvSpPr/>
            <p:nvPr/>
          </p:nvSpPr>
          <p:spPr>
            <a:xfrm>
              <a:off x="6095741" y="5366280"/>
              <a:ext cx="1598223" cy="1003347"/>
            </a:xfrm>
            <a:prstGeom prst="roundRect">
              <a:avLst/>
            </a:prstGeom>
            <a:no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4" name="组合 13">
            <a:extLst>
              <a:ext uri="{FF2B5EF4-FFF2-40B4-BE49-F238E27FC236}">
                <a16:creationId xmlns:a16="http://schemas.microsoft.com/office/drawing/2014/main" id="{7FB48563-CFFA-4CEC-A409-5C33F75C1072}"/>
              </a:ext>
            </a:extLst>
          </p:cNvPr>
          <p:cNvGrpSpPr/>
          <p:nvPr/>
        </p:nvGrpSpPr>
        <p:grpSpPr>
          <a:xfrm>
            <a:off x="5196185" y="3039258"/>
            <a:ext cx="350208" cy="219857"/>
            <a:chOff x="6095741" y="5366280"/>
            <a:chExt cx="1598223" cy="1003347"/>
          </a:xfrm>
        </p:grpSpPr>
        <p:pic>
          <p:nvPicPr>
            <p:cNvPr id="80" name="图片 79">
              <a:extLst>
                <a:ext uri="{FF2B5EF4-FFF2-40B4-BE49-F238E27FC236}">
                  <a16:creationId xmlns:a16="http://schemas.microsoft.com/office/drawing/2014/main" id="{BC6F764B-F12C-49FB-B4B3-D34753B388E8}"/>
                </a:ext>
              </a:extLst>
            </p:cNvPr>
            <p:cNvPicPr>
              <a:picLocks noChangeAspect="1"/>
            </p:cNvPicPr>
            <p:nvPr/>
          </p:nvPicPr>
          <p:blipFill>
            <a:blip r:embed="rId3" cstate="email"/>
            <a:stretch>
              <a:fillRect/>
            </a:stretch>
          </p:blipFill>
          <p:spPr>
            <a:xfrm>
              <a:off x="6536851" y="5580411"/>
              <a:ext cx="716004" cy="625330"/>
            </a:xfrm>
            <a:prstGeom prst="rect">
              <a:avLst/>
            </a:prstGeom>
          </p:spPr>
        </p:pic>
        <p:sp>
          <p:nvSpPr>
            <p:cNvPr id="81" name="圆角矩形 211">
              <a:extLst>
                <a:ext uri="{FF2B5EF4-FFF2-40B4-BE49-F238E27FC236}">
                  <a16:creationId xmlns:a16="http://schemas.microsoft.com/office/drawing/2014/main" id="{5759C0D3-F84B-4D6F-BC9B-DFAEAA21CD6C}"/>
                </a:ext>
              </a:extLst>
            </p:cNvPr>
            <p:cNvSpPr/>
            <p:nvPr/>
          </p:nvSpPr>
          <p:spPr>
            <a:xfrm>
              <a:off x="6095741" y="5366280"/>
              <a:ext cx="1598223" cy="1003347"/>
            </a:xfrm>
            <a:prstGeom prst="roundRect">
              <a:avLst/>
            </a:prstGeom>
            <a:no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15" name="直接连接符 14">
            <a:extLst>
              <a:ext uri="{FF2B5EF4-FFF2-40B4-BE49-F238E27FC236}">
                <a16:creationId xmlns:a16="http://schemas.microsoft.com/office/drawing/2014/main" id="{DBE9E1E2-6AF0-45ED-A297-E5975187DF2A}"/>
              </a:ext>
            </a:extLst>
          </p:cNvPr>
          <p:cNvCxnSpPr/>
          <p:nvPr/>
        </p:nvCxnSpPr>
        <p:spPr>
          <a:xfrm>
            <a:off x="3275794" y="2090418"/>
            <a:ext cx="1920391" cy="0"/>
          </a:xfrm>
          <a:prstGeom prst="line">
            <a:avLst/>
          </a:prstGeom>
          <a:noFill/>
          <a:ln w="25400" cap="flat" cmpd="sng" algn="ctr">
            <a:solidFill>
              <a:srgbClr val="010167"/>
            </a:solidFill>
            <a:prstDash val="solid"/>
            <a:miter lim="800000"/>
          </a:ln>
          <a:effectLst/>
        </p:spPr>
      </p:cxnSp>
      <p:cxnSp>
        <p:nvCxnSpPr>
          <p:cNvPr id="16" name="直接连接符 15">
            <a:extLst>
              <a:ext uri="{FF2B5EF4-FFF2-40B4-BE49-F238E27FC236}">
                <a16:creationId xmlns:a16="http://schemas.microsoft.com/office/drawing/2014/main" id="{4D6343DB-4DA4-4625-93BA-AE2305A0E097}"/>
              </a:ext>
            </a:extLst>
          </p:cNvPr>
          <p:cNvCxnSpPr/>
          <p:nvPr/>
        </p:nvCxnSpPr>
        <p:spPr>
          <a:xfrm>
            <a:off x="3275794" y="2621193"/>
            <a:ext cx="1920391" cy="0"/>
          </a:xfrm>
          <a:prstGeom prst="line">
            <a:avLst/>
          </a:prstGeom>
          <a:noFill/>
          <a:ln w="25400" cap="flat" cmpd="sng" algn="ctr">
            <a:solidFill>
              <a:srgbClr val="010167"/>
            </a:solidFill>
            <a:prstDash val="solid"/>
            <a:miter lim="800000"/>
          </a:ln>
          <a:effectLst/>
        </p:spPr>
      </p:cxnSp>
      <p:cxnSp>
        <p:nvCxnSpPr>
          <p:cNvPr id="17" name="直接连接符 16">
            <a:extLst>
              <a:ext uri="{FF2B5EF4-FFF2-40B4-BE49-F238E27FC236}">
                <a16:creationId xmlns:a16="http://schemas.microsoft.com/office/drawing/2014/main" id="{2221875D-02FF-45EB-8C8E-1FAAD1BAB1D5}"/>
              </a:ext>
            </a:extLst>
          </p:cNvPr>
          <p:cNvCxnSpPr/>
          <p:nvPr/>
        </p:nvCxnSpPr>
        <p:spPr>
          <a:xfrm>
            <a:off x="3275794" y="2891631"/>
            <a:ext cx="1920391" cy="0"/>
          </a:xfrm>
          <a:prstGeom prst="line">
            <a:avLst/>
          </a:prstGeom>
          <a:noFill/>
          <a:ln w="25400" cap="flat" cmpd="sng" algn="ctr">
            <a:solidFill>
              <a:srgbClr val="010167"/>
            </a:solidFill>
            <a:prstDash val="solid"/>
            <a:miter lim="800000"/>
          </a:ln>
          <a:effectLst/>
        </p:spPr>
      </p:cxnSp>
      <p:cxnSp>
        <p:nvCxnSpPr>
          <p:cNvPr id="18" name="直接连接符 17">
            <a:extLst>
              <a:ext uri="{FF2B5EF4-FFF2-40B4-BE49-F238E27FC236}">
                <a16:creationId xmlns:a16="http://schemas.microsoft.com/office/drawing/2014/main" id="{B4998564-17C5-4953-89BB-4E66ABABF36C}"/>
              </a:ext>
            </a:extLst>
          </p:cNvPr>
          <p:cNvCxnSpPr/>
          <p:nvPr/>
        </p:nvCxnSpPr>
        <p:spPr>
          <a:xfrm>
            <a:off x="3275794" y="3149186"/>
            <a:ext cx="1920391" cy="0"/>
          </a:xfrm>
          <a:prstGeom prst="line">
            <a:avLst/>
          </a:prstGeom>
          <a:noFill/>
          <a:ln w="25400" cap="flat" cmpd="sng" algn="ctr">
            <a:solidFill>
              <a:srgbClr val="010167"/>
            </a:solidFill>
            <a:prstDash val="solid"/>
            <a:miter lim="800000"/>
          </a:ln>
          <a:effectLst/>
        </p:spPr>
      </p:cxnSp>
      <p:cxnSp>
        <p:nvCxnSpPr>
          <p:cNvPr id="19" name="直接连接符 18">
            <a:extLst>
              <a:ext uri="{FF2B5EF4-FFF2-40B4-BE49-F238E27FC236}">
                <a16:creationId xmlns:a16="http://schemas.microsoft.com/office/drawing/2014/main" id="{1472D2D7-2788-45E2-8D11-9496CEAEAE41}"/>
              </a:ext>
            </a:extLst>
          </p:cNvPr>
          <p:cNvCxnSpPr/>
          <p:nvPr/>
        </p:nvCxnSpPr>
        <p:spPr>
          <a:xfrm>
            <a:off x="3275794" y="4245277"/>
            <a:ext cx="1920391" cy="0"/>
          </a:xfrm>
          <a:prstGeom prst="line">
            <a:avLst/>
          </a:prstGeom>
          <a:noFill/>
          <a:ln w="25400" cap="flat" cmpd="sng" algn="ctr">
            <a:solidFill>
              <a:srgbClr val="EE7D31"/>
            </a:solidFill>
            <a:prstDash val="solid"/>
            <a:miter lim="800000"/>
          </a:ln>
          <a:effectLst/>
        </p:spPr>
      </p:cxnSp>
      <p:cxnSp>
        <p:nvCxnSpPr>
          <p:cNvPr id="20" name="直接连接符 19">
            <a:extLst>
              <a:ext uri="{FF2B5EF4-FFF2-40B4-BE49-F238E27FC236}">
                <a16:creationId xmlns:a16="http://schemas.microsoft.com/office/drawing/2014/main" id="{3BB2E616-FC1A-4AFA-AB35-2DEE43FC674F}"/>
              </a:ext>
            </a:extLst>
          </p:cNvPr>
          <p:cNvCxnSpPr/>
          <p:nvPr/>
        </p:nvCxnSpPr>
        <p:spPr>
          <a:xfrm>
            <a:off x="3275794" y="4515715"/>
            <a:ext cx="1920391" cy="0"/>
          </a:xfrm>
          <a:prstGeom prst="line">
            <a:avLst/>
          </a:prstGeom>
          <a:noFill/>
          <a:ln w="25400" cap="flat" cmpd="sng" algn="ctr">
            <a:solidFill>
              <a:srgbClr val="EE7D31"/>
            </a:solidFill>
            <a:prstDash val="solid"/>
            <a:miter lim="800000"/>
          </a:ln>
          <a:effectLst/>
        </p:spPr>
      </p:cxnSp>
      <p:cxnSp>
        <p:nvCxnSpPr>
          <p:cNvPr id="21" name="直接连接符 20">
            <a:extLst>
              <a:ext uri="{FF2B5EF4-FFF2-40B4-BE49-F238E27FC236}">
                <a16:creationId xmlns:a16="http://schemas.microsoft.com/office/drawing/2014/main" id="{0B6EFB53-7E4F-4031-BBC2-6CAF72CC6576}"/>
              </a:ext>
            </a:extLst>
          </p:cNvPr>
          <p:cNvCxnSpPr/>
          <p:nvPr/>
        </p:nvCxnSpPr>
        <p:spPr>
          <a:xfrm>
            <a:off x="3275794" y="4773270"/>
            <a:ext cx="1920391" cy="0"/>
          </a:xfrm>
          <a:prstGeom prst="line">
            <a:avLst/>
          </a:prstGeom>
          <a:noFill/>
          <a:ln w="25400" cap="flat" cmpd="sng" algn="ctr">
            <a:solidFill>
              <a:srgbClr val="EE7D31"/>
            </a:solidFill>
            <a:prstDash val="solid"/>
            <a:miter lim="800000"/>
          </a:ln>
          <a:effectLst/>
        </p:spPr>
      </p:cxnSp>
      <p:cxnSp>
        <p:nvCxnSpPr>
          <p:cNvPr id="22" name="直接连接符 21">
            <a:extLst>
              <a:ext uri="{FF2B5EF4-FFF2-40B4-BE49-F238E27FC236}">
                <a16:creationId xmlns:a16="http://schemas.microsoft.com/office/drawing/2014/main" id="{DACE62C6-0EB2-46DC-A565-ACB7BA067A90}"/>
              </a:ext>
            </a:extLst>
          </p:cNvPr>
          <p:cNvCxnSpPr/>
          <p:nvPr/>
        </p:nvCxnSpPr>
        <p:spPr>
          <a:xfrm>
            <a:off x="3275794" y="5303410"/>
            <a:ext cx="1920391" cy="0"/>
          </a:xfrm>
          <a:prstGeom prst="line">
            <a:avLst/>
          </a:prstGeom>
          <a:noFill/>
          <a:ln w="25400" cap="flat" cmpd="sng" algn="ctr">
            <a:solidFill>
              <a:srgbClr val="EE7D31"/>
            </a:solidFill>
            <a:prstDash val="solid"/>
            <a:miter lim="800000"/>
          </a:ln>
          <a:effectLst/>
        </p:spPr>
      </p:cxnSp>
      <p:cxnSp>
        <p:nvCxnSpPr>
          <p:cNvPr id="23" name="直接连接符 22">
            <a:extLst>
              <a:ext uri="{FF2B5EF4-FFF2-40B4-BE49-F238E27FC236}">
                <a16:creationId xmlns:a16="http://schemas.microsoft.com/office/drawing/2014/main" id="{CBCA8D16-F259-403E-B62F-D7BB267F367D}"/>
              </a:ext>
            </a:extLst>
          </p:cNvPr>
          <p:cNvCxnSpPr/>
          <p:nvPr/>
        </p:nvCxnSpPr>
        <p:spPr>
          <a:xfrm>
            <a:off x="4235989" y="2162513"/>
            <a:ext cx="0" cy="395673"/>
          </a:xfrm>
          <a:prstGeom prst="line">
            <a:avLst/>
          </a:prstGeom>
          <a:noFill/>
          <a:ln w="19050" cap="flat" cmpd="sng" algn="ctr">
            <a:solidFill>
              <a:srgbClr val="010167"/>
            </a:solidFill>
            <a:prstDash val="sysDot"/>
            <a:miter lim="800000"/>
          </a:ln>
          <a:effectLst/>
        </p:spPr>
      </p:cxnSp>
      <p:cxnSp>
        <p:nvCxnSpPr>
          <p:cNvPr id="24" name="直接连接符 23">
            <a:extLst>
              <a:ext uri="{FF2B5EF4-FFF2-40B4-BE49-F238E27FC236}">
                <a16:creationId xmlns:a16="http://schemas.microsoft.com/office/drawing/2014/main" id="{16755518-92B4-4990-AAAB-E65EFC002FF2}"/>
              </a:ext>
            </a:extLst>
          </p:cNvPr>
          <p:cNvCxnSpPr/>
          <p:nvPr/>
        </p:nvCxnSpPr>
        <p:spPr>
          <a:xfrm>
            <a:off x="5371289" y="2261430"/>
            <a:ext cx="0" cy="197837"/>
          </a:xfrm>
          <a:prstGeom prst="line">
            <a:avLst/>
          </a:prstGeom>
          <a:noFill/>
          <a:ln w="19050" cap="flat" cmpd="sng" algn="ctr">
            <a:solidFill>
              <a:srgbClr val="010167"/>
            </a:solidFill>
            <a:prstDash val="sysDot"/>
            <a:miter lim="800000"/>
          </a:ln>
          <a:effectLst/>
        </p:spPr>
      </p:cxnSp>
      <p:grpSp>
        <p:nvGrpSpPr>
          <p:cNvPr id="25" name="组合 24">
            <a:extLst>
              <a:ext uri="{FF2B5EF4-FFF2-40B4-BE49-F238E27FC236}">
                <a16:creationId xmlns:a16="http://schemas.microsoft.com/office/drawing/2014/main" id="{F9F7E139-2A4E-499A-8B6A-5A2AFDC6217F}"/>
              </a:ext>
            </a:extLst>
          </p:cNvPr>
          <p:cNvGrpSpPr/>
          <p:nvPr/>
        </p:nvGrpSpPr>
        <p:grpSpPr>
          <a:xfrm flipV="1">
            <a:off x="5196185" y="5193482"/>
            <a:ext cx="350208" cy="219857"/>
            <a:chOff x="5958747" y="1544220"/>
            <a:chExt cx="353329" cy="221816"/>
          </a:xfrm>
        </p:grpSpPr>
        <p:pic>
          <p:nvPicPr>
            <p:cNvPr id="78" name="图片 77">
              <a:extLst>
                <a:ext uri="{FF2B5EF4-FFF2-40B4-BE49-F238E27FC236}">
                  <a16:creationId xmlns:a16="http://schemas.microsoft.com/office/drawing/2014/main" id="{F4461BF4-B5D5-4048-B522-B6D3A62C1BD0}"/>
                </a:ext>
              </a:extLst>
            </p:cNvPr>
            <p:cNvPicPr>
              <a:picLocks noChangeAspect="1"/>
            </p:cNvPicPr>
            <p:nvPr/>
          </p:nvPicPr>
          <p:blipFill>
            <a:blip r:embed="rId3" cstate="email"/>
            <a:stretch>
              <a:fillRect/>
            </a:stretch>
          </p:blipFill>
          <p:spPr>
            <a:xfrm>
              <a:off x="6056266" y="1591559"/>
              <a:ext cx="158291" cy="138245"/>
            </a:xfrm>
            <a:prstGeom prst="rect">
              <a:avLst/>
            </a:prstGeom>
          </p:spPr>
        </p:pic>
        <p:sp>
          <p:nvSpPr>
            <p:cNvPr id="79" name="圆角矩形 205">
              <a:extLst>
                <a:ext uri="{FF2B5EF4-FFF2-40B4-BE49-F238E27FC236}">
                  <a16:creationId xmlns:a16="http://schemas.microsoft.com/office/drawing/2014/main" id="{E26DEB37-BE73-4757-AF7C-CDB61B0831A6}"/>
                </a:ext>
              </a:extLst>
            </p:cNvPr>
            <p:cNvSpPr/>
            <p:nvPr/>
          </p:nvSpPr>
          <p:spPr>
            <a:xfrm>
              <a:off x="5958747" y="1544220"/>
              <a:ext cx="353329" cy="221816"/>
            </a:xfrm>
            <a:prstGeom prst="roundRect">
              <a:avLst/>
            </a:prstGeom>
            <a:no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6" name="组合 25">
            <a:extLst>
              <a:ext uri="{FF2B5EF4-FFF2-40B4-BE49-F238E27FC236}">
                <a16:creationId xmlns:a16="http://schemas.microsoft.com/office/drawing/2014/main" id="{F8369099-03B2-4AB8-B871-5FCBC15D67AF}"/>
              </a:ext>
            </a:extLst>
          </p:cNvPr>
          <p:cNvGrpSpPr/>
          <p:nvPr/>
        </p:nvGrpSpPr>
        <p:grpSpPr>
          <a:xfrm flipV="1">
            <a:off x="5196185" y="4660785"/>
            <a:ext cx="350208" cy="219857"/>
            <a:chOff x="6095741" y="5366280"/>
            <a:chExt cx="1598223" cy="1003347"/>
          </a:xfrm>
        </p:grpSpPr>
        <p:pic>
          <p:nvPicPr>
            <p:cNvPr id="76" name="图片 75">
              <a:extLst>
                <a:ext uri="{FF2B5EF4-FFF2-40B4-BE49-F238E27FC236}">
                  <a16:creationId xmlns:a16="http://schemas.microsoft.com/office/drawing/2014/main" id="{909EAAAC-7321-4070-A42A-92580DEB5EDD}"/>
                </a:ext>
              </a:extLst>
            </p:cNvPr>
            <p:cNvPicPr>
              <a:picLocks noChangeAspect="1"/>
            </p:cNvPicPr>
            <p:nvPr/>
          </p:nvPicPr>
          <p:blipFill>
            <a:blip r:embed="rId3" cstate="email"/>
            <a:stretch>
              <a:fillRect/>
            </a:stretch>
          </p:blipFill>
          <p:spPr>
            <a:xfrm>
              <a:off x="6536851" y="5580411"/>
              <a:ext cx="716004" cy="625330"/>
            </a:xfrm>
            <a:prstGeom prst="rect">
              <a:avLst/>
            </a:prstGeom>
          </p:spPr>
        </p:pic>
        <p:sp>
          <p:nvSpPr>
            <p:cNvPr id="77" name="圆角矩形 203">
              <a:extLst>
                <a:ext uri="{FF2B5EF4-FFF2-40B4-BE49-F238E27FC236}">
                  <a16:creationId xmlns:a16="http://schemas.microsoft.com/office/drawing/2014/main" id="{C6DA9858-6A1D-40AF-BF04-2F9E0578A24E}"/>
                </a:ext>
              </a:extLst>
            </p:cNvPr>
            <p:cNvSpPr/>
            <p:nvPr/>
          </p:nvSpPr>
          <p:spPr>
            <a:xfrm>
              <a:off x="6095741" y="5366280"/>
              <a:ext cx="1598223" cy="1003347"/>
            </a:xfrm>
            <a:prstGeom prst="roundRect">
              <a:avLst/>
            </a:prstGeom>
            <a:no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7" name="组合 26">
            <a:extLst>
              <a:ext uri="{FF2B5EF4-FFF2-40B4-BE49-F238E27FC236}">
                <a16:creationId xmlns:a16="http://schemas.microsoft.com/office/drawing/2014/main" id="{F9AD462C-796F-4DE4-9668-A72C92E496DD}"/>
              </a:ext>
            </a:extLst>
          </p:cNvPr>
          <p:cNvGrpSpPr/>
          <p:nvPr/>
        </p:nvGrpSpPr>
        <p:grpSpPr>
          <a:xfrm flipV="1">
            <a:off x="5196185" y="4390347"/>
            <a:ext cx="350208" cy="219857"/>
            <a:chOff x="6095741" y="5366280"/>
            <a:chExt cx="1598223" cy="1003347"/>
          </a:xfrm>
        </p:grpSpPr>
        <p:pic>
          <p:nvPicPr>
            <p:cNvPr id="74" name="图片 73">
              <a:extLst>
                <a:ext uri="{FF2B5EF4-FFF2-40B4-BE49-F238E27FC236}">
                  <a16:creationId xmlns:a16="http://schemas.microsoft.com/office/drawing/2014/main" id="{C8EEECA5-8428-4665-8F16-D00016CBCC16}"/>
                </a:ext>
              </a:extLst>
            </p:cNvPr>
            <p:cNvPicPr>
              <a:picLocks noChangeAspect="1"/>
            </p:cNvPicPr>
            <p:nvPr/>
          </p:nvPicPr>
          <p:blipFill>
            <a:blip r:embed="rId3" cstate="email"/>
            <a:stretch>
              <a:fillRect/>
            </a:stretch>
          </p:blipFill>
          <p:spPr>
            <a:xfrm>
              <a:off x="6536851" y="5580411"/>
              <a:ext cx="716004" cy="625330"/>
            </a:xfrm>
            <a:prstGeom prst="rect">
              <a:avLst/>
            </a:prstGeom>
          </p:spPr>
        </p:pic>
        <p:sp>
          <p:nvSpPr>
            <p:cNvPr id="75" name="圆角矩形 197">
              <a:extLst>
                <a:ext uri="{FF2B5EF4-FFF2-40B4-BE49-F238E27FC236}">
                  <a16:creationId xmlns:a16="http://schemas.microsoft.com/office/drawing/2014/main" id="{FEFA7B7E-1138-4630-958E-D01682DC34C1}"/>
                </a:ext>
              </a:extLst>
            </p:cNvPr>
            <p:cNvSpPr/>
            <p:nvPr/>
          </p:nvSpPr>
          <p:spPr>
            <a:xfrm>
              <a:off x="6095741" y="5366280"/>
              <a:ext cx="1598223" cy="1003347"/>
            </a:xfrm>
            <a:prstGeom prst="roundRect">
              <a:avLst/>
            </a:prstGeom>
            <a:no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8" name="组合 27">
            <a:extLst>
              <a:ext uri="{FF2B5EF4-FFF2-40B4-BE49-F238E27FC236}">
                <a16:creationId xmlns:a16="http://schemas.microsoft.com/office/drawing/2014/main" id="{E2554BB5-8AE4-4865-ABD1-ED93E8194B21}"/>
              </a:ext>
            </a:extLst>
          </p:cNvPr>
          <p:cNvGrpSpPr/>
          <p:nvPr/>
        </p:nvGrpSpPr>
        <p:grpSpPr>
          <a:xfrm flipV="1">
            <a:off x="5196185" y="4132793"/>
            <a:ext cx="350208" cy="219857"/>
            <a:chOff x="6095741" y="5366280"/>
            <a:chExt cx="1598223" cy="1003347"/>
          </a:xfrm>
        </p:grpSpPr>
        <p:pic>
          <p:nvPicPr>
            <p:cNvPr id="72" name="图片 71">
              <a:extLst>
                <a:ext uri="{FF2B5EF4-FFF2-40B4-BE49-F238E27FC236}">
                  <a16:creationId xmlns:a16="http://schemas.microsoft.com/office/drawing/2014/main" id="{EBC79CB1-717A-488A-B2A4-8F099CF7B5DB}"/>
                </a:ext>
              </a:extLst>
            </p:cNvPr>
            <p:cNvPicPr>
              <a:picLocks noChangeAspect="1"/>
            </p:cNvPicPr>
            <p:nvPr/>
          </p:nvPicPr>
          <p:blipFill>
            <a:blip r:embed="rId3" cstate="email"/>
            <a:stretch>
              <a:fillRect/>
            </a:stretch>
          </p:blipFill>
          <p:spPr>
            <a:xfrm>
              <a:off x="6536851" y="5580411"/>
              <a:ext cx="716004" cy="625330"/>
            </a:xfrm>
            <a:prstGeom prst="rect">
              <a:avLst/>
            </a:prstGeom>
          </p:spPr>
        </p:pic>
        <p:sp>
          <p:nvSpPr>
            <p:cNvPr id="73" name="圆角矩形 195">
              <a:extLst>
                <a:ext uri="{FF2B5EF4-FFF2-40B4-BE49-F238E27FC236}">
                  <a16:creationId xmlns:a16="http://schemas.microsoft.com/office/drawing/2014/main" id="{DC6B1745-B7F5-48C6-8A5C-8F6077D3C9D0}"/>
                </a:ext>
              </a:extLst>
            </p:cNvPr>
            <p:cNvSpPr/>
            <p:nvPr/>
          </p:nvSpPr>
          <p:spPr>
            <a:xfrm>
              <a:off x="6095741" y="5366280"/>
              <a:ext cx="1598223" cy="1003347"/>
            </a:xfrm>
            <a:prstGeom prst="roundRect">
              <a:avLst/>
            </a:prstGeom>
            <a:no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29" name="文本框 28">
            <a:extLst>
              <a:ext uri="{FF2B5EF4-FFF2-40B4-BE49-F238E27FC236}">
                <a16:creationId xmlns:a16="http://schemas.microsoft.com/office/drawing/2014/main" id="{E16A3A7E-008A-482D-82E1-6409EA904C75}"/>
              </a:ext>
            </a:extLst>
          </p:cNvPr>
          <p:cNvSpPr txBox="1"/>
          <p:nvPr/>
        </p:nvSpPr>
        <p:spPr>
          <a:xfrm>
            <a:off x="4616875" y="1843994"/>
            <a:ext cx="608262" cy="3050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T-01</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文本框 29">
            <a:extLst>
              <a:ext uri="{FF2B5EF4-FFF2-40B4-BE49-F238E27FC236}">
                <a16:creationId xmlns:a16="http://schemas.microsoft.com/office/drawing/2014/main" id="{C7990B4F-FFCC-46B9-85C1-E2CC07A9C82B}"/>
              </a:ext>
            </a:extLst>
          </p:cNvPr>
          <p:cNvSpPr txBox="1"/>
          <p:nvPr/>
        </p:nvSpPr>
        <p:spPr>
          <a:xfrm>
            <a:off x="4616875" y="2369611"/>
            <a:ext cx="608262" cy="3050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T-09</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1" name="文本框 30">
            <a:extLst>
              <a:ext uri="{FF2B5EF4-FFF2-40B4-BE49-F238E27FC236}">
                <a16:creationId xmlns:a16="http://schemas.microsoft.com/office/drawing/2014/main" id="{21714D17-7343-48B6-A6EB-3BEC0E476F4D}"/>
              </a:ext>
            </a:extLst>
          </p:cNvPr>
          <p:cNvSpPr txBox="1"/>
          <p:nvPr/>
        </p:nvSpPr>
        <p:spPr>
          <a:xfrm>
            <a:off x="4616875" y="2646655"/>
            <a:ext cx="608262" cy="3050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T-10</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文本框 31">
            <a:extLst>
              <a:ext uri="{FF2B5EF4-FFF2-40B4-BE49-F238E27FC236}">
                <a16:creationId xmlns:a16="http://schemas.microsoft.com/office/drawing/2014/main" id="{8894597A-BC9B-4179-A9D6-184CFD1A3082}"/>
              </a:ext>
            </a:extLst>
          </p:cNvPr>
          <p:cNvSpPr txBox="1"/>
          <p:nvPr/>
        </p:nvSpPr>
        <p:spPr>
          <a:xfrm>
            <a:off x="4616875" y="2902487"/>
            <a:ext cx="608262" cy="3050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T-11</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3" name="组合 32">
            <a:extLst>
              <a:ext uri="{FF2B5EF4-FFF2-40B4-BE49-F238E27FC236}">
                <a16:creationId xmlns:a16="http://schemas.microsoft.com/office/drawing/2014/main" id="{238B2DD2-E95F-4A57-AA39-596D7D767AE3}"/>
              </a:ext>
            </a:extLst>
          </p:cNvPr>
          <p:cNvGrpSpPr/>
          <p:nvPr/>
        </p:nvGrpSpPr>
        <p:grpSpPr>
          <a:xfrm>
            <a:off x="4616875" y="4004827"/>
            <a:ext cx="608262" cy="1365965"/>
            <a:chOff x="4525276" y="4795952"/>
            <a:chExt cx="550719" cy="1378138"/>
          </a:xfrm>
        </p:grpSpPr>
        <p:sp>
          <p:nvSpPr>
            <p:cNvPr id="68" name="文本框 67">
              <a:extLst>
                <a:ext uri="{FF2B5EF4-FFF2-40B4-BE49-F238E27FC236}">
                  <a16:creationId xmlns:a16="http://schemas.microsoft.com/office/drawing/2014/main" id="{C05C691B-F06A-415F-B8FD-EAD86CD738ED}"/>
                </a:ext>
              </a:extLst>
            </p:cNvPr>
            <p:cNvSpPr txBox="1"/>
            <p:nvPr/>
          </p:nvSpPr>
          <p:spPr>
            <a:xfrm>
              <a:off x="4525276" y="4795952"/>
              <a:ext cx="550719" cy="3105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T-22</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69" name="文本框 68">
              <a:extLst>
                <a:ext uri="{FF2B5EF4-FFF2-40B4-BE49-F238E27FC236}">
                  <a16:creationId xmlns:a16="http://schemas.microsoft.com/office/drawing/2014/main" id="{FDBEA733-5EB2-49BD-B994-6C5315025304}"/>
                </a:ext>
              </a:extLst>
            </p:cNvPr>
            <p:cNvSpPr txBox="1"/>
            <p:nvPr/>
          </p:nvSpPr>
          <p:spPr>
            <a:xfrm>
              <a:off x="4525276" y="5065074"/>
              <a:ext cx="550719" cy="3105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T-21</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70" name="文本框 69">
              <a:extLst>
                <a:ext uri="{FF2B5EF4-FFF2-40B4-BE49-F238E27FC236}">
                  <a16:creationId xmlns:a16="http://schemas.microsoft.com/office/drawing/2014/main" id="{6597CDE6-6168-4577-BD94-B48AAE38B4C7}"/>
                </a:ext>
              </a:extLst>
            </p:cNvPr>
            <p:cNvSpPr txBox="1"/>
            <p:nvPr/>
          </p:nvSpPr>
          <p:spPr>
            <a:xfrm>
              <a:off x="4525276" y="5323186"/>
              <a:ext cx="550719" cy="3105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T-20</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71" name="文本框 70">
              <a:extLst>
                <a:ext uri="{FF2B5EF4-FFF2-40B4-BE49-F238E27FC236}">
                  <a16:creationId xmlns:a16="http://schemas.microsoft.com/office/drawing/2014/main" id="{B40AE5E2-D17F-4DDE-8D37-D69B4343CE6D}"/>
                </a:ext>
              </a:extLst>
            </p:cNvPr>
            <p:cNvSpPr txBox="1"/>
            <p:nvPr/>
          </p:nvSpPr>
          <p:spPr>
            <a:xfrm>
              <a:off x="4525276" y="5863570"/>
              <a:ext cx="550719" cy="3105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T-12</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34" name="直接连接符 33">
            <a:extLst>
              <a:ext uri="{FF2B5EF4-FFF2-40B4-BE49-F238E27FC236}">
                <a16:creationId xmlns:a16="http://schemas.microsoft.com/office/drawing/2014/main" id="{0CF1C271-9FB3-45AF-A1BF-6688E0C01653}"/>
              </a:ext>
            </a:extLst>
          </p:cNvPr>
          <p:cNvCxnSpPr/>
          <p:nvPr/>
        </p:nvCxnSpPr>
        <p:spPr>
          <a:xfrm>
            <a:off x="5546393" y="2090418"/>
            <a:ext cx="1372915" cy="0"/>
          </a:xfrm>
          <a:prstGeom prst="line">
            <a:avLst/>
          </a:prstGeom>
          <a:noFill/>
          <a:ln w="25400" cap="flat" cmpd="sng" algn="ctr">
            <a:solidFill>
              <a:srgbClr val="010167"/>
            </a:solidFill>
            <a:prstDash val="solid"/>
            <a:miter lim="800000"/>
          </a:ln>
          <a:effectLst/>
        </p:spPr>
      </p:cxnSp>
      <p:cxnSp>
        <p:nvCxnSpPr>
          <p:cNvPr id="35" name="直接连接符 34">
            <a:extLst>
              <a:ext uri="{FF2B5EF4-FFF2-40B4-BE49-F238E27FC236}">
                <a16:creationId xmlns:a16="http://schemas.microsoft.com/office/drawing/2014/main" id="{EFAD4B85-A97E-4F6A-935D-2A7580DA81FB}"/>
              </a:ext>
            </a:extLst>
          </p:cNvPr>
          <p:cNvCxnSpPr/>
          <p:nvPr/>
        </p:nvCxnSpPr>
        <p:spPr>
          <a:xfrm>
            <a:off x="5546393" y="2609231"/>
            <a:ext cx="1372915" cy="0"/>
          </a:xfrm>
          <a:prstGeom prst="line">
            <a:avLst/>
          </a:prstGeom>
          <a:noFill/>
          <a:ln w="25400" cap="flat" cmpd="sng" algn="ctr">
            <a:solidFill>
              <a:srgbClr val="010167"/>
            </a:solidFill>
            <a:prstDash val="solid"/>
            <a:miter lim="800000"/>
          </a:ln>
          <a:effectLst/>
        </p:spPr>
      </p:cxnSp>
      <p:cxnSp>
        <p:nvCxnSpPr>
          <p:cNvPr id="36" name="直接连接符 35">
            <a:extLst>
              <a:ext uri="{FF2B5EF4-FFF2-40B4-BE49-F238E27FC236}">
                <a16:creationId xmlns:a16="http://schemas.microsoft.com/office/drawing/2014/main" id="{520DFC70-A5EF-425D-9EA0-C6345DF1016E}"/>
              </a:ext>
            </a:extLst>
          </p:cNvPr>
          <p:cNvCxnSpPr/>
          <p:nvPr/>
        </p:nvCxnSpPr>
        <p:spPr>
          <a:xfrm>
            <a:off x="5546393" y="4773270"/>
            <a:ext cx="1372915" cy="0"/>
          </a:xfrm>
          <a:prstGeom prst="line">
            <a:avLst/>
          </a:prstGeom>
          <a:noFill/>
          <a:ln w="25400" cap="flat" cmpd="sng" algn="ctr">
            <a:solidFill>
              <a:srgbClr val="EE7D31"/>
            </a:solidFill>
            <a:prstDash val="solid"/>
            <a:miter lim="800000"/>
          </a:ln>
          <a:effectLst/>
        </p:spPr>
      </p:cxnSp>
      <p:cxnSp>
        <p:nvCxnSpPr>
          <p:cNvPr id="37" name="直接连接符 36">
            <a:extLst>
              <a:ext uri="{FF2B5EF4-FFF2-40B4-BE49-F238E27FC236}">
                <a16:creationId xmlns:a16="http://schemas.microsoft.com/office/drawing/2014/main" id="{BD0E61CE-8DBD-4C0D-9F28-F8D737E40755}"/>
              </a:ext>
            </a:extLst>
          </p:cNvPr>
          <p:cNvCxnSpPr/>
          <p:nvPr/>
        </p:nvCxnSpPr>
        <p:spPr>
          <a:xfrm>
            <a:off x="5546393" y="5292082"/>
            <a:ext cx="1372915" cy="0"/>
          </a:xfrm>
          <a:prstGeom prst="line">
            <a:avLst/>
          </a:prstGeom>
          <a:noFill/>
          <a:ln w="25400" cap="flat" cmpd="sng" algn="ctr">
            <a:solidFill>
              <a:srgbClr val="EE7D31"/>
            </a:solidFill>
            <a:prstDash val="solid"/>
            <a:miter lim="800000"/>
          </a:ln>
          <a:effectLst/>
        </p:spPr>
      </p:cxnSp>
      <p:sp>
        <p:nvSpPr>
          <p:cNvPr id="38" name="右大括号 37">
            <a:extLst>
              <a:ext uri="{FF2B5EF4-FFF2-40B4-BE49-F238E27FC236}">
                <a16:creationId xmlns:a16="http://schemas.microsoft.com/office/drawing/2014/main" id="{3268990E-1518-431B-8152-484A967DD673}"/>
              </a:ext>
            </a:extLst>
          </p:cNvPr>
          <p:cNvSpPr/>
          <p:nvPr/>
        </p:nvSpPr>
        <p:spPr>
          <a:xfrm>
            <a:off x="5665595" y="4167540"/>
            <a:ext cx="162004" cy="435309"/>
          </a:xfrm>
          <a:prstGeom prst="rightBrace">
            <a:avLst/>
          </a:prstGeom>
          <a:noFill/>
          <a:ln w="25400" cap="flat" cmpd="sng" algn="ctr">
            <a:solidFill>
              <a:srgbClr val="EE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9" name="右大括号 38">
            <a:extLst>
              <a:ext uri="{FF2B5EF4-FFF2-40B4-BE49-F238E27FC236}">
                <a16:creationId xmlns:a16="http://schemas.microsoft.com/office/drawing/2014/main" id="{DC0F00D5-B417-4D99-8184-FAB0E8F7719C}"/>
              </a:ext>
            </a:extLst>
          </p:cNvPr>
          <p:cNvSpPr/>
          <p:nvPr/>
        </p:nvSpPr>
        <p:spPr>
          <a:xfrm>
            <a:off x="5665595" y="2823847"/>
            <a:ext cx="162004" cy="435309"/>
          </a:xfrm>
          <a:prstGeom prst="rightBrace">
            <a:avLst/>
          </a:prstGeom>
          <a:noFill/>
          <a:ln w="25400" cap="flat" cmpd="sng" algn="ctr">
            <a:solidFill>
              <a:srgbClr val="EE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40" name="直接连接符 39">
            <a:extLst>
              <a:ext uri="{FF2B5EF4-FFF2-40B4-BE49-F238E27FC236}">
                <a16:creationId xmlns:a16="http://schemas.microsoft.com/office/drawing/2014/main" id="{F9957E39-93EA-45F5-BCAE-7C62623C0DC4}"/>
              </a:ext>
            </a:extLst>
          </p:cNvPr>
          <p:cNvCxnSpPr/>
          <p:nvPr/>
        </p:nvCxnSpPr>
        <p:spPr>
          <a:xfrm>
            <a:off x="4235989" y="4836034"/>
            <a:ext cx="0" cy="395673"/>
          </a:xfrm>
          <a:prstGeom prst="line">
            <a:avLst/>
          </a:prstGeom>
          <a:noFill/>
          <a:ln w="19050" cap="flat" cmpd="sng" algn="ctr">
            <a:solidFill>
              <a:srgbClr val="EE7D31"/>
            </a:solidFill>
            <a:prstDash val="sysDot"/>
            <a:miter lim="800000"/>
          </a:ln>
          <a:effectLst/>
        </p:spPr>
      </p:cxnSp>
      <p:cxnSp>
        <p:nvCxnSpPr>
          <p:cNvPr id="41" name="直接连接符 40">
            <a:extLst>
              <a:ext uri="{FF2B5EF4-FFF2-40B4-BE49-F238E27FC236}">
                <a16:creationId xmlns:a16="http://schemas.microsoft.com/office/drawing/2014/main" id="{7C31202F-CABD-4B09-A98F-60D67C0DA7FB}"/>
              </a:ext>
            </a:extLst>
          </p:cNvPr>
          <p:cNvCxnSpPr/>
          <p:nvPr/>
        </p:nvCxnSpPr>
        <p:spPr>
          <a:xfrm>
            <a:off x="5371289" y="4934952"/>
            <a:ext cx="0" cy="197837"/>
          </a:xfrm>
          <a:prstGeom prst="line">
            <a:avLst/>
          </a:prstGeom>
          <a:noFill/>
          <a:ln w="19050" cap="flat" cmpd="sng" algn="ctr">
            <a:solidFill>
              <a:srgbClr val="7030A0"/>
            </a:solidFill>
            <a:prstDash val="sysDot"/>
            <a:miter lim="800000"/>
          </a:ln>
          <a:effectLst/>
        </p:spPr>
      </p:cxnSp>
      <p:pic>
        <p:nvPicPr>
          <p:cNvPr id="42" name="图片 41">
            <a:extLst>
              <a:ext uri="{FF2B5EF4-FFF2-40B4-BE49-F238E27FC236}">
                <a16:creationId xmlns:a16="http://schemas.microsoft.com/office/drawing/2014/main" id="{B7EFACEA-8CE2-4558-AD39-66D73D7B6204}"/>
              </a:ext>
            </a:extLst>
          </p:cNvPr>
          <p:cNvPicPr>
            <a:picLocks noChangeAspect="1"/>
          </p:cNvPicPr>
          <p:nvPr/>
        </p:nvPicPr>
        <p:blipFill rotWithShape="1">
          <a:blip r:embed="rId4" cstate="email"/>
          <a:srcRect t="-1246"/>
          <a:stretch>
            <a:fillRect/>
          </a:stretch>
        </p:blipFill>
        <p:spPr>
          <a:xfrm>
            <a:off x="10828832" y="2940711"/>
            <a:ext cx="669928" cy="1832559"/>
          </a:xfrm>
          <a:prstGeom prst="rect">
            <a:avLst/>
          </a:prstGeom>
        </p:spPr>
      </p:pic>
      <p:pic>
        <p:nvPicPr>
          <p:cNvPr id="43" name="图片 42">
            <a:extLst>
              <a:ext uri="{FF2B5EF4-FFF2-40B4-BE49-F238E27FC236}">
                <a16:creationId xmlns:a16="http://schemas.microsoft.com/office/drawing/2014/main" id="{1A3E2615-A17A-4E40-9BB7-AEA398C35226}"/>
              </a:ext>
            </a:extLst>
          </p:cNvPr>
          <p:cNvPicPr>
            <a:picLocks noChangeAspect="1"/>
          </p:cNvPicPr>
          <p:nvPr/>
        </p:nvPicPr>
        <p:blipFill>
          <a:blip r:embed="rId5" cstate="email">
            <a:clrChange>
              <a:clrFrom>
                <a:srgbClr val="FFFFFF"/>
              </a:clrFrom>
              <a:clrTo>
                <a:srgbClr val="FFFFFF">
                  <a:alpha val="0"/>
                </a:srgbClr>
              </a:clrTo>
            </a:clrChange>
          </a:blip>
          <a:stretch>
            <a:fillRect/>
          </a:stretch>
        </p:blipFill>
        <p:spPr>
          <a:xfrm>
            <a:off x="7098353" y="1913513"/>
            <a:ext cx="771834" cy="893672"/>
          </a:xfrm>
          <a:prstGeom prst="rect">
            <a:avLst/>
          </a:prstGeom>
        </p:spPr>
      </p:pic>
      <p:pic>
        <p:nvPicPr>
          <p:cNvPr id="44" name="图片 43">
            <a:extLst>
              <a:ext uri="{FF2B5EF4-FFF2-40B4-BE49-F238E27FC236}">
                <a16:creationId xmlns:a16="http://schemas.microsoft.com/office/drawing/2014/main" id="{3B0376E7-BCB0-447C-BB31-793C57548CD6}"/>
              </a:ext>
            </a:extLst>
          </p:cNvPr>
          <p:cNvPicPr>
            <a:picLocks noChangeAspect="1"/>
          </p:cNvPicPr>
          <p:nvPr/>
        </p:nvPicPr>
        <p:blipFill>
          <a:blip r:embed="rId5" cstate="email">
            <a:clrChange>
              <a:clrFrom>
                <a:srgbClr val="FFFFFF"/>
              </a:clrFrom>
              <a:clrTo>
                <a:srgbClr val="FFFFFF">
                  <a:alpha val="0"/>
                </a:srgbClr>
              </a:clrTo>
            </a:clrChange>
          </a:blip>
          <a:stretch>
            <a:fillRect/>
          </a:stretch>
        </p:blipFill>
        <p:spPr>
          <a:xfrm>
            <a:off x="7098353" y="4556334"/>
            <a:ext cx="771834" cy="893672"/>
          </a:xfrm>
          <a:prstGeom prst="rect">
            <a:avLst/>
          </a:prstGeom>
        </p:spPr>
      </p:pic>
      <p:cxnSp>
        <p:nvCxnSpPr>
          <p:cNvPr id="45" name="直接连接符 44">
            <a:extLst>
              <a:ext uri="{FF2B5EF4-FFF2-40B4-BE49-F238E27FC236}">
                <a16:creationId xmlns:a16="http://schemas.microsoft.com/office/drawing/2014/main" id="{2524F8A6-0062-48C0-817A-FEBCEBD47258}"/>
              </a:ext>
            </a:extLst>
          </p:cNvPr>
          <p:cNvCxnSpPr/>
          <p:nvPr/>
        </p:nvCxnSpPr>
        <p:spPr>
          <a:xfrm>
            <a:off x="7954587" y="2360349"/>
            <a:ext cx="686458" cy="0"/>
          </a:xfrm>
          <a:prstGeom prst="line">
            <a:avLst/>
          </a:prstGeom>
          <a:noFill/>
          <a:ln w="25400" cap="flat" cmpd="sng" algn="ctr">
            <a:solidFill>
              <a:srgbClr val="010167"/>
            </a:solidFill>
            <a:prstDash val="solid"/>
            <a:miter lim="800000"/>
          </a:ln>
          <a:effectLst/>
        </p:spPr>
      </p:cxnSp>
      <p:cxnSp>
        <p:nvCxnSpPr>
          <p:cNvPr id="46" name="直接连接符 45">
            <a:extLst>
              <a:ext uri="{FF2B5EF4-FFF2-40B4-BE49-F238E27FC236}">
                <a16:creationId xmlns:a16="http://schemas.microsoft.com/office/drawing/2014/main" id="{7E7B8061-2018-4762-8329-DD16B907F35F}"/>
              </a:ext>
            </a:extLst>
          </p:cNvPr>
          <p:cNvCxnSpPr/>
          <p:nvPr/>
        </p:nvCxnSpPr>
        <p:spPr>
          <a:xfrm>
            <a:off x="7964526" y="5003170"/>
            <a:ext cx="686458" cy="0"/>
          </a:xfrm>
          <a:prstGeom prst="line">
            <a:avLst/>
          </a:prstGeom>
          <a:noFill/>
          <a:ln w="25400" cap="flat" cmpd="sng" algn="ctr">
            <a:solidFill>
              <a:srgbClr val="EE7D31"/>
            </a:solidFill>
            <a:prstDash val="solid"/>
            <a:miter lim="800000"/>
          </a:ln>
          <a:effectLst/>
        </p:spPr>
      </p:cxnSp>
      <p:pic>
        <p:nvPicPr>
          <p:cNvPr id="47" name="图片 46">
            <a:extLst>
              <a:ext uri="{FF2B5EF4-FFF2-40B4-BE49-F238E27FC236}">
                <a16:creationId xmlns:a16="http://schemas.microsoft.com/office/drawing/2014/main" id="{A12CD21D-CBF9-4B4B-8E45-F60D85CB9D9A}"/>
              </a:ext>
            </a:extLst>
          </p:cNvPr>
          <p:cNvPicPr>
            <a:picLocks noChangeAspect="1"/>
          </p:cNvPicPr>
          <p:nvPr/>
        </p:nvPicPr>
        <p:blipFill>
          <a:blip r:embed="rId6" cstate="email"/>
          <a:stretch>
            <a:fillRect/>
          </a:stretch>
        </p:blipFill>
        <p:spPr>
          <a:xfrm>
            <a:off x="8628167" y="4519841"/>
            <a:ext cx="654939" cy="982409"/>
          </a:xfrm>
          <a:prstGeom prst="rect">
            <a:avLst/>
          </a:prstGeom>
        </p:spPr>
      </p:pic>
      <p:pic>
        <p:nvPicPr>
          <p:cNvPr id="48" name="图片 47">
            <a:extLst>
              <a:ext uri="{FF2B5EF4-FFF2-40B4-BE49-F238E27FC236}">
                <a16:creationId xmlns:a16="http://schemas.microsoft.com/office/drawing/2014/main" id="{51067DA0-2A11-44A9-945E-D032A2841E57}"/>
              </a:ext>
            </a:extLst>
          </p:cNvPr>
          <p:cNvPicPr>
            <a:picLocks noChangeAspect="1"/>
          </p:cNvPicPr>
          <p:nvPr/>
        </p:nvPicPr>
        <p:blipFill>
          <a:blip r:embed="rId6" cstate="email"/>
          <a:stretch>
            <a:fillRect/>
          </a:stretch>
        </p:blipFill>
        <p:spPr>
          <a:xfrm>
            <a:off x="8628167" y="1877863"/>
            <a:ext cx="654939" cy="982409"/>
          </a:xfrm>
          <a:prstGeom prst="rect">
            <a:avLst/>
          </a:prstGeom>
        </p:spPr>
      </p:pic>
      <p:cxnSp>
        <p:nvCxnSpPr>
          <p:cNvPr id="49" name="直接连接符 48">
            <a:extLst>
              <a:ext uri="{FF2B5EF4-FFF2-40B4-BE49-F238E27FC236}">
                <a16:creationId xmlns:a16="http://schemas.microsoft.com/office/drawing/2014/main" id="{90552061-397E-43D7-81B0-C378D5F4DE41}"/>
              </a:ext>
            </a:extLst>
          </p:cNvPr>
          <p:cNvCxnSpPr/>
          <p:nvPr/>
        </p:nvCxnSpPr>
        <p:spPr>
          <a:xfrm>
            <a:off x="9208919" y="2360349"/>
            <a:ext cx="686458" cy="0"/>
          </a:xfrm>
          <a:prstGeom prst="line">
            <a:avLst/>
          </a:prstGeom>
          <a:noFill/>
          <a:ln w="25400" cap="flat" cmpd="sng" algn="ctr">
            <a:solidFill>
              <a:srgbClr val="010167"/>
            </a:solidFill>
            <a:prstDash val="solid"/>
            <a:miter lim="800000"/>
          </a:ln>
          <a:effectLst/>
        </p:spPr>
      </p:cxnSp>
      <p:cxnSp>
        <p:nvCxnSpPr>
          <p:cNvPr id="50" name="直接连接符 49">
            <a:extLst>
              <a:ext uri="{FF2B5EF4-FFF2-40B4-BE49-F238E27FC236}">
                <a16:creationId xmlns:a16="http://schemas.microsoft.com/office/drawing/2014/main" id="{119D8236-D0B4-418D-9D1D-9E1D0C5CA25C}"/>
              </a:ext>
            </a:extLst>
          </p:cNvPr>
          <p:cNvCxnSpPr/>
          <p:nvPr/>
        </p:nvCxnSpPr>
        <p:spPr>
          <a:xfrm>
            <a:off x="9208919" y="4983061"/>
            <a:ext cx="686458" cy="0"/>
          </a:xfrm>
          <a:prstGeom prst="line">
            <a:avLst/>
          </a:prstGeom>
          <a:noFill/>
          <a:ln w="25400" cap="flat" cmpd="sng" algn="ctr">
            <a:solidFill>
              <a:srgbClr val="EE7D31"/>
            </a:solidFill>
            <a:prstDash val="solid"/>
            <a:miter lim="800000"/>
          </a:ln>
          <a:effectLst/>
        </p:spPr>
      </p:cxnSp>
      <p:cxnSp>
        <p:nvCxnSpPr>
          <p:cNvPr id="51" name="直接连接符 50">
            <a:extLst>
              <a:ext uri="{FF2B5EF4-FFF2-40B4-BE49-F238E27FC236}">
                <a16:creationId xmlns:a16="http://schemas.microsoft.com/office/drawing/2014/main" id="{B697E461-95B6-4905-8897-168A4E915CB5}"/>
              </a:ext>
            </a:extLst>
          </p:cNvPr>
          <p:cNvCxnSpPr/>
          <p:nvPr/>
        </p:nvCxnSpPr>
        <p:spPr>
          <a:xfrm flipV="1">
            <a:off x="9895377" y="3826836"/>
            <a:ext cx="0" cy="1156226"/>
          </a:xfrm>
          <a:prstGeom prst="line">
            <a:avLst/>
          </a:prstGeom>
          <a:noFill/>
          <a:ln w="25400" cap="flat" cmpd="sng" algn="ctr">
            <a:solidFill>
              <a:srgbClr val="EE7D31"/>
            </a:solidFill>
            <a:prstDash val="solid"/>
            <a:miter lim="800000"/>
          </a:ln>
          <a:effectLst/>
        </p:spPr>
      </p:cxnSp>
      <p:cxnSp>
        <p:nvCxnSpPr>
          <p:cNvPr id="52" name="直接连接符 51">
            <a:extLst>
              <a:ext uri="{FF2B5EF4-FFF2-40B4-BE49-F238E27FC236}">
                <a16:creationId xmlns:a16="http://schemas.microsoft.com/office/drawing/2014/main" id="{D63E3BB5-57FA-4292-9E0A-A1D722F51CA5}"/>
              </a:ext>
            </a:extLst>
          </p:cNvPr>
          <p:cNvCxnSpPr/>
          <p:nvPr/>
        </p:nvCxnSpPr>
        <p:spPr>
          <a:xfrm flipV="1">
            <a:off x="9895377" y="2345409"/>
            <a:ext cx="0" cy="1151838"/>
          </a:xfrm>
          <a:prstGeom prst="line">
            <a:avLst/>
          </a:prstGeom>
          <a:noFill/>
          <a:ln w="25400" cap="flat" cmpd="sng" algn="ctr">
            <a:solidFill>
              <a:srgbClr val="010167"/>
            </a:solidFill>
            <a:prstDash val="solid"/>
            <a:miter lim="800000"/>
          </a:ln>
          <a:effectLst/>
        </p:spPr>
      </p:cxnSp>
      <p:cxnSp>
        <p:nvCxnSpPr>
          <p:cNvPr id="53" name="直接连接符 52">
            <a:extLst>
              <a:ext uri="{FF2B5EF4-FFF2-40B4-BE49-F238E27FC236}">
                <a16:creationId xmlns:a16="http://schemas.microsoft.com/office/drawing/2014/main" id="{E3C0EE8C-52D0-41E2-80AE-A238BFE9FEEF}"/>
              </a:ext>
            </a:extLst>
          </p:cNvPr>
          <p:cNvCxnSpPr/>
          <p:nvPr/>
        </p:nvCxnSpPr>
        <p:spPr>
          <a:xfrm>
            <a:off x="9895377" y="3497247"/>
            <a:ext cx="598491" cy="0"/>
          </a:xfrm>
          <a:prstGeom prst="line">
            <a:avLst/>
          </a:prstGeom>
          <a:noFill/>
          <a:ln w="25400" cap="flat" cmpd="sng" algn="ctr">
            <a:solidFill>
              <a:srgbClr val="010167"/>
            </a:solidFill>
            <a:prstDash val="solid"/>
            <a:miter lim="800000"/>
          </a:ln>
          <a:effectLst/>
        </p:spPr>
      </p:cxnSp>
      <p:cxnSp>
        <p:nvCxnSpPr>
          <p:cNvPr id="54" name="直接连接符 53">
            <a:extLst>
              <a:ext uri="{FF2B5EF4-FFF2-40B4-BE49-F238E27FC236}">
                <a16:creationId xmlns:a16="http://schemas.microsoft.com/office/drawing/2014/main" id="{B2C16BFE-39B6-41CB-8F67-497AAFDB102D}"/>
              </a:ext>
            </a:extLst>
          </p:cNvPr>
          <p:cNvCxnSpPr/>
          <p:nvPr/>
        </p:nvCxnSpPr>
        <p:spPr>
          <a:xfrm>
            <a:off x="9895377" y="3834097"/>
            <a:ext cx="598491" cy="0"/>
          </a:xfrm>
          <a:prstGeom prst="line">
            <a:avLst/>
          </a:prstGeom>
          <a:noFill/>
          <a:ln w="25400" cap="flat" cmpd="sng" algn="ctr">
            <a:solidFill>
              <a:srgbClr val="EE7D31"/>
            </a:solidFill>
            <a:prstDash val="solid"/>
            <a:miter lim="800000"/>
          </a:ln>
          <a:effectLst/>
        </p:spPr>
      </p:cxnSp>
      <p:sp>
        <p:nvSpPr>
          <p:cNvPr id="55" name="文本框 54">
            <a:extLst>
              <a:ext uri="{FF2B5EF4-FFF2-40B4-BE49-F238E27FC236}">
                <a16:creationId xmlns:a16="http://schemas.microsoft.com/office/drawing/2014/main" id="{72019589-CF68-48AE-BADF-6B3EB9EF95AA}"/>
              </a:ext>
            </a:extLst>
          </p:cNvPr>
          <p:cNvSpPr txBox="1"/>
          <p:nvPr/>
        </p:nvSpPr>
        <p:spPr>
          <a:xfrm>
            <a:off x="7859275" y="1975808"/>
            <a:ext cx="915044" cy="3050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UPS</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56" name="文本框 55">
            <a:extLst>
              <a:ext uri="{FF2B5EF4-FFF2-40B4-BE49-F238E27FC236}">
                <a16:creationId xmlns:a16="http://schemas.microsoft.com/office/drawing/2014/main" id="{1732BC8F-089E-42D8-B651-DA7C570B492A}"/>
              </a:ext>
            </a:extLst>
          </p:cNvPr>
          <p:cNvSpPr txBox="1"/>
          <p:nvPr/>
        </p:nvSpPr>
        <p:spPr>
          <a:xfrm>
            <a:off x="7859275" y="5063014"/>
            <a:ext cx="915044" cy="3050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UPS</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57" name="文本框 56">
            <a:extLst>
              <a:ext uri="{FF2B5EF4-FFF2-40B4-BE49-F238E27FC236}">
                <a16:creationId xmlns:a16="http://schemas.microsoft.com/office/drawing/2014/main" id="{C6E28C7D-F015-4862-8ABB-ED4371D2D48C}"/>
              </a:ext>
            </a:extLst>
          </p:cNvPr>
          <p:cNvSpPr txBox="1"/>
          <p:nvPr/>
        </p:nvSpPr>
        <p:spPr>
          <a:xfrm>
            <a:off x="9166326" y="1984602"/>
            <a:ext cx="1064002" cy="3050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A-PDC</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58" name="文本框 57">
            <a:extLst>
              <a:ext uri="{FF2B5EF4-FFF2-40B4-BE49-F238E27FC236}">
                <a16:creationId xmlns:a16="http://schemas.microsoft.com/office/drawing/2014/main" id="{2BFE6B6A-079A-4342-A5D2-C989EC495691}"/>
              </a:ext>
            </a:extLst>
          </p:cNvPr>
          <p:cNvSpPr txBox="1"/>
          <p:nvPr/>
        </p:nvSpPr>
        <p:spPr>
          <a:xfrm>
            <a:off x="9140728" y="5063014"/>
            <a:ext cx="1064002" cy="3050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B-PDC</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pic>
        <p:nvPicPr>
          <p:cNvPr id="59" name="图片 58">
            <a:extLst>
              <a:ext uri="{FF2B5EF4-FFF2-40B4-BE49-F238E27FC236}">
                <a16:creationId xmlns:a16="http://schemas.microsoft.com/office/drawing/2014/main" id="{FA6B6C6A-C1CA-428A-8283-42984B99B263}"/>
              </a:ext>
            </a:extLst>
          </p:cNvPr>
          <p:cNvPicPr>
            <a:picLocks noChangeAspect="1"/>
          </p:cNvPicPr>
          <p:nvPr/>
        </p:nvPicPr>
        <p:blipFill>
          <a:blip r:embed="rId7" cstate="email">
            <a:grayscl/>
            <a:extLst>
              <a:ext uri="{BEBA8EAE-BF5A-486C-A8C5-ECC9F3942E4B}">
                <a14:imgProps xmlns:a14="http://schemas.microsoft.com/office/drawing/2010/main">
                  <a14:imgLayer r:embed="rId8">
                    <a14:imgEffect>
                      <a14:brightnessContrast bright="-40000" contrast="20000"/>
                    </a14:imgEffect>
                  </a14:imgLayer>
                </a14:imgProps>
              </a:ext>
            </a:extLst>
          </a:blip>
          <a:srcRect/>
          <a:stretch>
            <a:fillRect/>
          </a:stretch>
        </p:blipFill>
        <p:spPr>
          <a:xfrm>
            <a:off x="1028204" y="3927818"/>
            <a:ext cx="672614" cy="672614"/>
          </a:xfrm>
          <a:custGeom>
            <a:avLst/>
            <a:gdLst>
              <a:gd name="connsiteX0" fmla="*/ 1507881 w 3015762"/>
              <a:gd name="connsiteY0" fmla="*/ 0 h 3015762"/>
              <a:gd name="connsiteX1" fmla="*/ 3015762 w 3015762"/>
              <a:gd name="connsiteY1" fmla="*/ 1507881 h 3015762"/>
              <a:gd name="connsiteX2" fmla="*/ 1507881 w 3015762"/>
              <a:gd name="connsiteY2" fmla="*/ 3015762 h 3015762"/>
              <a:gd name="connsiteX3" fmla="*/ 0 w 3015762"/>
              <a:gd name="connsiteY3" fmla="*/ 1507881 h 3015762"/>
              <a:gd name="connsiteX4" fmla="*/ 1507881 w 3015762"/>
              <a:gd name="connsiteY4" fmla="*/ 0 h 301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5762" h="3015762">
                <a:moveTo>
                  <a:pt x="1507881" y="0"/>
                </a:moveTo>
                <a:cubicBezTo>
                  <a:pt x="2340661" y="0"/>
                  <a:pt x="3015762" y="675101"/>
                  <a:pt x="3015762" y="1507881"/>
                </a:cubicBezTo>
                <a:cubicBezTo>
                  <a:pt x="3015762" y="2340661"/>
                  <a:pt x="2340661" y="3015762"/>
                  <a:pt x="1507881" y="3015762"/>
                </a:cubicBezTo>
                <a:cubicBezTo>
                  <a:pt x="675101" y="3015762"/>
                  <a:pt x="0" y="2340661"/>
                  <a:pt x="0" y="1507881"/>
                </a:cubicBezTo>
                <a:cubicBezTo>
                  <a:pt x="0" y="675101"/>
                  <a:pt x="675101" y="0"/>
                  <a:pt x="1507881" y="0"/>
                </a:cubicBezTo>
                <a:close/>
              </a:path>
            </a:pathLst>
          </a:custGeom>
        </p:spPr>
      </p:pic>
      <p:pic>
        <p:nvPicPr>
          <p:cNvPr id="60" name="图片 59">
            <a:extLst>
              <a:ext uri="{FF2B5EF4-FFF2-40B4-BE49-F238E27FC236}">
                <a16:creationId xmlns:a16="http://schemas.microsoft.com/office/drawing/2014/main" id="{C5E13277-C759-49A7-8B21-A8F361698D17}"/>
              </a:ext>
            </a:extLst>
          </p:cNvPr>
          <p:cNvPicPr>
            <a:picLocks noChangeAspect="1"/>
          </p:cNvPicPr>
          <p:nvPr/>
        </p:nvPicPr>
        <p:blipFill>
          <a:blip r:embed="rId9" cstate="email">
            <a:grayscl/>
            <a:extLst>
              <a:ext uri="{BEBA8EAE-BF5A-486C-A8C5-ECC9F3942E4B}">
                <a14:imgProps xmlns:a14="http://schemas.microsoft.com/office/drawing/2010/main">
                  <a14:imgLayer r:embed="rId8">
                    <a14:imgEffect>
                      <a14:brightnessContrast bright="-40000"/>
                    </a14:imgEffect>
                  </a14:imgLayer>
                </a14:imgProps>
              </a:ext>
            </a:extLst>
          </a:blip>
          <a:srcRect/>
          <a:stretch>
            <a:fillRect/>
          </a:stretch>
        </p:blipFill>
        <p:spPr>
          <a:xfrm>
            <a:off x="1028204" y="2743856"/>
            <a:ext cx="672614" cy="672614"/>
          </a:xfrm>
          <a:custGeom>
            <a:avLst/>
            <a:gdLst>
              <a:gd name="connsiteX0" fmla="*/ 1507881 w 3015762"/>
              <a:gd name="connsiteY0" fmla="*/ 0 h 3015762"/>
              <a:gd name="connsiteX1" fmla="*/ 3015762 w 3015762"/>
              <a:gd name="connsiteY1" fmla="*/ 1507881 h 3015762"/>
              <a:gd name="connsiteX2" fmla="*/ 1507881 w 3015762"/>
              <a:gd name="connsiteY2" fmla="*/ 3015762 h 3015762"/>
              <a:gd name="connsiteX3" fmla="*/ 0 w 3015762"/>
              <a:gd name="connsiteY3" fmla="*/ 1507881 h 3015762"/>
              <a:gd name="connsiteX4" fmla="*/ 1507881 w 3015762"/>
              <a:gd name="connsiteY4" fmla="*/ 0 h 301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5762" h="3015762">
                <a:moveTo>
                  <a:pt x="1507881" y="0"/>
                </a:moveTo>
                <a:cubicBezTo>
                  <a:pt x="2340661" y="0"/>
                  <a:pt x="3015762" y="675101"/>
                  <a:pt x="3015762" y="1507881"/>
                </a:cubicBezTo>
                <a:cubicBezTo>
                  <a:pt x="3015762" y="2340661"/>
                  <a:pt x="2340661" y="3015762"/>
                  <a:pt x="1507881" y="3015762"/>
                </a:cubicBezTo>
                <a:cubicBezTo>
                  <a:pt x="675101" y="3015762"/>
                  <a:pt x="0" y="2340661"/>
                  <a:pt x="0" y="1507881"/>
                </a:cubicBezTo>
                <a:cubicBezTo>
                  <a:pt x="0" y="675101"/>
                  <a:pt x="675101" y="0"/>
                  <a:pt x="1507881" y="0"/>
                </a:cubicBezTo>
                <a:close/>
              </a:path>
            </a:pathLst>
          </a:custGeom>
        </p:spPr>
      </p:pic>
      <p:sp>
        <p:nvSpPr>
          <p:cNvPr id="61" name="文本框 60">
            <a:extLst>
              <a:ext uri="{FF2B5EF4-FFF2-40B4-BE49-F238E27FC236}">
                <a16:creationId xmlns:a16="http://schemas.microsoft.com/office/drawing/2014/main" id="{EE4D058D-D7DC-4C8F-A4C7-5CC849E07485}"/>
              </a:ext>
            </a:extLst>
          </p:cNvPr>
          <p:cNvSpPr txBox="1"/>
          <p:nvPr/>
        </p:nvSpPr>
        <p:spPr>
          <a:xfrm>
            <a:off x="1822606" y="2735645"/>
            <a:ext cx="915044" cy="3050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14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35kV</a:t>
            </a:r>
            <a:endParaRPr lang="zh-CN" altLang="en-US" sz="140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2" name="文本框 61">
            <a:extLst>
              <a:ext uri="{FF2B5EF4-FFF2-40B4-BE49-F238E27FC236}">
                <a16:creationId xmlns:a16="http://schemas.microsoft.com/office/drawing/2014/main" id="{AB6A0F22-E05E-4252-B652-4A0A06F03E61}"/>
              </a:ext>
            </a:extLst>
          </p:cNvPr>
          <p:cNvSpPr txBox="1"/>
          <p:nvPr/>
        </p:nvSpPr>
        <p:spPr>
          <a:xfrm>
            <a:off x="1822606" y="4295374"/>
            <a:ext cx="915044" cy="3050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35kV</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63" name="文本框 62">
            <a:extLst>
              <a:ext uri="{FF2B5EF4-FFF2-40B4-BE49-F238E27FC236}">
                <a16:creationId xmlns:a16="http://schemas.microsoft.com/office/drawing/2014/main" id="{65BB612E-2C32-492D-8A69-17794CC54D68}"/>
              </a:ext>
            </a:extLst>
          </p:cNvPr>
          <p:cNvSpPr txBox="1"/>
          <p:nvPr/>
        </p:nvSpPr>
        <p:spPr>
          <a:xfrm>
            <a:off x="5900129" y="2877282"/>
            <a:ext cx="151353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Electricity for Inductive load</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64" name="文本框 63">
            <a:extLst>
              <a:ext uri="{FF2B5EF4-FFF2-40B4-BE49-F238E27FC236}">
                <a16:creationId xmlns:a16="http://schemas.microsoft.com/office/drawing/2014/main" id="{F9BBCDCF-7A78-4BE4-9FF2-1F4698832467}"/>
              </a:ext>
            </a:extLst>
          </p:cNvPr>
          <p:cNvSpPr txBox="1"/>
          <p:nvPr/>
        </p:nvSpPr>
        <p:spPr>
          <a:xfrm>
            <a:off x="5900129" y="4237818"/>
            <a:ext cx="1513536" cy="738664"/>
          </a:xfrm>
          <a:prstGeom prst="rect">
            <a:avLst/>
          </a:prstGeom>
          <a:noFill/>
        </p:spPr>
        <p:txBody>
          <a:bodyPr wrap="square" rtlCol="0">
            <a:spAutoFit/>
          </a:bodyPr>
          <a:lstStyle/>
          <a:p>
            <a:pPr>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Electricity for Inductive load</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65" name="文本框 64">
            <a:extLst>
              <a:ext uri="{FF2B5EF4-FFF2-40B4-BE49-F238E27FC236}">
                <a16:creationId xmlns:a16="http://schemas.microsoft.com/office/drawing/2014/main" id="{BB239A5D-610D-4FF2-A865-33B600779F63}"/>
              </a:ext>
            </a:extLst>
          </p:cNvPr>
          <p:cNvSpPr txBox="1"/>
          <p:nvPr/>
        </p:nvSpPr>
        <p:spPr>
          <a:xfrm>
            <a:off x="9969816" y="3199360"/>
            <a:ext cx="85901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srgbClr val="010167"/>
                </a:solidFill>
                <a:effectLst/>
                <a:uLnTx/>
                <a:uFillTx/>
                <a:latin typeface="微软雅黑" panose="020B0503020204020204" pitchFamily="34" charset="-122"/>
                <a:ea typeface="微软雅黑" panose="020B0503020204020204" pitchFamily="34" charset="-122"/>
                <a:sym typeface="Arial" panose="020B0604020202020204" pitchFamily="34" charset="0"/>
              </a:rPr>
              <a:t>A</a:t>
            </a:r>
            <a:r>
              <a:rPr kumimoji="0" lang="zh-CN" altLang="en-US" sz="1400" b="0" i="0" u="none" strike="noStrike" kern="0" cap="none" spc="0" normalizeH="0" baseline="0" noProof="0" dirty="0">
                <a:ln>
                  <a:noFill/>
                </a:ln>
                <a:solidFill>
                  <a:srgbClr val="010167"/>
                </a:solidFill>
                <a:effectLst/>
                <a:uLnTx/>
                <a:uFillTx/>
                <a:latin typeface="微软雅黑" panose="020B0503020204020204" pitchFamily="34" charset="-122"/>
                <a:ea typeface="微软雅黑" panose="020B0503020204020204" pitchFamily="34" charset="-122"/>
                <a:sym typeface="Arial" panose="020B0604020202020204" pitchFamily="34" charset="0"/>
              </a:rPr>
              <a:t> </a:t>
            </a:r>
            <a:r>
              <a:rPr kumimoji="0" lang="en-US" altLang="zh-CN" sz="1400" b="0" i="0" u="none" strike="noStrike" kern="0" cap="none" spc="0" normalizeH="0" baseline="0" noProof="0" dirty="0">
                <a:ln>
                  <a:noFill/>
                </a:ln>
                <a:solidFill>
                  <a:srgbClr val="010167"/>
                </a:solidFill>
                <a:effectLst/>
                <a:uLnTx/>
                <a:uFillTx/>
                <a:latin typeface="微软雅黑" panose="020B0503020204020204" pitchFamily="34" charset="-122"/>
                <a:ea typeface="微软雅黑" panose="020B0503020204020204" pitchFamily="34" charset="-122"/>
                <a:sym typeface="Arial" panose="020B0604020202020204" pitchFamily="34" charset="0"/>
              </a:rPr>
              <a:t>line</a:t>
            </a:r>
            <a:endParaRPr kumimoji="0" lang="zh-CN" altLang="en-US" sz="1400" b="0" i="0" u="none" strike="noStrike" kern="0" cap="none" spc="0" normalizeH="0" baseline="0" noProof="0" dirty="0">
              <a:ln>
                <a:noFill/>
              </a:ln>
              <a:solidFill>
                <a:srgbClr val="010167"/>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66" name="文本框 65">
            <a:extLst>
              <a:ext uri="{FF2B5EF4-FFF2-40B4-BE49-F238E27FC236}">
                <a16:creationId xmlns:a16="http://schemas.microsoft.com/office/drawing/2014/main" id="{A1588974-B77C-4D23-B2E8-2BAE4D0E99A9}"/>
              </a:ext>
            </a:extLst>
          </p:cNvPr>
          <p:cNvSpPr txBox="1"/>
          <p:nvPr/>
        </p:nvSpPr>
        <p:spPr>
          <a:xfrm>
            <a:off x="9958025" y="3880165"/>
            <a:ext cx="106400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srgbClr val="EE7D31"/>
                </a:solidFill>
                <a:effectLst/>
                <a:uLnTx/>
                <a:uFillTx/>
                <a:latin typeface="微软雅黑" panose="020B0503020204020204" pitchFamily="34" charset="-122"/>
                <a:ea typeface="微软雅黑" panose="020B0503020204020204" pitchFamily="34" charset="-122"/>
                <a:sym typeface="Arial" panose="020B0604020202020204" pitchFamily="34" charset="0"/>
              </a:rPr>
              <a:t>B</a:t>
            </a:r>
            <a:r>
              <a:rPr kumimoji="0" lang="zh-CN" altLang="en-US" sz="1400" b="0" i="0" u="none" strike="noStrike" kern="0" cap="none" spc="0" normalizeH="0" baseline="0" noProof="0" dirty="0">
                <a:ln>
                  <a:noFill/>
                </a:ln>
                <a:solidFill>
                  <a:srgbClr val="EE7D31"/>
                </a:solidFill>
                <a:effectLst/>
                <a:uLnTx/>
                <a:uFillTx/>
                <a:latin typeface="微软雅黑" panose="020B0503020204020204" pitchFamily="34" charset="-122"/>
                <a:ea typeface="微软雅黑" panose="020B0503020204020204" pitchFamily="34" charset="-122"/>
                <a:sym typeface="Arial" panose="020B0604020202020204" pitchFamily="34" charset="0"/>
              </a:rPr>
              <a:t> </a:t>
            </a:r>
            <a:r>
              <a:rPr kumimoji="0" lang="en-US" altLang="zh-CN" sz="1400" b="0" i="0" u="none" strike="noStrike" kern="0" cap="none" spc="0" normalizeH="0" baseline="0" noProof="0" dirty="0">
                <a:ln>
                  <a:noFill/>
                </a:ln>
                <a:solidFill>
                  <a:srgbClr val="EE7D31"/>
                </a:solidFill>
                <a:effectLst/>
                <a:uLnTx/>
                <a:uFillTx/>
                <a:latin typeface="微软雅黑" panose="020B0503020204020204" pitchFamily="34" charset="-122"/>
                <a:ea typeface="微软雅黑" panose="020B0503020204020204" pitchFamily="34" charset="-122"/>
                <a:sym typeface="Arial" panose="020B0604020202020204" pitchFamily="34" charset="0"/>
              </a:rPr>
              <a:t>line</a:t>
            </a:r>
            <a:endParaRPr kumimoji="0" lang="zh-CN" altLang="en-US" sz="1400" b="0" i="0" u="none" strike="noStrike" kern="0" cap="none" spc="0" normalizeH="0" baseline="0" noProof="0" dirty="0">
              <a:ln>
                <a:noFill/>
              </a:ln>
              <a:solidFill>
                <a:srgbClr val="EE7D3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67" name="文本框 66">
            <a:extLst>
              <a:ext uri="{FF2B5EF4-FFF2-40B4-BE49-F238E27FC236}">
                <a16:creationId xmlns:a16="http://schemas.microsoft.com/office/drawing/2014/main" id="{4D53C609-B59B-42C6-97EB-0ECE2455B82A}"/>
              </a:ext>
            </a:extLst>
          </p:cNvPr>
          <p:cNvSpPr txBox="1"/>
          <p:nvPr/>
        </p:nvSpPr>
        <p:spPr>
          <a:xfrm>
            <a:off x="1330882" y="3304338"/>
            <a:ext cx="11711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lang="en-US" altLang="zh-CN" sz="1200" b="1" kern="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connector</a:t>
            </a:r>
            <a:endParaRPr kumimoji="0" lang="en-US" altLang="zh-CN" sz="1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77005606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29FD2BD-E282-4324-B12B-1BDA4E52FA8F}"/>
              </a:ext>
            </a:extLst>
          </p:cNvPr>
          <p:cNvSpPr txBox="1"/>
          <p:nvPr/>
        </p:nvSpPr>
        <p:spPr>
          <a:xfrm>
            <a:off x="916048" y="228201"/>
            <a:ext cx="3532662"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Electricity security</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grpSp>
        <p:nvGrpSpPr>
          <p:cNvPr id="44" name="组合 43">
            <a:extLst>
              <a:ext uri="{FF2B5EF4-FFF2-40B4-BE49-F238E27FC236}">
                <a16:creationId xmlns:a16="http://schemas.microsoft.com/office/drawing/2014/main" id="{726F8143-5A27-4124-8290-C54CC05AC163}"/>
              </a:ext>
            </a:extLst>
          </p:cNvPr>
          <p:cNvGrpSpPr/>
          <p:nvPr/>
        </p:nvGrpSpPr>
        <p:grpSpPr>
          <a:xfrm>
            <a:off x="1464836" y="1419648"/>
            <a:ext cx="3917413" cy="4235647"/>
            <a:chOff x="6054903" y="2195513"/>
            <a:chExt cx="3917413" cy="4235647"/>
          </a:xfrm>
        </p:grpSpPr>
        <p:sp>
          <p:nvSpPr>
            <p:cNvPr id="45" name="正方形/長方形 99">
              <a:extLst>
                <a:ext uri="{FF2B5EF4-FFF2-40B4-BE49-F238E27FC236}">
                  <a16:creationId xmlns:a16="http://schemas.microsoft.com/office/drawing/2014/main" id="{FAC503AB-CAA0-4F39-BE95-541BAB2DE730}"/>
                </a:ext>
              </a:extLst>
            </p:cNvPr>
            <p:cNvSpPr/>
            <p:nvPr/>
          </p:nvSpPr>
          <p:spPr>
            <a:xfrm>
              <a:off x="6858381" y="3976479"/>
              <a:ext cx="271623" cy="423497"/>
            </a:xfrm>
            <a:prstGeom prst="rect">
              <a:avLst/>
            </a:prstGeom>
            <a:solidFill>
              <a:srgbClr val="FFC000">
                <a:lumMod val="20000"/>
                <a:lumOff val="80000"/>
              </a:srgbClr>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6" name="円/楕円 42">
              <a:extLst>
                <a:ext uri="{FF2B5EF4-FFF2-40B4-BE49-F238E27FC236}">
                  <a16:creationId xmlns:a16="http://schemas.microsoft.com/office/drawing/2014/main" id="{71CE9F5C-3161-45CC-B639-A1A4848C5A66}"/>
                </a:ext>
              </a:extLst>
            </p:cNvPr>
            <p:cNvSpPr/>
            <p:nvPr/>
          </p:nvSpPr>
          <p:spPr>
            <a:xfrm>
              <a:off x="7528993" y="3045755"/>
              <a:ext cx="399034" cy="409469"/>
            </a:xfrm>
            <a:prstGeom prst="ellipse">
              <a:avLst/>
            </a:prstGeom>
            <a:solidFill>
              <a:srgbClr val="CB0507"/>
            </a:solidFill>
            <a:ln w="635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7" name="直角三角形 46">
              <a:extLst>
                <a:ext uri="{FF2B5EF4-FFF2-40B4-BE49-F238E27FC236}">
                  <a16:creationId xmlns:a16="http://schemas.microsoft.com/office/drawing/2014/main" id="{63262C68-4568-41C2-9B5C-ECF3EEC2E743}"/>
                </a:ext>
              </a:extLst>
            </p:cNvPr>
            <p:cNvSpPr/>
            <p:nvPr/>
          </p:nvSpPr>
          <p:spPr>
            <a:xfrm rot="2400000">
              <a:off x="7682789" y="3064232"/>
              <a:ext cx="101661" cy="218482"/>
            </a:xfrm>
            <a:prstGeom prst="r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8" name="直角三角形 47">
              <a:extLst>
                <a:ext uri="{FF2B5EF4-FFF2-40B4-BE49-F238E27FC236}">
                  <a16:creationId xmlns:a16="http://schemas.microsoft.com/office/drawing/2014/main" id="{635C9746-0E64-4705-BFFC-8A2BE1F55604}"/>
                </a:ext>
              </a:extLst>
            </p:cNvPr>
            <p:cNvSpPr/>
            <p:nvPr/>
          </p:nvSpPr>
          <p:spPr>
            <a:xfrm rot="2400000" flipH="1" flipV="1">
              <a:off x="7679487" y="3228772"/>
              <a:ext cx="101661" cy="218482"/>
            </a:xfrm>
            <a:prstGeom prst="r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9" name="角丸四角形 41">
              <a:extLst>
                <a:ext uri="{FF2B5EF4-FFF2-40B4-BE49-F238E27FC236}">
                  <a16:creationId xmlns:a16="http://schemas.microsoft.com/office/drawing/2014/main" id="{FA797A37-E49C-488A-9113-5062976B9C41}"/>
                </a:ext>
              </a:extLst>
            </p:cNvPr>
            <p:cNvSpPr/>
            <p:nvPr/>
          </p:nvSpPr>
          <p:spPr>
            <a:xfrm>
              <a:off x="7622950" y="3220802"/>
              <a:ext cx="218038" cy="69882"/>
            </a:xfrm>
            <a:prstGeom prst="roundRect">
              <a:avLst/>
            </a:prstGeom>
            <a:solidFill>
              <a:sysClr val="window" lastClr="FFFFFF"/>
            </a:solidFill>
            <a:ln w="635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0" name="正方形/長方形 8">
              <a:extLst>
                <a:ext uri="{FF2B5EF4-FFF2-40B4-BE49-F238E27FC236}">
                  <a16:creationId xmlns:a16="http://schemas.microsoft.com/office/drawing/2014/main" id="{3407577F-F529-413D-B02A-AB732F04C72E}"/>
                </a:ext>
              </a:extLst>
            </p:cNvPr>
            <p:cNvSpPr/>
            <p:nvPr/>
          </p:nvSpPr>
          <p:spPr>
            <a:xfrm>
              <a:off x="6606431" y="5688185"/>
              <a:ext cx="775542" cy="327064"/>
            </a:xfrm>
            <a:prstGeom prst="rect">
              <a:avLst/>
            </a:prstGeom>
            <a:solidFill>
              <a:srgbClr val="FFC000">
                <a:lumMod val="20000"/>
                <a:lumOff val="80000"/>
              </a:srgbClr>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r>
                <a:rPr kumimoji="1" lang="en-US" altLang="ja-JP" sz="1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rPr>
                <a:t>PDU A</a:t>
              </a:r>
              <a:endParaRPr kumimoji="1" lang="ja-JP" altLang="en-US" sz="1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endParaRPr>
            </a:p>
          </p:txBody>
        </p:sp>
        <p:sp>
          <p:nvSpPr>
            <p:cNvPr id="51" name="正方形/長方形 73">
              <a:extLst>
                <a:ext uri="{FF2B5EF4-FFF2-40B4-BE49-F238E27FC236}">
                  <a16:creationId xmlns:a16="http://schemas.microsoft.com/office/drawing/2014/main" id="{2F9375E7-81CE-4C1D-9708-A3124DD9644D}"/>
                </a:ext>
              </a:extLst>
            </p:cNvPr>
            <p:cNvSpPr/>
            <p:nvPr/>
          </p:nvSpPr>
          <p:spPr>
            <a:xfrm>
              <a:off x="8824826" y="4936151"/>
              <a:ext cx="775542" cy="327064"/>
            </a:xfrm>
            <a:prstGeom prst="rect">
              <a:avLst/>
            </a:prstGeom>
            <a:solidFill>
              <a:schemeClr val="accent1">
                <a:lumMod val="20000"/>
                <a:lumOff val="80000"/>
              </a:schemeClr>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r>
                <a:rPr kumimoji="1" lang="en-US" altLang="ja-JP" sz="1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rPr>
                <a:t>UPS B</a:t>
              </a:r>
              <a:endParaRPr kumimoji="1" lang="ja-JP" altLang="en-US" sz="1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endParaRPr>
            </a:p>
          </p:txBody>
        </p:sp>
        <p:sp>
          <p:nvSpPr>
            <p:cNvPr id="52" name="正方形/長方形 74">
              <a:extLst>
                <a:ext uri="{FF2B5EF4-FFF2-40B4-BE49-F238E27FC236}">
                  <a16:creationId xmlns:a16="http://schemas.microsoft.com/office/drawing/2014/main" id="{CA9BF282-F084-48E5-9AEC-0BE0CA36B200}"/>
                </a:ext>
              </a:extLst>
            </p:cNvPr>
            <p:cNvSpPr/>
            <p:nvPr/>
          </p:nvSpPr>
          <p:spPr>
            <a:xfrm>
              <a:off x="6610856" y="4959510"/>
              <a:ext cx="775542" cy="327064"/>
            </a:xfrm>
            <a:prstGeom prst="rect">
              <a:avLst/>
            </a:prstGeom>
            <a:solidFill>
              <a:srgbClr val="FFC000">
                <a:lumMod val="20000"/>
                <a:lumOff val="80000"/>
              </a:srgbClr>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r>
                <a:rPr kumimoji="1" lang="en-US" altLang="ja-JP" sz="1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rPr>
                <a:t>UPS A</a:t>
              </a:r>
              <a:endParaRPr kumimoji="1" lang="ja-JP" altLang="en-US" sz="1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endParaRPr>
            </a:p>
          </p:txBody>
        </p:sp>
        <p:sp>
          <p:nvSpPr>
            <p:cNvPr id="53" name="正方形/長方形 75">
              <a:extLst>
                <a:ext uri="{FF2B5EF4-FFF2-40B4-BE49-F238E27FC236}">
                  <a16:creationId xmlns:a16="http://schemas.microsoft.com/office/drawing/2014/main" id="{4126F9A1-348F-47CA-A837-0C5B6FE2C3B3}"/>
                </a:ext>
              </a:extLst>
            </p:cNvPr>
            <p:cNvSpPr/>
            <p:nvPr/>
          </p:nvSpPr>
          <p:spPr>
            <a:xfrm>
              <a:off x="8823698" y="5702491"/>
              <a:ext cx="775542" cy="327064"/>
            </a:xfrm>
            <a:prstGeom prst="rect">
              <a:avLst/>
            </a:prstGeom>
            <a:solidFill>
              <a:schemeClr val="accent1">
                <a:lumMod val="20000"/>
                <a:lumOff val="80000"/>
              </a:schemeClr>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r>
                <a:rPr kumimoji="1" lang="en-US" altLang="ja-JP" sz="1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rPr>
                <a:t>PDU B</a:t>
              </a:r>
              <a:endParaRPr kumimoji="1" lang="ja-JP" altLang="en-US" sz="1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endParaRPr>
            </a:p>
          </p:txBody>
        </p:sp>
        <p:sp>
          <p:nvSpPr>
            <p:cNvPr id="54" name="円/楕円 77">
              <a:extLst>
                <a:ext uri="{FF2B5EF4-FFF2-40B4-BE49-F238E27FC236}">
                  <a16:creationId xmlns:a16="http://schemas.microsoft.com/office/drawing/2014/main" id="{A45A863F-0510-4FC3-828D-074C87E7BA2C}"/>
                </a:ext>
              </a:extLst>
            </p:cNvPr>
            <p:cNvSpPr/>
            <p:nvPr/>
          </p:nvSpPr>
          <p:spPr>
            <a:xfrm>
              <a:off x="8180724" y="3032413"/>
              <a:ext cx="399034" cy="409469"/>
            </a:xfrm>
            <a:prstGeom prst="ellipse">
              <a:avLst/>
            </a:prstGeom>
            <a:solidFill>
              <a:srgbClr val="CB0507"/>
            </a:solidFill>
            <a:ln w="635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5" name="直角三角形 54">
              <a:extLst>
                <a:ext uri="{FF2B5EF4-FFF2-40B4-BE49-F238E27FC236}">
                  <a16:creationId xmlns:a16="http://schemas.microsoft.com/office/drawing/2014/main" id="{D229A9BD-9543-45FF-B360-80241D898559}"/>
                </a:ext>
              </a:extLst>
            </p:cNvPr>
            <p:cNvSpPr/>
            <p:nvPr/>
          </p:nvSpPr>
          <p:spPr>
            <a:xfrm rot="2400000">
              <a:off x="8334520" y="3050890"/>
              <a:ext cx="101661" cy="218482"/>
            </a:xfrm>
            <a:prstGeom prst="r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6" name="直角三角形 55">
              <a:extLst>
                <a:ext uri="{FF2B5EF4-FFF2-40B4-BE49-F238E27FC236}">
                  <a16:creationId xmlns:a16="http://schemas.microsoft.com/office/drawing/2014/main" id="{A72649EB-0079-4431-817B-C7E7A4DAA43F}"/>
                </a:ext>
              </a:extLst>
            </p:cNvPr>
            <p:cNvSpPr/>
            <p:nvPr/>
          </p:nvSpPr>
          <p:spPr>
            <a:xfrm rot="2400000" flipH="1" flipV="1">
              <a:off x="8331218" y="3215430"/>
              <a:ext cx="101661" cy="218482"/>
            </a:xfrm>
            <a:prstGeom prst="r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角丸四角形 80">
              <a:extLst>
                <a:ext uri="{FF2B5EF4-FFF2-40B4-BE49-F238E27FC236}">
                  <a16:creationId xmlns:a16="http://schemas.microsoft.com/office/drawing/2014/main" id="{E0F987B6-802E-4974-BDCE-886CADEDC334}"/>
                </a:ext>
              </a:extLst>
            </p:cNvPr>
            <p:cNvSpPr/>
            <p:nvPr/>
          </p:nvSpPr>
          <p:spPr>
            <a:xfrm>
              <a:off x="8274681" y="3207460"/>
              <a:ext cx="218038" cy="69882"/>
            </a:xfrm>
            <a:prstGeom prst="roundRect">
              <a:avLst/>
            </a:prstGeom>
            <a:solidFill>
              <a:sysClr val="window" lastClr="FFFFFF"/>
            </a:solidFill>
            <a:ln w="635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58" name="グループ化 10">
              <a:extLst>
                <a:ext uri="{FF2B5EF4-FFF2-40B4-BE49-F238E27FC236}">
                  <a16:creationId xmlns:a16="http://schemas.microsoft.com/office/drawing/2014/main" id="{C115EBF2-7F19-41C1-B984-8E1FBABE880E}"/>
                </a:ext>
              </a:extLst>
            </p:cNvPr>
            <p:cNvGrpSpPr/>
            <p:nvPr/>
          </p:nvGrpSpPr>
          <p:grpSpPr>
            <a:xfrm>
              <a:off x="7890283" y="5578158"/>
              <a:ext cx="414538" cy="564339"/>
              <a:chOff x="5619135" y="5383161"/>
              <a:chExt cx="1238814" cy="1098820"/>
            </a:xfrm>
            <a:solidFill>
              <a:srgbClr val="0E8845"/>
            </a:solidFill>
          </p:grpSpPr>
          <p:sp>
            <p:nvSpPr>
              <p:cNvPr id="80" name="正方形/長方形 9">
                <a:extLst>
                  <a:ext uri="{FF2B5EF4-FFF2-40B4-BE49-F238E27FC236}">
                    <a16:creationId xmlns:a16="http://schemas.microsoft.com/office/drawing/2014/main" id="{539B3679-0D10-4870-86DD-03974F8C5B41}"/>
                  </a:ext>
                </a:extLst>
              </p:cNvPr>
              <p:cNvSpPr/>
              <p:nvPr/>
            </p:nvSpPr>
            <p:spPr>
              <a:xfrm>
                <a:off x="5619135" y="5383161"/>
                <a:ext cx="609257" cy="1097152"/>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1" name="正方形/長方形 81">
                <a:extLst>
                  <a:ext uri="{FF2B5EF4-FFF2-40B4-BE49-F238E27FC236}">
                    <a16:creationId xmlns:a16="http://schemas.microsoft.com/office/drawing/2014/main" id="{9F4292B2-9D43-4820-BAF9-406B41DDF69D}"/>
                  </a:ext>
                </a:extLst>
              </p:cNvPr>
              <p:cNvSpPr/>
              <p:nvPr/>
            </p:nvSpPr>
            <p:spPr>
              <a:xfrm>
                <a:off x="5698498" y="5467166"/>
                <a:ext cx="466128" cy="929145"/>
              </a:xfrm>
              <a:prstGeom prst="rect">
                <a:avLst/>
              </a:prstGeom>
              <a:solidFill>
                <a:srgbClr val="CB0507"/>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2" name="正方形/長方形 82">
                <a:extLst>
                  <a:ext uri="{FF2B5EF4-FFF2-40B4-BE49-F238E27FC236}">
                    <a16:creationId xmlns:a16="http://schemas.microsoft.com/office/drawing/2014/main" id="{B49D9086-4F81-49B2-9402-C0D31CC3E093}"/>
                  </a:ext>
                </a:extLst>
              </p:cNvPr>
              <p:cNvSpPr/>
              <p:nvPr/>
            </p:nvSpPr>
            <p:spPr>
              <a:xfrm>
                <a:off x="5729530" y="5532442"/>
                <a:ext cx="383368" cy="130554"/>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3" name="正方形/長方形 83">
                <a:extLst>
                  <a:ext uri="{FF2B5EF4-FFF2-40B4-BE49-F238E27FC236}">
                    <a16:creationId xmlns:a16="http://schemas.microsoft.com/office/drawing/2014/main" id="{3B1CB3C8-D1A4-4812-8E8F-C637A46C8B4B}"/>
                  </a:ext>
                </a:extLst>
              </p:cNvPr>
              <p:cNvSpPr/>
              <p:nvPr/>
            </p:nvSpPr>
            <p:spPr>
              <a:xfrm>
                <a:off x="5731927" y="5699420"/>
                <a:ext cx="383368" cy="130554"/>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4" name="正方形/長方形 84">
                <a:extLst>
                  <a:ext uri="{FF2B5EF4-FFF2-40B4-BE49-F238E27FC236}">
                    <a16:creationId xmlns:a16="http://schemas.microsoft.com/office/drawing/2014/main" id="{B9CA4756-55D7-4A9C-95D6-E27B5162F566}"/>
                  </a:ext>
                </a:extLst>
              </p:cNvPr>
              <p:cNvSpPr/>
              <p:nvPr/>
            </p:nvSpPr>
            <p:spPr>
              <a:xfrm>
                <a:off x="5729373" y="5876081"/>
                <a:ext cx="383368" cy="130554"/>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5" name="正方形/長方形 85">
                <a:extLst>
                  <a:ext uri="{FF2B5EF4-FFF2-40B4-BE49-F238E27FC236}">
                    <a16:creationId xmlns:a16="http://schemas.microsoft.com/office/drawing/2014/main" id="{3435D245-19CA-4A6E-8F5A-D3506B35FDBB}"/>
                  </a:ext>
                </a:extLst>
              </p:cNvPr>
              <p:cNvSpPr/>
              <p:nvPr/>
            </p:nvSpPr>
            <p:spPr>
              <a:xfrm>
                <a:off x="5731770" y="6043059"/>
                <a:ext cx="383368" cy="130554"/>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6" name="正方形/長方形 86">
                <a:extLst>
                  <a:ext uri="{FF2B5EF4-FFF2-40B4-BE49-F238E27FC236}">
                    <a16:creationId xmlns:a16="http://schemas.microsoft.com/office/drawing/2014/main" id="{F330E671-6BED-4958-A7E8-BD8E5F81A1BB}"/>
                  </a:ext>
                </a:extLst>
              </p:cNvPr>
              <p:cNvSpPr/>
              <p:nvPr/>
            </p:nvSpPr>
            <p:spPr>
              <a:xfrm>
                <a:off x="5731770" y="6218051"/>
                <a:ext cx="383368" cy="130554"/>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7" name="正方形/長方形 87">
                <a:extLst>
                  <a:ext uri="{FF2B5EF4-FFF2-40B4-BE49-F238E27FC236}">
                    <a16:creationId xmlns:a16="http://schemas.microsoft.com/office/drawing/2014/main" id="{81F0F6F1-EF3D-4870-8FA6-16FD294FABEF}"/>
                  </a:ext>
                </a:extLst>
              </p:cNvPr>
              <p:cNvSpPr/>
              <p:nvPr/>
            </p:nvSpPr>
            <p:spPr>
              <a:xfrm>
                <a:off x="6248691" y="5384830"/>
                <a:ext cx="609258" cy="1097151"/>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8" name="正方形/長方形 88">
                <a:extLst>
                  <a:ext uri="{FF2B5EF4-FFF2-40B4-BE49-F238E27FC236}">
                    <a16:creationId xmlns:a16="http://schemas.microsoft.com/office/drawing/2014/main" id="{CB721D40-F63A-48D0-9170-3CB885CF3FB4}"/>
                  </a:ext>
                </a:extLst>
              </p:cNvPr>
              <p:cNvSpPr/>
              <p:nvPr/>
            </p:nvSpPr>
            <p:spPr>
              <a:xfrm>
                <a:off x="6328054" y="5468837"/>
                <a:ext cx="466128" cy="929145"/>
              </a:xfrm>
              <a:prstGeom prst="rect">
                <a:avLst/>
              </a:prstGeom>
              <a:solidFill>
                <a:srgbClr val="CB0507"/>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9" name="正方形/長方形 89">
                <a:extLst>
                  <a:ext uri="{FF2B5EF4-FFF2-40B4-BE49-F238E27FC236}">
                    <a16:creationId xmlns:a16="http://schemas.microsoft.com/office/drawing/2014/main" id="{09C6B45F-ED15-4569-B13D-E483851AD6A4}"/>
                  </a:ext>
                </a:extLst>
              </p:cNvPr>
              <p:cNvSpPr/>
              <p:nvPr/>
            </p:nvSpPr>
            <p:spPr>
              <a:xfrm>
                <a:off x="6359087" y="5534112"/>
                <a:ext cx="383368" cy="130554"/>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0" name="正方形/長方形 90">
                <a:extLst>
                  <a:ext uri="{FF2B5EF4-FFF2-40B4-BE49-F238E27FC236}">
                    <a16:creationId xmlns:a16="http://schemas.microsoft.com/office/drawing/2014/main" id="{3A88B6B7-9A50-40F8-A071-758792523B3B}"/>
                  </a:ext>
                </a:extLst>
              </p:cNvPr>
              <p:cNvSpPr/>
              <p:nvPr/>
            </p:nvSpPr>
            <p:spPr>
              <a:xfrm>
                <a:off x="6361484" y="5701090"/>
                <a:ext cx="383368" cy="130554"/>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1" name="正方形/長方形 91">
                <a:extLst>
                  <a:ext uri="{FF2B5EF4-FFF2-40B4-BE49-F238E27FC236}">
                    <a16:creationId xmlns:a16="http://schemas.microsoft.com/office/drawing/2014/main" id="{4BFCB0F3-5EC2-4F26-8277-2AF0AB57F136}"/>
                  </a:ext>
                </a:extLst>
              </p:cNvPr>
              <p:cNvSpPr/>
              <p:nvPr/>
            </p:nvSpPr>
            <p:spPr>
              <a:xfrm>
                <a:off x="6358930" y="5877751"/>
                <a:ext cx="383368" cy="130554"/>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2" name="正方形/長方形 92">
                <a:extLst>
                  <a:ext uri="{FF2B5EF4-FFF2-40B4-BE49-F238E27FC236}">
                    <a16:creationId xmlns:a16="http://schemas.microsoft.com/office/drawing/2014/main" id="{BE9C86F8-0621-44ED-A121-6F11CF862526}"/>
                  </a:ext>
                </a:extLst>
              </p:cNvPr>
              <p:cNvSpPr/>
              <p:nvPr/>
            </p:nvSpPr>
            <p:spPr>
              <a:xfrm>
                <a:off x="6361327" y="6044729"/>
                <a:ext cx="383368" cy="130554"/>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3" name="正方形/長方形 93">
                <a:extLst>
                  <a:ext uri="{FF2B5EF4-FFF2-40B4-BE49-F238E27FC236}">
                    <a16:creationId xmlns:a16="http://schemas.microsoft.com/office/drawing/2014/main" id="{0DBD84BF-0ACE-40F7-8D53-822DBB6D4C06}"/>
                  </a:ext>
                </a:extLst>
              </p:cNvPr>
              <p:cNvSpPr/>
              <p:nvPr/>
            </p:nvSpPr>
            <p:spPr>
              <a:xfrm>
                <a:off x="6361327" y="6219721"/>
                <a:ext cx="383368" cy="130554"/>
              </a:xfrm>
              <a:prstGeom prst="rect">
                <a:avLst/>
              </a:prstGeom>
              <a:solidFill>
                <a:srgbClr val="AA1A1F"/>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59" name="角丸四角形 11">
              <a:extLst>
                <a:ext uri="{FF2B5EF4-FFF2-40B4-BE49-F238E27FC236}">
                  <a16:creationId xmlns:a16="http://schemas.microsoft.com/office/drawing/2014/main" id="{3B949E29-E638-4584-BAEF-23EBE84FC245}"/>
                </a:ext>
              </a:extLst>
            </p:cNvPr>
            <p:cNvSpPr/>
            <p:nvPr/>
          </p:nvSpPr>
          <p:spPr>
            <a:xfrm>
              <a:off x="6142831" y="2195513"/>
              <a:ext cx="3829485" cy="4222108"/>
            </a:xfrm>
            <a:prstGeom prst="roundRect">
              <a:avLst>
                <a:gd name="adj" fmla="val 5866"/>
              </a:avLst>
            </a:prstGeom>
            <a:noFill/>
            <a:ln w="25400" cap="flat" cmpd="sng" algn="ctr">
              <a:solidFill>
                <a:srgbClr val="040067"/>
              </a:solidFill>
              <a:prstDash val="sysDot"/>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60" name="直線矢印コネクタ 30">
              <a:extLst>
                <a:ext uri="{FF2B5EF4-FFF2-40B4-BE49-F238E27FC236}">
                  <a16:creationId xmlns:a16="http://schemas.microsoft.com/office/drawing/2014/main" id="{7C3734C9-A019-4652-8E62-7CFD027A21FC}"/>
                </a:ext>
              </a:extLst>
            </p:cNvPr>
            <p:cNvCxnSpPr>
              <a:stCxn id="50" idx="3"/>
              <a:endCxn id="80" idx="1"/>
            </p:cNvCxnSpPr>
            <p:nvPr/>
          </p:nvCxnSpPr>
          <p:spPr>
            <a:xfrm>
              <a:off x="7381974" y="5851717"/>
              <a:ext cx="508310" cy="8179"/>
            </a:xfrm>
            <a:prstGeom prst="straightConnector1">
              <a:avLst/>
            </a:prstGeom>
            <a:noFill/>
            <a:ln w="19050" cap="flat" cmpd="sng" algn="ctr">
              <a:solidFill>
                <a:srgbClr val="FFC000">
                  <a:lumMod val="60000"/>
                  <a:lumOff val="40000"/>
                </a:srgbClr>
              </a:solidFill>
              <a:prstDash val="solid"/>
              <a:miter lim="800000"/>
              <a:tailEnd type="arrow"/>
            </a:ln>
            <a:effectLst/>
          </p:spPr>
        </p:cxnSp>
        <p:cxnSp>
          <p:nvCxnSpPr>
            <p:cNvPr id="61" name="直線矢印コネクタ 94">
              <a:extLst>
                <a:ext uri="{FF2B5EF4-FFF2-40B4-BE49-F238E27FC236}">
                  <a16:creationId xmlns:a16="http://schemas.microsoft.com/office/drawing/2014/main" id="{5D676EBB-CD66-4E65-B424-BF00AB1647D5}"/>
                </a:ext>
              </a:extLst>
            </p:cNvPr>
            <p:cNvCxnSpPr>
              <a:stCxn id="53" idx="1"/>
              <a:endCxn id="87" idx="3"/>
            </p:cNvCxnSpPr>
            <p:nvPr/>
          </p:nvCxnSpPr>
          <p:spPr>
            <a:xfrm flipH="1" flipV="1">
              <a:off x="8304823" y="5860758"/>
              <a:ext cx="518876" cy="5268"/>
            </a:xfrm>
            <a:prstGeom prst="straightConnector1">
              <a:avLst/>
            </a:prstGeom>
            <a:noFill/>
            <a:ln w="19050" cap="flat" cmpd="sng" algn="ctr">
              <a:solidFill>
                <a:srgbClr val="FF0000"/>
              </a:solidFill>
              <a:prstDash val="solid"/>
              <a:miter lim="800000"/>
              <a:tailEnd type="arrow"/>
            </a:ln>
            <a:effectLst/>
          </p:spPr>
        </p:cxnSp>
        <p:cxnSp>
          <p:nvCxnSpPr>
            <p:cNvPr id="62" name="直線矢印コネクタ 95">
              <a:extLst>
                <a:ext uri="{FF2B5EF4-FFF2-40B4-BE49-F238E27FC236}">
                  <a16:creationId xmlns:a16="http://schemas.microsoft.com/office/drawing/2014/main" id="{64AEF66A-DBAB-4F23-8272-B7E06BDD8E8A}"/>
                </a:ext>
              </a:extLst>
            </p:cNvPr>
            <p:cNvCxnSpPr>
              <a:stCxn id="52" idx="2"/>
              <a:endCxn id="50" idx="0"/>
            </p:cNvCxnSpPr>
            <p:nvPr/>
          </p:nvCxnSpPr>
          <p:spPr>
            <a:xfrm flipH="1">
              <a:off x="6994204" y="5286574"/>
              <a:ext cx="4426" cy="401612"/>
            </a:xfrm>
            <a:prstGeom prst="straightConnector1">
              <a:avLst/>
            </a:prstGeom>
            <a:noFill/>
            <a:ln w="19050" cap="flat" cmpd="sng" algn="ctr">
              <a:solidFill>
                <a:srgbClr val="FFC000">
                  <a:lumMod val="60000"/>
                  <a:lumOff val="40000"/>
                </a:srgbClr>
              </a:solidFill>
              <a:prstDash val="solid"/>
              <a:miter lim="800000"/>
              <a:tailEnd type="arrow"/>
            </a:ln>
            <a:effectLst/>
          </p:spPr>
        </p:cxnSp>
        <p:cxnSp>
          <p:nvCxnSpPr>
            <p:cNvPr id="63" name="直線矢印コネクタ 96">
              <a:extLst>
                <a:ext uri="{FF2B5EF4-FFF2-40B4-BE49-F238E27FC236}">
                  <a16:creationId xmlns:a16="http://schemas.microsoft.com/office/drawing/2014/main" id="{3F9E01AF-2839-4E7F-B1C5-6DC985455C29}"/>
                </a:ext>
              </a:extLst>
            </p:cNvPr>
            <p:cNvCxnSpPr>
              <a:stCxn id="51" idx="2"/>
              <a:endCxn id="53" idx="0"/>
            </p:cNvCxnSpPr>
            <p:nvPr/>
          </p:nvCxnSpPr>
          <p:spPr>
            <a:xfrm flipH="1">
              <a:off x="9211469" y="5263218"/>
              <a:ext cx="1127" cy="439276"/>
            </a:xfrm>
            <a:prstGeom prst="straightConnector1">
              <a:avLst/>
            </a:prstGeom>
            <a:noFill/>
            <a:ln w="19050" cap="flat" cmpd="sng" algn="ctr">
              <a:solidFill>
                <a:srgbClr val="FF0000"/>
              </a:solidFill>
              <a:prstDash val="solid"/>
              <a:miter lim="800000"/>
              <a:tailEnd type="arrow"/>
            </a:ln>
            <a:effectLst/>
          </p:spPr>
        </p:cxnSp>
        <p:sp>
          <p:nvSpPr>
            <p:cNvPr id="64" name="円/楕円 97">
              <a:extLst>
                <a:ext uri="{FF2B5EF4-FFF2-40B4-BE49-F238E27FC236}">
                  <a16:creationId xmlns:a16="http://schemas.microsoft.com/office/drawing/2014/main" id="{6AD88E64-1AD4-44C1-A70B-117669F53FE4}"/>
                </a:ext>
              </a:extLst>
            </p:cNvPr>
            <p:cNvSpPr/>
            <p:nvPr/>
          </p:nvSpPr>
          <p:spPr>
            <a:xfrm>
              <a:off x="6899980" y="4016713"/>
              <a:ext cx="191317" cy="233079"/>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5" name="円/楕円 98">
              <a:extLst>
                <a:ext uri="{FF2B5EF4-FFF2-40B4-BE49-F238E27FC236}">
                  <a16:creationId xmlns:a16="http://schemas.microsoft.com/office/drawing/2014/main" id="{1AE80110-AD3B-4AD2-89B8-9FB60DE70208}"/>
                </a:ext>
              </a:extLst>
            </p:cNvPr>
            <p:cNvSpPr/>
            <p:nvPr/>
          </p:nvSpPr>
          <p:spPr>
            <a:xfrm>
              <a:off x="6899980" y="4133253"/>
              <a:ext cx="191317" cy="233079"/>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6" name="正方形/長方形 100">
              <a:extLst>
                <a:ext uri="{FF2B5EF4-FFF2-40B4-BE49-F238E27FC236}">
                  <a16:creationId xmlns:a16="http://schemas.microsoft.com/office/drawing/2014/main" id="{977D07EE-2904-4149-B82F-AF2F215DE365}"/>
                </a:ext>
              </a:extLst>
            </p:cNvPr>
            <p:cNvSpPr/>
            <p:nvPr/>
          </p:nvSpPr>
          <p:spPr>
            <a:xfrm>
              <a:off x="9073903" y="3952892"/>
              <a:ext cx="271623" cy="423497"/>
            </a:xfrm>
            <a:prstGeom prst="rect">
              <a:avLst/>
            </a:prstGeom>
            <a:solidFill>
              <a:schemeClr val="accent1">
                <a:lumMod val="20000"/>
                <a:lumOff val="80000"/>
              </a:schemeClr>
            </a:solidFill>
            <a:ln w="6350" cap="flat" cmpd="sng" algn="ctr">
              <a:solidFill>
                <a:srgbClr val="ED7D3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7" name="円/楕円 101">
              <a:extLst>
                <a:ext uri="{FF2B5EF4-FFF2-40B4-BE49-F238E27FC236}">
                  <a16:creationId xmlns:a16="http://schemas.microsoft.com/office/drawing/2014/main" id="{34A345E8-F258-4706-94E5-74F965404B2B}"/>
                </a:ext>
              </a:extLst>
            </p:cNvPr>
            <p:cNvSpPr/>
            <p:nvPr/>
          </p:nvSpPr>
          <p:spPr>
            <a:xfrm>
              <a:off x="9115845" y="3993127"/>
              <a:ext cx="191317" cy="233079"/>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8" name="円/楕円 102">
              <a:extLst>
                <a:ext uri="{FF2B5EF4-FFF2-40B4-BE49-F238E27FC236}">
                  <a16:creationId xmlns:a16="http://schemas.microsoft.com/office/drawing/2014/main" id="{99D9C7A0-2AF6-407B-ACB5-462F10CA9371}"/>
                </a:ext>
              </a:extLst>
            </p:cNvPr>
            <p:cNvSpPr/>
            <p:nvPr/>
          </p:nvSpPr>
          <p:spPr>
            <a:xfrm>
              <a:off x="9115845" y="4109666"/>
              <a:ext cx="191317" cy="233079"/>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1" lang="ja-JP"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69" name="直線矢印コネクタ 103">
              <a:extLst>
                <a:ext uri="{FF2B5EF4-FFF2-40B4-BE49-F238E27FC236}">
                  <a16:creationId xmlns:a16="http://schemas.microsoft.com/office/drawing/2014/main" id="{B908D5E3-8B79-49EB-A24F-05F2BE306178}"/>
                </a:ext>
              </a:extLst>
            </p:cNvPr>
            <p:cNvCxnSpPr>
              <a:stCxn id="45" idx="2"/>
              <a:endCxn id="52" idx="0"/>
            </p:cNvCxnSpPr>
            <p:nvPr/>
          </p:nvCxnSpPr>
          <p:spPr>
            <a:xfrm>
              <a:off x="6994193" y="4399974"/>
              <a:ext cx="4435" cy="559537"/>
            </a:xfrm>
            <a:prstGeom prst="straightConnector1">
              <a:avLst/>
            </a:prstGeom>
            <a:noFill/>
            <a:ln w="19050" cap="flat" cmpd="sng" algn="ctr">
              <a:solidFill>
                <a:srgbClr val="FFC000">
                  <a:lumMod val="60000"/>
                  <a:lumOff val="40000"/>
                </a:srgbClr>
              </a:solidFill>
              <a:prstDash val="solid"/>
              <a:miter lim="800000"/>
              <a:tailEnd type="arrow"/>
            </a:ln>
            <a:effectLst/>
          </p:spPr>
        </p:cxnSp>
        <p:cxnSp>
          <p:nvCxnSpPr>
            <p:cNvPr id="70" name="直線矢印コネクタ 106">
              <a:extLst>
                <a:ext uri="{FF2B5EF4-FFF2-40B4-BE49-F238E27FC236}">
                  <a16:creationId xmlns:a16="http://schemas.microsoft.com/office/drawing/2014/main" id="{2233170A-8F89-45BA-B617-3E4E396C4B87}"/>
                </a:ext>
              </a:extLst>
            </p:cNvPr>
            <p:cNvCxnSpPr>
              <a:stCxn id="66" idx="2"/>
              <a:endCxn id="51" idx="0"/>
            </p:cNvCxnSpPr>
            <p:nvPr/>
          </p:nvCxnSpPr>
          <p:spPr>
            <a:xfrm>
              <a:off x="9209713" y="4376391"/>
              <a:ext cx="2884" cy="559764"/>
            </a:xfrm>
            <a:prstGeom prst="straightConnector1">
              <a:avLst/>
            </a:prstGeom>
            <a:noFill/>
            <a:ln w="19050" cap="flat" cmpd="sng" algn="ctr">
              <a:solidFill>
                <a:srgbClr val="FF0000"/>
              </a:solidFill>
              <a:prstDash val="solid"/>
              <a:miter lim="800000"/>
              <a:tailEnd type="arrow"/>
            </a:ln>
            <a:effectLst/>
          </p:spPr>
        </p:cxnSp>
        <p:cxnSp>
          <p:nvCxnSpPr>
            <p:cNvPr id="71" name="カギ線コネクタ 110">
              <a:extLst>
                <a:ext uri="{FF2B5EF4-FFF2-40B4-BE49-F238E27FC236}">
                  <a16:creationId xmlns:a16="http://schemas.microsoft.com/office/drawing/2014/main" id="{4FD7D97A-2ECA-4F27-8A75-1B6DE924AEB0}"/>
                </a:ext>
              </a:extLst>
            </p:cNvPr>
            <p:cNvCxnSpPr>
              <a:stCxn id="48" idx="0"/>
              <a:endCxn id="45" idx="0"/>
            </p:cNvCxnSpPr>
            <p:nvPr/>
          </p:nvCxnSpPr>
          <p:spPr>
            <a:xfrm rot="5400000">
              <a:off x="7095687" y="3360227"/>
              <a:ext cx="514756" cy="717743"/>
            </a:xfrm>
            <a:prstGeom prst="bentConnector3">
              <a:avLst/>
            </a:prstGeom>
            <a:noFill/>
            <a:ln w="19050" cap="flat" cmpd="sng" algn="ctr">
              <a:solidFill>
                <a:srgbClr val="FFC000">
                  <a:lumMod val="60000"/>
                  <a:lumOff val="40000"/>
                </a:srgbClr>
              </a:solidFill>
              <a:prstDash val="solid"/>
              <a:miter lim="800000"/>
              <a:tailEnd type="arrow"/>
            </a:ln>
            <a:effectLst/>
          </p:spPr>
        </p:cxnSp>
        <p:cxnSp>
          <p:nvCxnSpPr>
            <p:cNvPr id="72" name="カギ線コネクタ 114">
              <a:extLst>
                <a:ext uri="{FF2B5EF4-FFF2-40B4-BE49-F238E27FC236}">
                  <a16:creationId xmlns:a16="http://schemas.microsoft.com/office/drawing/2014/main" id="{6413966B-6D20-4891-946A-CD8334A53638}"/>
                </a:ext>
              </a:extLst>
            </p:cNvPr>
            <p:cNvCxnSpPr>
              <a:stCxn id="56" idx="0"/>
              <a:endCxn id="66" idx="0"/>
            </p:cNvCxnSpPr>
            <p:nvPr/>
          </p:nvCxnSpPr>
          <p:spPr>
            <a:xfrm rot="16200000" flipH="1">
              <a:off x="8534436" y="3277612"/>
              <a:ext cx="504511" cy="846048"/>
            </a:xfrm>
            <a:prstGeom prst="bentConnector3">
              <a:avLst>
                <a:gd name="adj1" fmla="val 50000"/>
              </a:avLst>
            </a:prstGeom>
            <a:noFill/>
            <a:ln w="19050" cap="flat" cmpd="sng" algn="ctr">
              <a:solidFill>
                <a:srgbClr val="FF0000"/>
              </a:solidFill>
              <a:prstDash val="solid"/>
              <a:miter lim="800000"/>
              <a:tailEnd type="arrow"/>
            </a:ln>
            <a:effectLst/>
          </p:spPr>
        </p:cxnSp>
        <p:sp>
          <p:nvSpPr>
            <p:cNvPr id="73" name="円/楕円 117">
              <a:extLst>
                <a:ext uri="{FF2B5EF4-FFF2-40B4-BE49-F238E27FC236}">
                  <a16:creationId xmlns:a16="http://schemas.microsoft.com/office/drawing/2014/main" id="{5F01756B-D4F5-45F7-8110-9B8CEE55356B}"/>
                </a:ext>
              </a:extLst>
            </p:cNvPr>
            <p:cNvSpPr/>
            <p:nvPr/>
          </p:nvSpPr>
          <p:spPr>
            <a:xfrm>
              <a:off x="7884576" y="4462682"/>
              <a:ext cx="350137" cy="421796"/>
            </a:xfrm>
            <a:prstGeom prst="ellipse">
              <a:avLst/>
            </a:prstGeom>
            <a:solidFill>
              <a:srgbClr val="CB0507"/>
            </a:solidFill>
            <a:ln w="635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r>
                <a:rPr kumimoji="1" lang="en-US" altLang="ja-JP" sz="1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G</a:t>
              </a:r>
              <a:endParaRPr kumimoji="1" lang="ja-JP" altLang="en-US" sz="1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74" name="テキスト ボックス 118">
              <a:extLst>
                <a:ext uri="{FF2B5EF4-FFF2-40B4-BE49-F238E27FC236}">
                  <a16:creationId xmlns:a16="http://schemas.microsoft.com/office/drawing/2014/main" id="{40B9FC81-C300-4C25-BDD1-26210629128A}"/>
                </a:ext>
              </a:extLst>
            </p:cNvPr>
            <p:cNvSpPr txBox="1"/>
            <p:nvPr/>
          </p:nvSpPr>
          <p:spPr>
            <a:xfrm>
              <a:off x="6054903" y="2893513"/>
              <a:ext cx="1596515" cy="830997"/>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1" lang="en-US" altLang="zh-CN" sz="1600" b="1" kern="0" dirty="0" err="1">
                  <a:solidFill>
                    <a:prstClr val="black"/>
                  </a:solidFill>
                  <a:latin typeface="微软雅黑" panose="020B0503020204020204" pitchFamily="34" charset="-122"/>
                  <a:ea typeface="微软雅黑" panose="020B0503020204020204" pitchFamily="34" charset="-122"/>
                  <a:cs typeface="Arial Unicode MS" panose="020B0604020202020204" pitchFamily="50" charset="-128"/>
                </a:rPr>
                <a:t>Dachang</a:t>
              </a:r>
              <a:endParaRPr kumimoji="1" lang="en-US" altLang="zh-CN" sz="1600" b="1" kern="0" dirty="0">
                <a:solidFill>
                  <a:prstClr val="black"/>
                </a:solidFill>
                <a:latin typeface="微软雅黑" panose="020B0503020204020204" pitchFamily="34" charset="-122"/>
                <a:ea typeface="微软雅黑" panose="020B0503020204020204" pitchFamily="34" charset="-122"/>
                <a:cs typeface="Arial Unicode MS" panose="020B0604020202020204" pitchFamily="50" charset="-128"/>
              </a:endParaRPr>
            </a:p>
            <a:p>
              <a:pPr marL="0" marR="0" lvl="0" indent="0" algn="ctr" defTabSz="914400" eaLnBrk="0" fontAlgn="base" latinLnBrk="0" hangingPunct="0">
                <a:lnSpc>
                  <a:spcPct val="100000"/>
                </a:lnSpc>
                <a:spcBef>
                  <a:spcPct val="0"/>
                </a:spcBef>
                <a:spcAft>
                  <a:spcPct val="0"/>
                </a:spcAft>
                <a:buClrTx/>
                <a:buSzTx/>
                <a:buFontTx/>
                <a:buNone/>
                <a:defRPr/>
              </a:pPr>
              <a:r>
                <a:rPr kumimoji="1" lang="en-US" altLang="zh-CN"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rPr>
                <a:t>Transformer substation</a:t>
              </a:r>
              <a:endParaRPr kumimoji="1" lang="en-US" altLang="ja-JP"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endParaRPr>
            </a:p>
          </p:txBody>
        </p:sp>
        <p:sp>
          <p:nvSpPr>
            <p:cNvPr id="75" name="テキスト ボックス 120">
              <a:extLst>
                <a:ext uri="{FF2B5EF4-FFF2-40B4-BE49-F238E27FC236}">
                  <a16:creationId xmlns:a16="http://schemas.microsoft.com/office/drawing/2014/main" id="{242FDD6E-C16E-4CBB-A828-053B7DF723CB}"/>
                </a:ext>
              </a:extLst>
            </p:cNvPr>
            <p:cNvSpPr txBox="1"/>
            <p:nvPr/>
          </p:nvSpPr>
          <p:spPr>
            <a:xfrm>
              <a:off x="7482449" y="3945888"/>
              <a:ext cx="1163061" cy="584775"/>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1" lang="en-US" altLang="ja-JP"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rPr>
                <a:t>Gen Set</a:t>
              </a:r>
            </a:p>
            <a:p>
              <a:pPr marL="0" marR="0" lvl="0" indent="0" algn="ctr" defTabSz="914400" eaLnBrk="0" fontAlgn="base" latinLnBrk="0" hangingPunct="0">
                <a:lnSpc>
                  <a:spcPct val="100000"/>
                </a:lnSpc>
                <a:spcBef>
                  <a:spcPct val="0"/>
                </a:spcBef>
                <a:spcAft>
                  <a:spcPct val="0"/>
                </a:spcAft>
                <a:buClrTx/>
                <a:buSzTx/>
                <a:buFontTx/>
                <a:buNone/>
                <a:defRPr/>
              </a:pPr>
              <a:r>
                <a:rPr kumimoji="1" lang="en-US" altLang="ja-JP"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rPr>
                <a:t> 2N</a:t>
              </a:r>
            </a:p>
          </p:txBody>
        </p:sp>
        <p:sp>
          <p:nvSpPr>
            <p:cNvPr id="76" name="テキスト ボックス 121">
              <a:extLst>
                <a:ext uri="{FF2B5EF4-FFF2-40B4-BE49-F238E27FC236}">
                  <a16:creationId xmlns:a16="http://schemas.microsoft.com/office/drawing/2014/main" id="{DF28EB41-80F5-400B-82F3-EE70F4210395}"/>
                </a:ext>
              </a:extLst>
            </p:cNvPr>
            <p:cNvSpPr txBox="1"/>
            <p:nvPr/>
          </p:nvSpPr>
          <p:spPr>
            <a:xfrm>
              <a:off x="7505461" y="6092606"/>
              <a:ext cx="1163061" cy="338554"/>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1" lang="en-US" altLang="ja-JP"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rPr>
                <a:t>Racks</a:t>
              </a:r>
            </a:p>
          </p:txBody>
        </p:sp>
        <p:sp>
          <p:nvSpPr>
            <p:cNvPr id="77" name="テキスト ボックス 122">
              <a:extLst>
                <a:ext uri="{FF2B5EF4-FFF2-40B4-BE49-F238E27FC236}">
                  <a16:creationId xmlns:a16="http://schemas.microsoft.com/office/drawing/2014/main" id="{4E7C3B5E-1318-4925-B5B1-0CFCAB0A0B59}"/>
                </a:ext>
              </a:extLst>
            </p:cNvPr>
            <p:cNvSpPr txBox="1"/>
            <p:nvPr/>
          </p:nvSpPr>
          <p:spPr>
            <a:xfrm>
              <a:off x="6685057" y="2328778"/>
              <a:ext cx="2740795" cy="338554"/>
            </a:xfrm>
            <a:prstGeom prst="rect">
              <a:avLst/>
            </a:prstGeom>
            <a:solidFill>
              <a:srgbClr val="040067"/>
            </a:solidFill>
            <a:ln>
              <a:no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1" lang="en-US" altLang="zh-CN" sz="1600" b="1" kern="0" dirty="0">
                  <a:solidFill>
                    <a:schemeClr val="bg1"/>
                  </a:solidFill>
                  <a:latin typeface="微软雅黑" panose="020B0503020204020204" pitchFamily="34" charset="-122"/>
                  <a:ea typeface="微软雅黑" panose="020B0503020204020204" pitchFamily="34" charset="-122"/>
                  <a:cs typeface="Arial Unicode MS" panose="020B0604020202020204" pitchFamily="50" charset="-128"/>
                </a:rPr>
                <a:t>Electricity configuration</a:t>
              </a:r>
              <a:endParaRPr kumimoji="1" lang="en-US" altLang="ja-JP" sz="16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Unicode MS" panose="020B0604020202020204" pitchFamily="50" charset="-128"/>
              </a:endParaRPr>
            </a:p>
          </p:txBody>
        </p:sp>
        <p:cxnSp>
          <p:nvCxnSpPr>
            <p:cNvPr id="78" name="直線矢印コネクタ 124">
              <a:extLst>
                <a:ext uri="{FF2B5EF4-FFF2-40B4-BE49-F238E27FC236}">
                  <a16:creationId xmlns:a16="http://schemas.microsoft.com/office/drawing/2014/main" id="{72091357-561E-49DA-91C4-828B30877D7D}"/>
                </a:ext>
              </a:extLst>
            </p:cNvPr>
            <p:cNvCxnSpPr>
              <a:stCxn id="73" idx="2"/>
            </p:cNvCxnSpPr>
            <p:nvPr/>
          </p:nvCxnSpPr>
          <p:spPr>
            <a:xfrm flipH="1" flipV="1">
              <a:off x="6998627" y="4673579"/>
              <a:ext cx="885946" cy="1"/>
            </a:xfrm>
            <a:prstGeom prst="straightConnector1">
              <a:avLst/>
            </a:prstGeom>
            <a:noFill/>
            <a:ln w="19050" cap="flat" cmpd="sng" algn="ctr">
              <a:solidFill>
                <a:srgbClr val="FFC000">
                  <a:lumMod val="60000"/>
                  <a:lumOff val="40000"/>
                </a:srgbClr>
              </a:solidFill>
              <a:prstDash val="solid"/>
              <a:miter lim="800000"/>
              <a:tailEnd type="arrow"/>
            </a:ln>
            <a:effectLst/>
          </p:spPr>
        </p:cxnSp>
        <p:cxnSp>
          <p:nvCxnSpPr>
            <p:cNvPr id="79" name="直線矢印コネクタ 127">
              <a:extLst>
                <a:ext uri="{FF2B5EF4-FFF2-40B4-BE49-F238E27FC236}">
                  <a16:creationId xmlns:a16="http://schemas.microsoft.com/office/drawing/2014/main" id="{063AA383-1B10-4BDB-AE5C-E3EE17D4B6A7}"/>
                </a:ext>
              </a:extLst>
            </p:cNvPr>
            <p:cNvCxnSpPr>
              <a:stCxn id="73" idx="6"/>
            </p:cNvCxnSpPr>
            <p:nvPr/>
          </p:nvCxnSpPr>
          <p:spPr>
            <a:xfrm>
              <a:off x="8234711" y="4673577"/>
              <a:ext cx="949699" cy="10111"/>
            </a:xfrm>
            <a:prstGeom prst="straightConnector1">
              <a:avLst/>
            </a:prstGeom>
            <a:noFill/>
            <a:ln w="19050" cap="flat" cmpd="sng" algn="ctr">
              <a:solidFill>
                <a:srgbClr val="FF0000"/>
              </a:solidFill>
              <a:prstDash val="solid"/>
              <a:miter lim="800000"/>
              <a:tailEnd type="arrow"/>
            </a:ln>
            <a:effectLst/>
          </p:spPr>
        </p:cxnSp>
      </p:grpSp>
      <p:sp>
        <p:nvSpPr>
          <p:cNvPr id="94" name="テキスト ボックス 118">
            <a:extLst>
              <a:ext uri="{FF2B5EF4-FFF2-40B4-BE49-F238E27FC236}">
                <a16:creationId xmlns:a16="http://schemas.microsoft.com/office/drawing/2014/main" id="{09B60A5C-301D-4D35-A8A8-0B5F8397EA36}"/>
              </a:ext>
            </a:extLst>
          </p:cNvPr>
          <p:cNvSpPr txBox="1"/>
          <p:nvPr/>
        </p:nvSpPr>
        <p:spPr>
          <a:xfrm>
            <a:off x="3838566" y="2071653"/>
            <a:ext cx="1694808" cy="830997"/>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1" lang="en-US" altLang="zh-CN" sz="1600" b="1" kern="0" dirty="0" err="1">
                <a:solidFill>
                  <a:prstClr val="black"/>
                </a:solidFill>
                <a:latin typeface="微软雅黑" panose="020B0503020204020204" pitchFamily="34" charset="-122"/>
                <a:ea typeface="微软雅黑" panose="020B0503020204020204" pitchFamily="34" charset="-122"/>
                <a:cs typeface="Arial Unicode MS" panose="020B0604020202020204" pitchFamily="50" charset="-128"/>
              </a:rPr>
              <a:t>Wanrong</a:t>
            </a:r>
            <a:r>
              <a:rPr kumimoji="1" lang="en-US" altLang="zh-CN" sz="1600" b="1" kern="0" dirty="0">
                <a:solidFill>
                  <a:prstClr val="black"/>
                </a:solidFill>
                <a:latin typeface="微软雅黑" panose="020B0503020204020204" pitchFamily="34" charset="-122"/>
                <a:ea typeface="微软雅黑" panose="020B0503020204020204" pitchFamily="34" charset="-122"/>
                <a:cs typeface="Arial Unicode MS" panose="020B0604020202020204" pitchFamily="50" charset="-128"/>
              </a:rPr>
              <a:t> transformer substation</a:t>
            </a:r>
            <a:endParaRPr kumimoji="1" lang="en-US" altLang="ja-JP" sz="16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Unicode MS" panose="020B0604020202020204" pitchFamily="50" charset="-128"/>
            </a:endParaRPr>
          </a:p>
        </p:txBody>
      </p:sp>
      <p:pic>
        <p:nvPicPr>
          <p:cNvPr id="95" name="图片 94">
            <a:extLst>
              <a:ext uri="{FF2B5EF4-FFF2-40B4-BE49-F238E27FC236}">
                <a16:creationId xmlns:a16="http://schemas.microsoft.com/office/drawing/2014/main" id="{3997AB7B-6B21-4052-9E34-B98670868D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19176" y="2384266"/>
            <a:ext cx="497756" cy="497756"/>
          </a:xfrm>
          <a:prstGeom prst="rect">
            <a:avLst/>
          </a:prstGeom>
        </p:spPr>
      </p:pic>
      <p:sp>
        <p:nvSpPr>
          <p:cNvPr id="96" name="Rectangle 9">
            <a:extLst>
              <a:ext uri="{FF2B5EF4-FFF2-40B4-BE49-F238E27FC236}">
                <a16:creationId xmlns:a16="http://schemas.microsoft.com/office/drawing/2014/main" id="{9505E4E9-F077-493B-B308-75EC8F7C9067}"/>
              </a:ext>
            </a:extLst>
          </p:cNvPr>
          <p:cNvSpPr txBox="1">
            <a:spLocks noChangeArrowheads="1"/>
          </p:cNvSpPr>
          <p:nvPr/>
        </p:nvSpPr>
        <p:spPr>
          <a:xfrm>
            <a:off x="7577746" y="2985487"/>
            <a:ext cx="4500840" cy="220932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ct val="150000"/>
              </a:lnSpc>
              <a:spcBef>
                <a:spcPct val="0"/>
              </a:spcBef>
              <a:buFont typeface="微软雅黑" panose="020B0503020204020204" pitchFamily="34" charset="-122"/>
              <a:buChar char="‐"/>
            </a:pPr>
            <a:r>
              <a:rPr lang="en-US" altLang="zh-CN" sz="1400" b="1" dirty="0">
                <a:latin typeface="微软雅黑" panose="020B0503020204020204" pitchFamily="34" charset="-122"/>
                <a:ea typeface="微软雅黑" panose="020B0503020204020204" pitchFamily="34" charset="-122"/>
              </a:rPr>
              <a:t>Capacity </a:t>
            </a:r>
            <a:r>
              <a:rPr lang="zh-CN" altLang="en-US" sz="1400" b="1"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dual mains</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12,500kVA/pcs</a:t>
            </a:r>
          </a:p>
          <a:p>
            <a:pPr marL="285750" indent="-285750">
              <a:lnSpc>
                <a:spcPct val="150000"/>
              </a:lnSpc>
              <a:spcBef>
                <a:spcPct val="0"/>
              </a:spcBef>
              <a:buFont typeface="微软雅黑" panose="020B0503020204020204" pitchFamily="34" charset="-122"/>
              <a:buChar char="‐"/>
            </a:pPr>
            <a:r>
              <a:rPr lang="en-US" altLang="zh-CN" sz="1400" b="1" dirty="0">
                <a:latin typeface="微软雅黑" panose="020B0503020204020204" pitchFamily="34" charset="-122"/>
                <a:ea typeface="微软雅黑" panose="020B0503020204020204" pitchFamily="34" charset="-122"/>
              </a:rPr>
              <a:t>Power for IT loads</a:t>
            </a:r>
            <a:r>
              <a:rPr lang="zh-CN" altLang="en-US" sz="1400" b="1"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2N UPS system</a:t>
            </a: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spcBef>
                <a:spcPct val="0"/>
              </a:spcBef>
              <a:buFont typeface="微软雅黑" panose="020B0503020204020204" pitchFamily="34" charset="-122"/>
              <a:buChar char="‐"/>
            </a:pPr>
            <a:r>
              <a:rPr lang="en-US" altLang="zh-CN" sz="1400" b="1" dirty="0">
                <a:latin typeface="微软雅黑" panose="020B0503020204020204" pitchFamily="34" charset="-122"/>
                <a:ea typeface="微软雅黑" panose="020B0503020204020204" pitchFamily="34" charset="-122"/>
              </a:rPr>
              <a:t>Each UPS full load backup time </a:t>
            </a:r>
            <a:r>
              <a:rPr lang="zh-CN" altLang="en-US" sz="1400" b="1"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&gt;15mins</a:t>
            </a: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spcBef>
                <a:spcPct val="0"/>
              </a:spcBef>
              <a:buFont typeface="微软雅黑" panose="020B0503020204020204" pitchFamily="34" charset="-122"/>
              <a:buChar char="‐"/>
            </a:pPr>
            <a:r>
              <a:rPr lang="en-US" altLang="zh-CN" sz="1400" b="1" dirty="0">
                <a:latin typeface="微软雅黑" panose="020B0503020204020204" pitchFamily="34" charset="-122"/>
                <a:ea typeface="微软雅黑" panose="020B0503020204020204" pitchFamily="34" charset="-122"/>
              </a:rPr>
              <a:t>Each set of UPS</a:t>
            </a:r>
            <a:r>
              <a:rPr lang="zh-CN" altLang="en-US" sz="1400" b="1"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400kVA×3 parallel</a:t>
            </a:r>
          </a:p>
        </p:txBody>
      </p:sp>
    </p:spTree>
    <p:extLst>
      <p:ext uri="{BB962C8B-B14F-4D97-AF65-F5344CB8AC3E}">
        <p14:creationId xmlns:p14="http://schemas.microsoft.com/office/powerpoint/2010/main" val="272523371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29FD2BD-E282-4324-B12B-1BDA4E52FA8F}"/>
              </a:ext>
            </a:extLst>
          </p:cNvPr>
          <p:cNvSpPr txBox="1"/>
          <p:nvPr/>
        </p:nvSpPr>
        <p:spPr>
          <a:xfrm>
            <a:off x="916047" y="228201"/>
            <a:ext cx="7132800"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UPS system</a:t>
            </a:r>
            <a:r>
              <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a:t>
            </a:r>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double fault tolerance design</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grpSp>
        <p:nvGrpSpPr>
          <p:cNvPr id="107" name="组合 106">
            <a:extLst>
              <a:ext uri="{FF2B5EF4-FFF2-40B4-BE49-F238E27FC236}">
                <a16:creationId xmlns:a16="http://schemas.microsoft.com/office/drawing/2014/main" id="{D8849F60-04B7-4C30-AEFC-183A320E1490}"/>
              </a:ext>
            </a:extLst>
          </p:cNvPr>
          <p:cNvGrpSpPr/>
          <p:nvPr/>
        </p:nvGrpSpPr>
        <p:grpSpPr>
          <a:xfrm>
            <a:off x="1587230" y="1886112"/>
            <a:ext cx="8988858" cy="4431715"/>
            <a:chOff x="506556" y="241370"/>
            <a:chExt cx="11033414" cy="5231439"/>
          </a:xfrm>
        </p:grpSpPr>
        <p:grpSp>
          <p:nvGrpSpPr>
            <p:cNvPr id="161" name="组合 160">
              <a:extLst>
                <a:ext uri="{FF2B5EF4-FFF2-40B4-BE49-F238E27FC236}">
                  <a16:creationId xmlns:a16="http://schemas.microsoft.com/office/drawing/2014/main" id="{6CF102FC-127B-469A-A5C7-2C943496C3CE}"/>
                </a:ext>
              </a:extLst>
            </p:cNvPr>
            <p:cNvGrpSpPr/>
            <p:nvPr/>
          </p:nvGrpSpPr>
          <p:grpSpPr>
            <a:xfrm>
              <a:off x="506556" y="241386"/>
              <a:ext cx="11033414" cy="712181"/>
              <a:chOff x="579293" y="1213335"/>
              <a:chExt cx="11033414" cy="712181"/>
            </a:xfrm>
          </p:grpSpPr>
          <p:sp>
            <p:nvSpPr>
              <p:cNvPr id="180" name="平行四边形 179">
                <a:extLst>
                  <a:ext uri="{FF2B5EF4-FFF2-40B4-BE49-F238E27FC236}">
                    <a16:creationId xmlns:a16="http://schemas.microsoft.com/office/drawing/2014/main" id="{D1E3E6F8-E8E3-428E-A9FF-0D24B69000C4}"/>
                  </a:ext>
                </a:extLst>
              </p:cNvPr>
              <p:cNvSpPr/>
              <p:nvPr/>
            </p:nvSpPr>
            <p:spPr>
              <a:xfrm rot="10800000" flipH="1">
                <a:off x="579293" y="1274881"/>
                <a:ext cx="11033414" cy="650634"/>
              </a:xfrm>
              <a:prstGeom prst="parallelogram">
                <a:avLst>
                  <a:gd name="adj" fmla="val 121376"/>
                </a:avLst>
              </a:prstGeom>
              <a:solidFill>
                <a:srgbClr val="B3B3B5"/>
              </a:solidFill>
              <a:ln w="12700" cap="flat" cmpd="sng" algn="ctr">
                <a:solidFill>
                  <a:srgbClr val="B3B3B5"/>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1" name="平行四边形 180">
                <a:extLst>
                  <a:ext uri="{FF2B5EF4-FFF2-40B4-BE49-F238E27FC236}">
                    <a16:creationId xmlns:a16="http://schemas.microsoft.com/office/drawing/2014/main" id="{2EC2943A-8D13-4B3B-A846-3608FB68E6D7}"/>
                  </a:ext>
                </a:extLst>
              </p:cNvPr>
              <p:cNvSpPr/>
              <p:nvPr/>
            </p:nvSpPr>
            <p:spPr>
              <a:xfrm rot="10800000" flipH="1">
                <a:off x="579293" y="1213336"/>
                <a:ext cx="11033414" cy="650634"/>
              </a:xfrm>
              <a:prstGeom prst="parallelogram">
                <a:avLst>
                  <a:gd name="adj" fmla="val 121376"/>
                </a:avLst>
              </a:prstGeom>
              <a:solidFill>
                <a:sysClr val="window" lastClr="FFFFFF">
                  <a:lumMod val="50000"/>
                </a:sysClr>
              </a:solidFill>
              <a:ln w="12700" cap="flat" cmpd="sng" algn="ctr">
                <a:solidFill>
                  <a:srgbClr val="B3B3B5"/>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2" name="矩形 181">
                <a:extLst>
                  <a:ext uri="{FF2B5EF4-FFF2-40B4-BE49-F238E27FC236}">
                    <a16:creationId xmlns:a16="http://schemas.microsoft.com/office/drawing/2014/main" id="{9045003F-E279-4E8C-9840-CEFCCA1090CF}"/>
                  </a:ext>
                </a:extLst>
              </p:cNvPr>
              <p:cNvSpPr/>
              <p:nvPr/>
            </p:nvSpPr>
            <p:spPr>
              <a:xfrm>
                <a:off x="1354015" y="1863971"/>
                <a:ext cx="10258692" cy="61545"/>
              </a:xfrm>
              <a:prstGeom prst="rect">
                <a:avLst/>
              </a:prstGeom>
              <a:solidFill>
                <a:srgbClr val="6F706E"/>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3" name="平行四边形 182">
                <a:extLst>
                  <a:ext uri="{FF2B5EF4-FFF2-40B4-BE49-F238E27FC236}">
                    <a16:creationId xmlns:a16="http://schemas.microsoft.com/office/drawing/2014/main" id="{C82FB774-642E-4E67-9272-2DAB99D94432}"/>
                  </a:ext>
                </a:extLst>
              </p:cNvPr>
              <p:cNvSpPr/>
              <p:nvPr/>
            </p:nvSpPr>
            <p:spPr>
              <a:xfrm rot="16200000">
                <a:off x="631347" y="1182066"/>
                <a:ext cx="712181" cy="774719"/>
              </a:xfrm>
              <a:prstGeom prst="parallelogram">
                <a:avLst>
                  <a:gd name="adj" fmla="val 90965"/>
                </a:avLst>
              </a:prstGeom>
              <a:solidFill>
                <a:srgbClr val="4D4D4D"/>
              </a:solidFill>
              <a:ln w="12700" cap="flat" cmpd="sng" algn="ctr">
                <a:solidFill>
                  <a:srgbClr val="515151"/>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62" name="组合 161">
              <a:extLst>
                <a:ext uri="{FF2B5EF4-FFF2-40B4-BE49-F238E27FC236}">
                  <a16:creationId xmlns:a16="http://schemas.microsoft.com/office/drawing/2014/main" id="{07E9413F-CCBA-487D-857E-039AED2267D1}"/>
                </a:ext>
              </a:extLst>
            </p:cNvPr>
            <p:cNvGrpSpPr/>
            <p:nvPr/>
          </p:nvGrpSpPr>
          <p:grpSpPr>
            <a:xfrm>
              <a:off x="506556" y="2501007"/>
              <a:ext cx="11033414" cy="712181"/>
              <a:chOff x="579293" y="1213335"/>
              <a:chExt cx="11033414" cy="712181"/>
            </a:xfrm>
          </p:grpSpPr>
          <p:sp>
            <p:nvSpPr>
              <p:cNvPr id="176" name="平行四边形 175">
                <a:extLst>
                  <a:ext uri="{FF2B5EF4-FFF2-40B4-BE49-F238E27FC236}">
                    <a16:creationId xmlns:a16="http://schemas.microsoft.com/office/drawing/2014/main" id="{6D5A2855-C846-44F5-8DC2-E6ABD8871AC6}"/>
                  </a:ext>
                </a:extLst>
              </p:cNvPr>
              <p:cNvSpPr/>
              <p:nvPr/>
            </p:nvSpPr>
            <p:spPr>
              <a:xfrm rot="10800000" flipH="1">
                <a:off x="579293" y="1274881"/>
                <a:ext cx="11033414" cy="650634"/>
              </a:xfrm>
              <a:prstGeom prst="parallelogram">
                <a:avLst>
                  <a:gd name="adj" fmla="val 121376"/>
                </a:avLst>
              </a:prstGeom>
              <a:solidFill>
                <a:srgbClr val="B3B3B5"/>
              </a:solidFill>
              <a:ln w="12700" cap="flat" cmpd="sng" algn="ctr">
                <a:solidFill>
                  <a:srgbClr val="B3B3B5"/>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7" name="平行四边形 176">
                <a:extLst>
                  <a:ext uri="{FF2B5EF4-FFF2-40B4-BE49-F238E27FC236}">
                    <a16:creationId xmlns:a16="http://schemas.microsoft.com/office/drawing/2014/main" id="{9DE79AE9-D8B5-44B3-A78D-2B96B7C53143}"/>
                  </a:ext>
                </a:extLst>
              </p:cNvPr>
              <p:cNvSpPr/>
              <p:nvPr/>
            </p:nvSpPr>
            <p:spPr>
              <a:xfrm rot="10800000" flipH="1">
                <a:off x="579293" y="1213336"/>
                <a:ext cx="11033414" cy="650634"/>
              </a:xfrm>
              <a:prstGeom prst="parallelogram">
                <a:avLst>
                  <a:gd name="adj" fmla="val 121376"/>
                </a:avLst>
              </a:prstGeom>
              <a:solidFill>
                <a:sysClr val="window" lastClr="FFFFFF">
                  <a:lumMod val="50000"/>
                </a:sysClr>
              </a:solidFill>
              <a:ln w="12700" cap="flat" cmpd="sng" algn="ctr">
                <a:solidFill>
                  <a:srgbClr val="B3B3B5"/>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8" name="矩形 177">
                <a:extLst>
                  <a:ext uri="{FF2B5EF4-FFF2-40B4-BE49-F238E27FC236}">
                    <a16:creationId xmlns:a16="http://schemas.microsoft.com/office/drawing/2014/main" id="{CE3D6C27-C073-457F-8DC6-BDE2A9BA0CB7}"/>
                  </a:ext>
                </a:extLst>
              </p:cNvPr>
              <p:cNvSpPr/>
              <p:nvPr/>
            </p:nvSpPr>
            <p:spPr>
              <a:xfrm>
                <a:off x="1354015" y="1863971"/>
                <a:ext cx="10258692" cy="61545"/>
              </a:xfrm>
              <a:prstGeom prst="rect">
                <a:avLst/>
              </a:prstGeom>
              <a:solidFill>
                <a:srgbClr val="6F706E"/>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9" name="平行四边形 178">
                <a:extLst>
                  <a:ext uri="{FF2B5EF4-FFF2-40B4-BE49-F238E27FC236}">
                    <a16:creationId xmlns:a16="http://schemas.microsoft.com/office/drawing/2014/main" id="{25BC0F61-ECD2-40DF-A78A-EE193B6363ED}"/>
                  </a:ext>
                </a:extLst>
              </p:cNvPr>
              <p:cNvSpPr/>
              <p:nvPr/>
            </p:nvSpPr>
            <p:spPr>
              <a:xfrm rot="16200000">
                <a:off x="631347" y="1182066"/>
                <a:ext cx="712181" cy="774719"/>
              </a:xfrm>
              <a:prstGeom prst="parallelogram">
                <a:avLst>
                  <a:gd name="adj" fmla="val 90965"/>
                </a:avLst>
              </a:prstGeom>
              <a:solidFill>
                <a:srgbClr val="4D4D4D"/>
              </a:solidFill>
              <a:ln w="12700" cap="flat" cmpd="sng" algn="ctr">
                <a:solidFill>
                  <a:srgbClr val="515151"/>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63" name="组合 162">
              <a:extLst>
                <a:ext uri="{FF2B5EF4-FFF2-40B4-BE49-F238E27FC236}">
                  <a16:creationId xmlns:a16="http://schemas.microsoft.com/office/drawing/2014/main" id="{A139E3B7-935A-4A1B-9279-37A09D6EF9BB}"/>
                </a:ext>
              </a:extLst>
            </p:cNvPr>
            <p:cNvGrpSpPr/>
            <p:nvPr/>
          </p:nvGrpSpPr>
          <p:grpSpPr>
            <a:xfrm>
              <a:off x="506556" y="4760628"/>
              <a:ext cx="11033414" cy="712181"/>
              <a:chOff x="579293" y="1213335"/>
              <a:chExt cx="11033414" cy="712181"/>
            </a:xfrm>
          </p:grpSpPr>
          <p:sp>
            <p:nvSpPr>
              <p:cNvPr id="172" name="平行四边形 171">
                <a:extLst>
                  <a:ext uri="{FF2B5EF4-FFF2-40B4-BE49-F238E27FC236}">
                    <a16:creationId xmlns:a16="http://schemas.microsoft.com/office/drawing/2014/main" id="{0A93937E-470C-442C-AF66-755128F99730}"/>
                  </a:ext>
                </a:extLst>
              </p:cNvPr>
              <p:cNvSpPr/>
              <p:nvPr/>
            </p:nvSpPr>
            <p:spPr>
              <a:xfrm rot="10800000" flipH="1">
                <a:off x="579293" y="1274881"/>
                <a:ext cx="11033414" cy="650634"/>
              </a:xfrm>
              <a:prstGeom prst="parallelogram">
                <a:avLst>
                  <a:gd name="adj" fmla="val 121376"/>
                </a:avLst>
              </a:prstGeom>
              <a:solidFill>
                <a:srgbClr val="B3B3B5"/>
              </a:solidFill>
              <a:ln w="12700" cap="flat" cmpd="sng" algn="ctr">
                <a:solidFill>
                  <a:srgbClr val="B3B3B5"/>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3" name="平行四边形 172">
                <a:extLst>
                  <a:ext uri="{FF2B5EF4-FFF2-40B4-BE49-F238E27FC236}">
                    <a16:creationId xmlns:a16="http://schemas.microsoft.com/office/drawing/2014/main" id="{83204FBB-A560-4216-9061-E924E8FD1114}"/>
                  </a:ext>
                </a:extLst>
              </p:cNvPr>
              <p:cNvSpPr/>
              <p:nvPr/>
            </p:nvSpPr>
            <p:spPr>
              <a:xfrm rot="10800000" flipH="1">
                <a:off x="579293" y="1213336"/>
                <a:ext cx="11033414" cy="650634"/>
              </a:xfrm>
              <a:prstGeom prst="parallelogram">
                <a:avLst>
                  <a:gd name="adj" fmla="val 121376"/>
                </a:avLst>
              </a:prstGeom>
              <a:solidFill>
                <a:sysClr val="window" lastClr="FFFFFF">
                  <a:lumMod val="50000"/>
                </a:sysClr>
              </a:solidFill>
              <a:ln w="12700" cap="flat" cmpd="sng" algn="ctr">
                <a:solidFill>
                  <a:srgbClr val="B3B3B5"/>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4" name="矩形 173">
                <a:extLst>
                  <a:ext uri="{FF2B5EF4-FFF2-40B4-BE49-F238E27FC236}">
                    <a16:creationId xmlns:a16="http://schemas.microsoft.com/office/drawing/2014/main" id="{906C86B3-13FD-4D57-AB13-24AC40072BE3}"/>
                  </a:ext>
                </a:extLst>
              </p:cNvPr>
              <p:cNvSpPr/>
              <p:nvPr/>
            </p:nvSpPr>
            <p:spPr>
              <a:xfrm>
                <a:off x="1354015" y="1863971"/>
                <a:ext cx="10258692" cy="61545"/>
              </a:xfrm>
              <a:prstGeom prst="rect">
                <a:avLst/>
              </a:prstGeom>
              <a:solidFill>
                <a:srgbClr val="6F706E"/>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5" name="平行四边形 174">
                <a:extLst>
                  <a:ext uri="{FF2B5EF4-FFF2-40B4-BE49-F238E27FC236}">
                    <a16:creationId xmlns:a16="http://schemas.microsoft.com/office/drawing/2014/main" id="{6E80C9F5-4F86-4D68-831D-5C894A54FC52}"/>
                  </a:ext>
                </a:extLst>
              </p:cNvPr>
              <p:cNvSpPr/>
              <p:nvPr/>
            </p:nvSpPr>
            <p:spPr>
              <a:xfrm rot="16200000">
                <a:off x="641738" y="1182066"/>
                <a:ext cx="712181" cy="774719"/>
              </a:xfrm>
              <a:prstGeom prst="parallelogram">
                <a:avLst>
                  <a:gd name="adj" fmla="val 90965"/>
                </a:avLst>
              </a:prstGeom>
              <a:solidFill>
                <a:srgbClr val="4D4D4D"/>
              </a:solidFill>
              <a:ln w="12700" cap="flat" cmpd="sng" algn="ctr">
                <a:solidFill>
                  <a:srgbClr val="515151"/>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64" name="流程图: 手动输入 23">
              <a:extLst>
                <a:ext uri="{FF2B5EF4-FFF2-40B4-BE49-F238E27FC236}">
                  <a16:creationId xmlns:a16="http://schemas.microsoft.com/office/drawing/2014/main" id="{86786197-A52C-4512-866F-C88B30383F72}"/>
                </a:ext>
              </a:extLst>
            </p:cNvPr>
            <p:cNvSpPr/>
            <p:nvPr/>
          </p:nvSpPr>
          <p:spPr>
            <a:xfrm flipV="1">
              <a:off x="4220312" y="969550"/>
              <a:ext cx="1028696" cy="21820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567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567 h 10000"/>
                <a:gd name="connsiteX0-11" fmla="*/ 0 w 10000"/>
                <a:gd name="connsiteY0-12" fmla="*/ 3813 h 10000"/>
                <a:gd name="connsiteX1-13" fmla="*/ 10000 w 10000"/>
                <a:gd name="connsiteY1-14" fmla="*/ 0 h 10000"/>
                <a:gd name="connsiteX2-15" fmla="*/ 10000 w 10000"/>
                <a:gd name="connsiteY2-16" fmla="*/ 10000 h 10000"/>
                <a:gd name="connsiteX3-17" fmla="*/ 0 w 10000"/>
                <a:gd name="connsiteY3-18" fmla="*/ 10000 h 10000"/>
                <a:gd name="connsiteX4-19" fmla="*/ 0 w 10000"/>
                <a:gd name="connsiteY4-20" fmla="*/ 3813 h 10000"/>
                <a:gd name="connsiteX0-21" fmla="*/ 0 w 10000"/>
                <a:gd name="connsiteY0-22" fmla="*/ 3583 h 10000"/>
                <a:gd name="connsiteX1-23" fmla="*/ 10000 w 10000"/>
                <a:gd name="connsiteY1-24" fmla="*/ 0 h 10000"/>
                <a:gd name="connsiteX2-25" fmla="*/ 10000 w 10000"/>
                <a:gd name="connsiteY2-26" fmla="*/ 10000 h 10000"/>
                <a:gd name="connsiteX3-27" fmla="*/ 0 w 10000"/>
                <a:gd name="connsiteY3-28" fmla="*/ 10000 h 10000"/>
                <a:gd name="connsiteX4-29" fmla="*/ 0 w 10000"/>
                <a:gd name="connsiteY4-30" fmla="*/ 3583 h 10000"/>
                <a:gd name="connsiteX0-31" fmla="*/ 102 w 10000"/>
                <a:gd name="connsiteY0-32" fmla="*/ 2916 h 10000"/>
                <a:gd name="connsiteX1-33" fmla="*/ 10000 w 10000"/>
                <a:gd name="connsiteY1-34" fmla="*/ 0 h 10000"/>
                <a:gd name="connsiteX2-35" fmla="*/ 10000 w 10000"/>
                <a:gd name="connsiteY2-36" fmla="*/ 10000 h 10000"/>
                <a:gd name="connsiteX3-37" fmla="*/ 0 w 10000"/>
                <a:gd name="connsiteY3-38" fmla="*/ 10000 h 10000"/>
                <a:gd name="connsiteX4-39" fmla="*/ 102 w 10000"/>
                <a:gd name="connsiteY4-40" fmla="*/ 2916 h 10000"/>
                <a:gd name="connsiteX0-41" fmla="*/ 0 w 10102"/>
                <a:gd name="connsiteY0-42" fmla="*/ 2916 h 10000"/>
                <a:gd name="connsiteX1-43" fmla="*/ 10102 w 10102"/>
                <a:gd name="connsiteY1-44" fmla="*/ 0 h 10000"/>
                <a:gd name="connsiteX2-45" fmla="*/ 10102 w 10102"/>
                <a:gd name="connsiteY2-46" fmla="*/ 10000 h 10000"/>
                <a:gd name="connsiteX3-47" fmla="*/ 102 w 10102"/>
                <a:gd name="connsiteY3-48" fmla="*/ 10000 h 10000"/>
                <a:gd name="connsiteX4-49" fmla="*/ 0 w 10102"/>
                <a:gd name="connsiteY4-50" fmla="*/ 29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02" h="10000">
                  <a:moveTo>
                    <a:pt x="0" y="2916"/>
                  </a:moveTo>
                  <a:lnTo>
                    <a:pt x="10102" y="0"/>
                  </a:lnTo>
                  <a:lnTo>
                    <a:pt x="10102" y="10000"/>
                  </a:lnTo>
                  <a:lnTo>
                    <a:pt x="102" y="10000"/>
                  </a:lnTo>
                  <a:lnTo>
                    <a:pt x="0" y="2916"/>
                  </a:lnTo>
                  <a:close/>
                </a:path>
              </a:pathLst>
            </a:custGeom>
            <a:solidFill>
              <a:sysClr val="window" lastClr="FFFFFF">
                <a:lumMod val="7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5" name="流程图: 手动输入 23">
              <a:extLst>
                <a:ext uri="{FF2B5EF4-FFF2-40B4-BE49-F238E27FC236}">
                  <a16:creationId xmlns:a16="http://schemas.microsoft.com/office/drawing/2014/main" id="{9268B509-FB62-4BE4-ABD5-812CC8BE32A3}"/>
                </a:ext>
              </a:extLst>
            </p:cNvPr>
            <p:cNvSpPr/>
            <p:nvPr/>
          </p:nvSpPr>
          <p:spPr>
            <a:xfrm flipV="1">
              <a:off x="4217868" y="3213188"/>
              <a:ext cx="1031140" cy="219807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567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567 h 10000"/>
                <a:gd name="connsiteX0-11" fmla="*/ 0 w 10000"/>
                <a:gd name="connsiteY0-12" fmla="*/ 3813 h 10000"/>
                <a:gd name="connsiteX1-13" fmla="*/ 10000 w 10000"/>
                <a:gd name="connsiteY1-14" fmla="*/ 0 h 10000"/>
                <a:gd name="connsiteX2-15" fmla="*/ 10000 w 10000"/>
                <a:gd name="connsiteY2-16" fmla="*/ 10000 h 10000"/>
                <a:gd name="connsiteX3-17" fmla="*/ 0 w 10000"/>
                <a:gd name="connsiteY3-18" fmla="*/ 10000 h 10000"/>
                <a:gd name="connsiteX4-19" fmla="*/ 0 w 10000"/>
                <a:gd name="connsiteY4-20" fmla="*/ 3813 h 10000"/>
                <a:gd name="connsiteX0-21" fmla="*/ 173 w 10000"/>
                <a:gd name="connsiteY0-22" fmla="*/ 3469 h 10000"/>
                <a:gd name="connsiteX1-23" fmla="*/ 10000 w 10000"/>
                <a:gd name="connsiteY1-24" fmla="*/ 0 h 10000"/>
                <a:gd name="connsiteX2-25" fmla="*/ 10000 w 10000"/>
                <a:gd name="connsiteY2-26" fmla="*/ 10000 h 10000"/>
                <a:gd name="connsiteX3-27" fmla="*/ 0 w 10000"/>
                <a:gd name="connsiteY3-28" fmla="*/ 10000 h 10000"/>
                <a:gd name="connsiteX4-29" fmla="*/ 173 w 10000"/>
                <a:gd name="connsiteY4-30" fmla="*/ 3469 h 10000"/>
                <a:gd name="connsiteX0-31" fmla="*/ 87 w 10000"/>
                <a:gd name="connsiteY0-32" fmla="*/ 3469 h 10000"/>
                <a:gd name="connsiteX1-33" fmla="*/ 10000 w 10000"/>
                <a:gd name="connsiteY1-34" fmla="*/ 0 h 10000"/>
                <a:gd name="connsiteX2-35" fmla="*/ 10000 w 10000"/>
                <a:gd name="connsiteY2-36" fmla="*/ 10000 h 10000"/>
                <a:gd name="connsiteX3-37" fmla="*/ 0 w 10000"/>
                <a:gd name="connsiteY3-38" fmla="*/ 10000 h 10000"/>
                <a:gd name="connsiteX4-39" fmla="*/ 87 w 10000"/>
                <a:gd name="connsiteY4-40" fmla="*/ 3469 h 10000"/>
                <a:gd name="connsiteX0-41" fmla="*/ 9 w 10126"/>
                <a:gd name="connsiteY0-42" fmla="*/ 2949 h 10000"/>
                <a:gd name="connsiteX1-43" fmla="*/ 10126 w 10126"/>
                <a:gd name="connsiteY1-44" fmla="*/ 0 h 10000"/>
                <a:gd name="connsiteX2-45" fmla="*/ 10126 w 10126"/>
                <a:gd name="connsiteY2-46" fmla="*/ 10000 h 10000"/>
                <a:gd name="connsiteX3-47" fmla="*/ 126 w 10126"/>
                <a:gd name="connsiteY3-48" fmla="*/ 10000 h 10000"/>
                <a:gd name="connsiteX4-49" fmla="*/ 9 w 10126"/>
                <a:gd name="connsiteY4-50" fmla="*/ 2949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26" h="10000">
                  <a:moveTo>
                    <a:pt x="9" y="2949"/>
                  </a:moveTo>
                  <a:lnTo>
                    <a:pt x="10126" y="0"/>
                  </a:lnTo>
                  <a:lnTo>
                    <a:pt x="10126" y="10000"/>
                  </a:lnTo>
                  <a:lnTo>
                    <a:pt x="126" y="10000"/>
                  </a:lnTo>
                  <a:cubicBezTo>
                    <a:pt x="184" y="7823"/>
                    <a:pt x="-49" y="5126"/>
                    <a:pt x="9" y="2949"/>
                  </a:cubicBezTo>
                  <a:close/>
                </a:path>
              </a:pathLst>
            </a:custGeom>
            <a:solidFill>
              <a:sysClr val="window" lastClr="FFFFFF">
                <a:lumMod val="7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6" name="矩形 165">
              <a:extLst>
                <a:ext uri="{FF2B5EF4-FFF2-40B4-BE49-F238E27FC236}">
                  <a16:creationId xmlns:a16="http://schemas.microsoft.com/office/drawing/2014/main" id="{318A415E-6E0C-46BD-9E54-7BFD32428C09}"/>
                </a:ext>
              </a:extLst>
            </p:cNvPr>
            <p:cNvSpPr/>
            <p:nvPr/>
          </p:nvSpPr>
          <p:spPr>
            <a:xfrm flipH="1">
              <a:off x="5243412" y="951170"/>
              <a:ext cx="72577" cy="4511248"/>
            </a:xfrm>
            <a:prstGeom prst="rect">
              <a:avLst/>
            </a:prstGeom>
            <a:solidFill>
              <a:srgbClr val="6F706E"/>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7" name="平行四边形 166">
              <a:extLst>
                <a:ext uri="{FF2B5EF4-FFF2-40B4-BE49-F238E27FC236}">
                  <a16:creationId xmlns:a16="http://schemas.microsoft.com/office/drawing/2014/main" id="{BC27C1D1-58A1-4248-984D-CA2174D585FB}"/>
                </a:ext>
              </a:extLst>
            </p:cNvPr>
            <p:cNvSpPr/>
            <p:nvPr/>
          </p:nvSpPr>
          <p:spPr>
            <a:xfrm rot="10800000" flipH="1">
              <a:off x="4220308" y="241370"/>
              <a:ext cx="1064028" cy="642657"/>
            </a:xfrm>
            <a:prstGeom prst="parallelogram">
              <a:avLst>
                <a:gd name="adj" fmla="val 151816"/>
              </a:avLst>
            </a:prstGeom>
            <a:solidFill>
              <a:sysClr val="window" lastClr="FFFFFF">
                <a:lumMod val="8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8" name="矩形 167">
              <a:extLst>
                <a:ext uri="{FF2B5EF4-FFF2-40B4-BE49-F238E27FC236}">
                  <a16:creationId xmlns:a16="http://schemas.microsoft.com/office/drawing/2014/main" id="{88412744-2BDE-48E0-B583-93B6CD0D9571}"/>
                </a:ext>
              </a:extLst>
            </p:cNvPr>
            <p:cNvSpPr/>
            <p:nvPr/>
          </p:nvSpPr>
          <p:spPr>
            <a:xfrm flipH="1">
              <a:off x="10211022" y="951170"/>
              <a:ext cx="80616" cy="4511248"/>
            </a:xfrm>
            <a:prstGeom prst="rect">
              <a:avLst/>
            </a:prstGeom>
            <a:solidFill>
              <a:srgbClr val="6F706E"/>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9" name="平行四边形 168">
              <a:extLst>
                <a:ext uri="{FF2B5EF4-FFF2-40B4-BE49-F238E27FC236}">
                  <a16:creationId xmlns:a16="http://schemas.microsoft.com/office/drawing/2014/main" id="{E4DA0F82-AE25-47C4-A482-588C415EF225}"/>
                </a:ext>
              </a:extLst>
            </p:cNvPr>
            <p:cNvSpPr/>
            <p:nvPr/>
          </p:nvSpPr>
          <p:spPr>
            <a:xfrm rot="10800000" flipH="1">
              <a:off x="9195956" y="241370"/>
              <a:ext cx="1064028" cy="642657"/>
            </a:xfrm>
            <a:prstGeom prst="parallelogram">
              <a:avLst>
                <a:gd name="adj" fmla="val 151816"/>
              </a:avLst>
            </a:prstGeom>
            <a:solidFill>
              <a:sysClr val="window" lastClr="FFFFFF">
                <a:lumMod val="8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0" name="流程图: 手动输入 23">
              <a:extLst>
                <a:ext uri="{FF2B5EF4-FFF2-40B4-BE49-F238E27FC236}">
                  <a16:creationId xmlns:a16="http://schemas.microsoft.com/office/drawing/2014/main" id="{96444945-1979-41B3-B7C5-56A9E3CFCACB}"/>
                </a:ext>
              </a:extLst>
            </p:cNvPr>
            <p:cNvSpPr/>
            <p:nvPr/>
          </p:nvSpPr>
          <p:spPr>
            <a:xfrm flipV="1">
              <a:off x="9188010" y="969550"/>
              <a:ext cx="1028696" cy="21820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567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567 h 10000"/>
                <a:gd name="connsiteX0-11" fmla="*/ 0 w 10000"/>
                <a:gd name="connsiteY0-12" fmla="*/ 3813 h 10000"/>
                <a:gd name="connsiteX1-13" fmla="*/ 10000 w 10000"/>
                <a:gd name="connsiteY1-14" fmla="*/ 0 h 10000"/>
                <a:gd name="connsiteX2-15" fmla="*/ 10000 w 10000"/>
                <a:gd name="connsiteY2-16" fmla="*/ 10000 h 10000"/>
                <a:gd name="connsiteX3-17" fmla="*/ 0 w 10000"/>
                <a:gd name="connsiteY3-18" fmla="*/ 10000 h 10000"/>
                <a:gd name="connsiteX4-19" fmla="*/ 0 w 10000"/>
                <a:gd name="connsiteY4-20" fmla="*/ 3813 h 10000"/>
                <a:gd name="connsiteX0-21" fmla="*/ 0 w 10000"/>
                <a:gd name="connsiteY0-22" fmla="*/ 3583 h 10000"/>
                <a:gd name="connsiteX1-23" fmla="*/ 10000 w 10000"/>
                <a:gd name="connsiteY1-24" fmla="*/ 0 h 10000"/>
                <a:gd name="connsiteX2-25" fmla="*/ 10000 w 10000"/>
                <a:gd name="connsiteY2-26" fmla="*/ 10000 h 10000"/>
                <a:gd name="connsiteX3-27" fmla="*/ 0 w 10000"/>
                <a:gd name="connsiteY3-28" fmla="*/ 10000 h 10000"/>
                <a:gd name="connsiteX4-29" fmla="*/ 0 w 10000"/>
                <a:gd name="connsiteY4-30" fmla="*/ 3583 h 10000"/>
                <a:gd name="connsiteX0-31" fmla="*/ 102 w 10000"/>
                <a:gd name="connsiteY0-32" fmla="*/ 2916 h 10000"/>
                <a:gd name="connsiteX1-33" fmla="*/ 10000 w 10000"/>
                <a:gd name="connsiteY1-34" fmla="*/ 0 h 10000"/>
                <a:gd name="connsiteX2-35" fmla="*/ 10000 w 10000"/>
                <a:gd name="connsiteY2-36" fmla="*/ 10000 h 10000"/>
                <a:gd name="connsiteX3-37" fmla="*/ 0 w 10000"/>
                <a:gd name="connsiteY3-38" fmla="*/ 10000 h 10000"/>
                <a:gd name="connsiteX4-39" fmla="*/ 102 w 10000"/>
                <a:gd name="connsiteY4-40" fmla="*/ 2916 h 10000"/>
                <a:gd name="connsiteX0-41" fmla="*/ 0 w 10102"/>
                <a:gd name="connsiteY0-42" fmla="*/ 2916 h 10000"/>
                <a:gd name="connsiteX1-43" fmla="*/ 10102 w 10102"/>
                <a:gd name="connsiteY1-44" fmla="*/ 0 h 10000"/>
                <a:gd name="connsiteX2-45" fmla="*/ 10102 w 10102"/>
                <a:gd name="connsiteY2-46" fmla="*/ 10000 h 10000"/>
                <a:gd name="connsiteX3-47" fmla="*/ 102 w 10102"/>
                <a:gd name="connsiteY3-48" fmla="*/ 10000 h 10000"/>
                <a:gd name="connsiteX4-49" fmla="*/ 0 w 10102"/>
                <a:gd name="connsiteY4-50" fmla="*/ 291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02" h="10000">
                  <a:moveTo>
                    <a:pt x="0" y="2916"/>
                  </a:moveTo>
                  <a:lnTo>
                    <a:pt x="10102" y="0"/>
                  </a:lnTo>
                  <a:lnTo>
                    <a:pt x="10102" y="10000"/>
                  </a:lnTo>
                  <a:lnTo>
                    <a:pt x="102" y="10000"/>
                  </a:lnTo>
                  <a:lnTo>
                    <a:pt x="0" y="2916"/>
                  </a:lnTo>
                  <a:close/>
                </a:path>
              </a:pathLst>
            </a:custGeom>
            <a:solidFill>
              <a:sysClr val="window" lastClr="FFFFFF">
                <a:lumMod val="7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1" name="流程图: 手动输入 23">
              <a:extLst>
                <a:ext uri="{FF2B5EF4-FFF2-40B4-BE49-F238E27FC236}">
                  <a16:creationId xmlns:a16="http://schemas.microsoft.com/office/drawing/2014/main" id="{6A53C199-A9DA-44A9-995B-FE43B275F8B7}"/>
                </a:ext>
              </a:extLst>
            </p:cNvPr>
            <p:cNvSpPr/>
            <p:nvPr/>
          </p:nvSpPr>
          <p:spPr>
            <a:xfrm flipV="1">
              <a:off x="9185566" y="3213188"/>
              <a:ext cx="1031140" cy="219807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567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567 h 10000"/>
                <a:gd name="connsiteX0-11" fmla="*/ 0 w 10000"/>
                <a:gd name="connsiteY0-12" fmla="*/ 3813 h 10000"/>
                <a:gd name="connsiteX1-13" fmla="*/ 10000 w 10000"/>
                <a:gd name="connsiteY1-14" fmla="*/ 0 h 10000"/>
                <a:gd name="connsiteX2-15" fmla="*/ 10000 w 10000"/>
                <a:gd name="connsiteY2-16" fmla="*/ 10000 h 10000"/>
                <a:gd name="connsiteX3-17" fmla="*/ 0 w 10000"/>
                <a:gd name="connsiteY3-18" fmla="*/ 10000 h 10000"/>
                <a:gd name="connsiteX4-19" fmla="*/ 0 w 10000"/>
                <a:gd name="connsiteY4-20" fmla="*/ 3813 h 10000"/>
                <a:gd name="connsiteX0-21" fmla="*/ 173 w 10000"/>
                <a:gd name="connsiteY0-22" fmla="*/ 3469 h 10000"/>
                <a:gd name="connsiteX1-23" fmla="*/ 10000 w 10000"/>
                <a:gd name="connsiteY1-24" fmla="*/ 0 h 10000"/>
                <a:gd name="connsiteX2-25" fmla="*/ 10000 w 10000"/>
                <a:gd name="connsiteY2-26" fmla="*/ 10000 h 10000"/>
                <a:gd name="connsiteX3-27" fmla="*/ 0 w 10000"/>
                <a:gd name="connsiteY3-28" fmla="*/ 10000 h 10000"/>
                <a:gd name="connsiteX4-29" fmla="*/ 173 w 10000"/>
                <a:gd name="connsiteY4-30" fmla="*/ 3469 h 10000"/>
                <a:gd name="connsiteX0-31" fmla="*/ 87 w 10000"/>
                <a:gd name="connsiteY0-32" fmla="*/ 3469 h 10000"/>
                <a:gd name="connsiteX1-33" fmla="*/ 10000 w 10000"/>
                <a:gd name="connsiteY1-34" fmla="*/ 0 h 10000"/>
                <a:gd name="connsiteX2-35" fmla="*/ 10000 w 10000"/>
                <a:gd name="connsiteY2-36" fmla="*/ 10000 h 10000"/>
                <a:gd name="connsiteX3-37" fmla="*/ 0 w 10000"/>
                <a:gd name="connsiteY3-38" fmla="*/ 10000 h 10000"/>
                <a:gd name="connsiteX4-39" fmla="*/ 87 w 10000"/>
                <a:gd name="connsiteY4-40" fmla="*/ 3469 h 10000"/>
                <a:gd name="connsiteX0-41" fmla="*/ 9 w 10126"/>
                <a:gd name="connsiteY0-42" fmla="*/ 2949 h 10000"/>
                <a:gd name="connsiteX1-43" fmla="*/ 10126 w 10126"/>
                <a:gd name="connsiteY1-44" fmla="*/ 0 h 10000"/>
                <a:gd name="connsiteX2-45" fmla="*/ 10126 w 10126"/>
                <a:gd name="connsiteY2-46" fmla="*/ 10000 h 10000"/>
                <a:gd name="connsiteX3-47" fmla="*/ 126 w 10126"/>
                <a:gd name="connsiteY3-48" fmla="*/ 10000 h 10000"/>
                <a:gd name="connsiteX4-49" fmla="*/ 9 w 10126"/>
                <a:gd name="connsiteY4-50" fmla="*/ 2949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26" h="10000">
                  <a:moveTo>
                    <a:pt x="9" y="2949"/>
                  </a:moveTo>
                  <a:lnTo>
                    <a:pt x="10126" y="0"/>
                  </a:lnTo>
                  <a:lnTo>
                    <a:pt x="10126" y="10000"/>
                  </a:lnTo>
                  <a:lnTo>
                    <a:pt x="126" y="10000"/>
                  </a:lnTo>
                  <a:cubicBezTo>
                    <a:pt x="184" y="7823"/>
                    <a:pt x="-49" y="5126"/>
                    <a:pt x="9" y="2949"/>
                  </a:cubicBezTo>
                  <a:close/>
                </a:path>
              </a:pathLst>
            </a:custGeom>
            <a:solidFill>
              <a:sysClr val="window" lastClr="FFFFFF">
                <a:lumMod val="75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08" name="图片 107">
            <a:extLst>
              <a:ext uri="{FF2B5EF4-FFF2-40B4-BE49-F238E27FC236}">
                <a16:creationId xmlns:a16="http://schemas.microsoft.com/office/drawing/2014/main" id="{EF53A2D1-0215-4D11-A779-7406A4F5E343}"/>
              </a:ext>
            </a:extLst>
          </p:cNvPr>
          <p:cNvPicPr>
            <a:picLocks noChangeAspect="1"/>
          </p:cNvPicPr>
          <p:nvPr/>
        </p:nvPicPr>
        <p:blipFill>
          <a:blip r:embed="rId3" cstate="email"/>
          <a:stretch>
            <a:fillRect/>
          </a:stretch>
        </p:blipFill>
        <p:spPr>
          <a:xfrm>
            <a:off x="5771085" y="3064341"/>
            <a:ext cx="2765065" cy="881534"/>
          </a:xfrm>
          <a:prstGeom prst="rect">
            <a:avLst/>
          </a:prstGeom>
        </p:spPr>
      </p:pic>
      <p:grpSp>
        <p:nvGrpSpPr>
          <p:cNvPr id="109" name="组合 108">
            <a:extLst>
              <a:ext uri="{FF2B5EF4-FFF2-40B4-BE49-F238E27FC236}">
                <a16:creationId xmlns:a16="http://schemas.microsoft.com/office/drawing/2014/main" id="{1B1510CB-B3B5-4DF2-81ED-3DED7A6010B9}"/>
              </a:ext>
            </a:extLst>
          </p:cNvPr>
          <p:cNvGrpSpPr/>
          <p:nvPr/>
        </p:nvGrpSpPr>
        <p:grpSpPr>
          <a:xfrm>
            <a:off x="1659489" y="3322713"/>
            <a:ext cx="2949481" cy="574560"/>
            <a:chOff x="583808" y="1448328"/>
            <a:chExt cx="3626574" cy="679407"/>
          </a:xfrm>
        </p:grpSpPr>
        <p:grpSp>
          <p:nvGrpSpPr>
            <p:cNvPr id="153" name="组合 152">
              <a:extLst>
                <a:ext uri="{FF2B5EF4-FFF2-40B4-BE49-F238E27FC236}">
                  <a16:creationId xmlns:a16="http://schemas.microsoft.com/office/drawing/2014/main" id="{DE57DD2D-378F-40B8-86CC-FB0F758B1561}"/>
                </a:ext>
              </a:extLst>
            </p:cNvPr>
            <p:cNvGrpSpPr/>
            <p:nvPr/>
          </p:nvGrpSpPr>
          <p:grpSpPr>
            <a:xfrm>
              <a:off x="583808" y="1448328"/>
              <a:ext cx="1783051" cy="679407"/>
              <a:chOff x="612612" y="1617273"/>
              <a:chExt cx="9647927" cy="3676207"/>
            </a:xfrm>
          </p:grpSpPr>
          <p:pic>
            <p:nvPicPr>
              <p:cNvPr id="158" name="图片 157">
                <a:extLst>
                  <a:ext uri="{FF2B5EF4-FFF2-40B4-BE49-F238E27FC236}">
                    <a16:creationId xmlns:a16="http://schemas.microsoft.com/office/drawing/2014/main" id="{CFCF925F-B4CF-4A93-8264-2D8500C8E60E}"/>
                  </a:ext>
                </a:extLst>
              </p:cNvPr>
              <p:cNvPicPr>
                <a:picLocks noChangeAspect="1"/>
              </p:cNvPicPr>
              <p:nvPr/>
            </p:nvPicPr>
            <p:blipFill>
              <a:blip r:embed="rId4" cstate="email"/>
              <a:stretch>
                <a:fillRect/>
              </a:stretch>
            </p:blipFill>
            <p:spPr>
              <a:xfrm>
                <a:off x="6767228" y="1617273"/>
                <a:ext cx="3493311" cy="3676207"/>
              </a:xfrm>
              <a:prstGeom prst="rect">
                <a:avLst/>
              </a:prstGeom>
            </p:spPr>
          </p:pic>
          <p:pic>
            <p:nvPicPr>
              <p:cNvPr id="159" name="图片 158">
                <a:extLst>
                  <a:ext uri="{FF2B5EF4-FFF2-40B4-BE49-F238E27FC236}">
                    <a16:creationId xmlns:a16="http://schemas.microsoft.com/office/drawing/2014/main" id="{3476F510-861B-46D4-A98A-7AEF4DC20AB0}"/>
                  </a:ext>
                </a:extLst>
              </p:cNvPr>
              <p:cNvPicPr>
                <a:picLocks noChangeAspect="1"/>
              </p:cNvPicPr>
              <p:nvPr/>
            </p:nvPicPr>
            <p:blipFill>
              <a:blip r:embed="rId4" cstate="email"/>
              <a:stretch>
                <a:fillRect/>
              </a:stretch>
            </p:blipFill>
            <p:spPr>
              <a:xfrm>
                <a:off x="3689920" y="1617273"/>
                <a:ext cx="3493311" cy="3676207"/>
              </a:xfrm>
              <a:prstGeom prst="rect">
                <a:avLst/>
              </a:prstGeom>
            </p:spPr>
          </p:pic>
          <p:pic>
            <p:nvPicPr>
              <p:cNvPr id="160" name="图片 159">
                <a:extLst>
                  <a:ext uri="{FF2B5EF4-FFF2-40B4-BE49-F238E27FC236}">
                    <a16:creationId xmlns:a16="http://schemas.microsoft.com/office/drawing/2014/main" id="{42050BCB-5D41-4634-B68D-933AD588C30F}"/>
                  </a:ext>
                </a:extLst>
              </p:cNvPr>
              <p:cNvPicPr>
                <a:picLocks noChangeAspect="1"/>
              </p:cNvPicPr>
              <p:nvPr/>
            </p:nvPicPr>
            <p:blipFill>
              <a:blip r:embed="rId4" cstate="email"/>
              <a:stretch>
                <a:fillRect/>
              </a:stretch>
            </p:blipFill>
            <p:spPr>
              <a:xfrm>
                <a:off x="612612" y="1617273"/>
                <a:ext cx="3493311" cy="3676207"/>
              </a:xfrm>
              <a:prstGeom prst="rect">
                <a:avLst/>
              </a:prstGeom>
            </p:spPr>
          </p:pic>
        </p:grpSp>
        <p:grpSp>
          <p:nvGrpSpPr>
            <p:cNvPr id="154" name="组合 153">
              <a:extLst>
                <a:ext uri="{FF2B5EF4-FFF2-40B4-BE49-F238E27FC236}">
                  <a16:creationId xmlns:a16="http://schemas.microsoft.com/office/drawing/2014/main" id="{3725EB86-B2E4-421A-A77E-FF2CD9DC3578}"/>
                </a:ext>
              </a:extLst>
            </p:cNvPr>
            <p:cNvGrpSpPr/>
            <p:nvPr/>
          </p:nvGrpSpPr>
          <p:grpSpPr>
            <a:xfrm>
              <a:off x="2427331" y="1448328"/>
              <a:ext cx="1783051" cy="679407"/>
              <a:chOff x="612612" y="1617273"/>
              <a:chExt cx="9647927" cy="3676207"/>
            </a:xfrm>
          </p:grpSpPr>
          <p:pic>
            <p:nvPicPr>
              <p:cNvPr id="155" name="图片 154">
                <a:extLst>
                  <a:ext uri="{FF2B5EF4-FFF2-40B4-BE49-F238E27FC236}">
                    <a16:creationId xmlns:a16="http://schemas.microsoft.com/office/drawing/2014/main" id="{40E8E3DB-8820-4D26-A09C-F737E744CB19}"/>
                  </a:ext>
                </a:extLst>
              </p:cNvPr>
              <p:cNvPicPr>
                <a:picLocks noChangeAspect="1"/>
              </p:cNvPicPr>
              <p:nvPr/>
            </p:nvPicPr>
            <p:blipFill>
              <a:blip r:embed="rId4" cstate="email"/>
              <a:stretch>
                <a:fillRect/>
              </a:stretch>
            </p:blipFill>
            <p:spPr>
              <a:xfrm>
                <a:off x="6767228" y="1617273"/>
                <a:ext cx="3493311" cy="3676207"/>
              </a:xfrm>
              <a:prstGeom prst="rect">
                <a:avLst/>
              </a:prstGeom>
            </p:spPr>
          </p:pic>
          <p:pic>
            <p:nvPicPr>
              <p:cNvPr id="156" name="图片 155">
                <a:extLst>
                  <a:ext uri="{FF2B5EF4-FFF2-40B4-BE49-F238E27FC236}">
                    <a16:creationId xmlns:a16="http://schemas.microsoft.com/office/drawing/2014/main" id="{BB1F73B6-E917-4C66-B2CA-E47078EA01C3}"/>
                  </a:ext>
                </a:extLst>
              </p:cNvPr>
              <p:cNvPicPr>
                <a:picLocks noChangeAspect="1"/>
              </p:cNvPicPr>
              <p:nvPr/>
            </p:nvPicPr>
            <p:blipFill>
              <a:blip r:embed="rId4" cstate="email"/>
              <a:stretch>
                <a:fillRect/>
              </a:stretch>
            </p:blipFill>
            <p:spPr>
              <a:xfrm>
                <a:off x="3689920" y="1617273"/>
                <a:ext cx="3493311" cy="3676207"/>
              </a:xfrm>
              <a:prstGeom prst="rect">
                <a:avLst/>
              </a:prstGeom>
            </p:spPr>
          </p:pic>
          <p:pic>
            <p:nvPicPr>
              <p:cNvPr id="157" name="图片 156">
                <a:extLst>
                  <a:ext uri="{FF2B5EF4-FFF2-40B4-BE49-F238E27FC236}">
                    <a16:creationId xmlns:a16="http://schemas.microsoft.com/office/drawing/2014/main" id="{ECA5648E-73D7-4274-B92D-219DE95DCAEE}"/>
                  </a:ext>
                </a:extLst>
              </p:cNvPr>
              <p:cNvPicPr>
                <a:picLocks noChangeAspect="1"/>
              </p:cNvPicPr>
              <p:nvPr/>
            </p:nvPicPr>
            <p:blipFill>
              <a:blip r:embed="rId4" cstate="email"/>
              <a:stretch>
                <a:fillRect/>
              </a:stretch>
            </p:blipFill>
            <p:spPr>
              <a:xfrm>
                <a:off x="612612" y="1617273"/>
                <a:ext cx="3493311" cy="3676207"/>
              </a:xfrm>
              <a:prstGeom prst="rect">
                <a:avLst/>
              </a:prstGeom>
            </p:spPr>
          </p:pic>
        </p:grpSp>
      </p:grpSp>
      <p:grpSp>
        <p:nvGrpSpPr>
          <p:cNvPr id="110" name="组合 109">
            <a:extLst>
              <a:ext uri="{FF2B5EF4-FFF2-40B4-BE49-F238E27FC236}">
                <a16:creationId xmlns:a16="http://schemas.microsoft.com/office/drawing/2014/main" id="{3235BD85-11CA-4F4F-BE9B-0A9A4A31C861}"/>
              </a:ext>
            </a:extLst>
          </p:cNvPr>
          <p:cNvGrpSpPr/>
          <p:nvPr/>
        </p:nvGrpSpPr>
        <p:grpSpPr>
          <a:xfrm>
            <a:off x="1659489" y="5236540"/>
            <a:ext cx="2949481" cy="574560"/>
            <a:chOff x="583808" y="1448328"/>
            <a:chExt cx="3626574" cy="679407"/>
          </a:xfrm>
        </p:grpSpPr>
        <p:grpSp>
          <p:nvGrpSpPr>
            <p:cNvPr id="145" name="组合 144">
              <a:extLst>
                <a:ext uri="{FF2B5EF4-FFF2-40B4-BE49-F238E27FC236}">
                  <a16:creationId xmlns:a16="http://schemas.microsoft.com/office/drawing/2014/main" id="{E14AC702-AE47-4AA3-B804-D5DCD77239EB}"/>
                </a:ext>
              </a:extLst>
            </p:cNvPr>
            <p:cNvGrpSpPr/>
            <p:nvPr/>
          </p:nvGrpSpPr>
          <p:grpSpPr>
            <a:xfrm>
              <a:off x="583808" y="1448328"/>
              <a:ext cx="1783051" cy="679407"/>
              <a:chOff x="612612" y="1617273"/>
              <a:chExt cx="9647927" cy="3676207"/>
            </a:xfrm>
          </p:grpSpPr>
          <p:pic>
            <p:nvPicPr>
              <p:cNvPr id="150" name="图片 149">
                <a:extLst>
                  <a:ext uri="{FF2B5EF4-FFF2-40B4-BE49-F238E27FC236}">
                    <a16:creationId xmlns:a16="http://schemas.microsoft.com/office/drawing/2014/main" id="{E5CFCC78-783B-4BB6-93BE-D3F64ED26B1C}"/>
                  </a:ext>
                </a:extLst>
              </p:cNvPr>
              <p:cNvPicPr>
                <a:picLocks noChangeAspect="1"/>
              </p:cNvPicPr>
              <p:nvPr/>
            </p:nvPicPr>
            <p:blipFill>
              <a:blip r:embed="rId4" cstate="email"/>
              <a:stretch>
                <a:fillRect/>
              </a:stretch>
            </p:blipFill>
            <p:spPr>
              <a:xfrm>
                <a:off x="6767228" y="1617273"/>
                <a:ext cx="3493311" cy="3676207"/>
              </a:xfrm>
              <a:prstGeom prst="rect">
                <a:avLst/>
              </a:prstGeom>
            </p:spPr>
          </p:pic>
          <p:pic>
            <p:nvPicPr>
              <p:cNvPr id="151" name="图片 150">
                <a:extLst>
                  <a:ext uri="{FF2B5EF4-FFF2-40B4-BE49-F238E27FC236}">
                    <a16:creationId xmlns:a16="http://schemas.microsoft.com/office/drawing/2014/main" id="{33F1CC32-CC67-4BEB-AEFB-68417506AF57}"/>
                  </a:ext>
                </a:extLst>
              </p:cNvPr>
              <p:cNvPicPr>
                <a:picLocks noChangeAspect="1"/>
              </p:cNvPicPr>
              <p:nvPr/>
            </p:nvPicPr>
            <p:blipFill>
              <a:blip r:embed="rId4" cstate="email"/>
              <a:stretch>
                <a:fillRect/>
              </a:stretch>
            </p:blipFill>
            <p:spPr>
              <a:xfrm>
                <a:off x="3689920" y="1617273"/>
                <a:ext cx="3493311" cy="3676207"/>
              </a:xfrm>
              <a:prstGeom prst="rect">
                <a:avLst/>
              </a:prstGeom>
            </p:spPr>
          </p:pic>
          <p:pic>
            <p:nvPicPr>
              <p:cNvPr id="152" name="图片 151">
                <a:extLst>
                  <a:ext uri="{FF2B5EF4-FFF2-40B4-BE49-F238E27FC236}">
                    <a16:creationId xmlns:a16="http://schemas.microsoft.com/office/drawing/2014/main" id="{01262B8D-D481-42B5-BDE2-EB6AC82E973B}"/>
                  </a:ext>
                </a:extLst>
              </p:cNvPr>
              <p:cNvPicPr>
                <a:picLocks noChangeAspect="1"/>
              </p:cNvPicPr>
              <p:nvPr/>
            </p:nvPicPr>
            <p:blipFill>
              <a:blip r:embed="rId4" cstate="email"/>
              <a:stretch>
                <a:fillRect/>
              </a:stretch>
            </p:blipFill>
            <p:spPr>
              <a:xfrm>
                <a:off x="612612" y="1617273"/>
                <a:ext cx="3493311" cy="3676207"/>
              </a:xfrm>
              <a:prstGeom prst="rect">
                <a:avLst/>
              </a:prstGeom>
            </p:spPr>
          </p:pic>
        </p:grpSp>
        <p:grpSp>
          <p:nvGrpSpPr>
            <p:cNvPr id="146" name="组合 145">
              <a:extLst>
                <a:ext uri="{FF2B5EF4-FFF2-40B4-BE49-F238E27FC236}">
                  <a16:creationId xmlns:a16="http://schemas.microsoft.com/office/drawing/2014/main" id="{FC4FFEC0-4AE1-4749-AC7E-415F0D4C4907}"/>
                </a:ext>
              </a:extLst>
            </p:cNvPr>
            <p:cNvGrpSpPr/>
            <p:nvPr/>
          </p:nvGrpSpPr>
          <p:grpSpPr>
            <a:xfrm>
              <a:off x="2427331" y="1448328"/>
              <a:ext cx="1783051" cy="679407"/>
              <a:chOff x="612612" y="1617273"/>
              <a:chExt cx="9647927" cy="3676207"/>
            </a:xfrm>
          </p:grpSpPr>
          <p:pic>
            <p:nvPicPr>
              <p:cNvPr id="147" name="图片 146">
                <a:extLst>
                  <a:ext uri="{FF2B5EF4-FFF2-40B4-BE49-F238E27FC236}">
                    <a16:creationId xmlns:a16="http://schemas.microsoft.com/office/drawing/2014/main" id="{9CA227A4-79D5-4B8F-9269-91A2A7A8B140}"/>
                  </a:ext>
                </a:extLst>
              </p:cNvPr>
              <p:cNvPicPr>
                <a:picLocks noChangeAspect="1"/>
              </p:cNvPicPr>
              <p:nvPr/>
            </p:nvPicPr>
            <p:blipFill>
              <a:blip r:embed="rId4" cstate="email"/>
              <a:stretch>
                <a:fillRect/>
              </a:stretch>
            </p:blipFill>
            <p:spPr>
              <a:xfrm>
                <a:off x="6767228" y="1617273"/>
                <a:ext cx="3493311" cy="3676207"/>
              </a:xfrm>
              <a:prstGeom prst="rect">
                <a:avLst/>
              </a:prstGeom>
            </p:spPr>
          </p:pic>
          <p:pic>
            <p:nvPicPr>
              <p:cNvPr id="148" name="图片 147">
                <a:extLst>
                  <a:ext uri="{FF2B5EF4-FFF2-40B4-BE49-F238E27FC236}">
                    <a16:creationId xmlns:a16="http://schemas.microsoft.com/office/drawing/2014/main" id="{AF755484-1568-461D-87BA-D603ACB23862}"/>
                  </a:ext>
                </a:extLst>
              </p:cNvPr>
              <p:cNvPicPr>
                <a:picLocks noChangeAspect="1"/>
              </p:cNvPicPr>
              <p:nvPr/>
            </p:nvPicPr>
            <p:blipFill>
              <a:blip r:embed="rId4" cstate="email"/>
              <a:stretch>
                <a:fillRect/>
              </a:stretch>
            </p:blipFill>
            <p:spPr>
              <a:xfrm>
                <a:off x="3689920" y="1617273"/>
                <a:ext cx="3493311" cy="3676207"/>
              </a:xfrm>
              <a:prstGeom prst="rect">
                <a:avLst/>
              </a:prstGeom>
            </p:spPr>
          </p:pic>
          <p:pic>
            <p:nvPicPr>
              <p:cNvPr id="149" name="图片 148">
                <a:extLst>
                  <a:ext uri="{FF2B5EF4-FFF2-40B4-BE49-F238E27FC236}">
                    <a16:creationId xmlns:a16="http://schemas.microsoft.com/office/drawing/2014/main" id="{1BE176D6-01EB-45A4-9A77-FEA277E199FE}"/>
                  </a:ext>
                </a:extLst>
              </p:cNvPr>
              <p:cNvPicPr>
                <a:picLocks noChangeAspect="1"/>
              </p:cNvPicPr>
              <p:nvPr/>
            </p:nvPicPr>
            <p:blipFill>
              <a:blip r:embed="rId4" cstate="email"/>
              <a:stretch>
                <a:fillRect/>
              </a:stretch>
            </p:blipFill>
            <p:spPr>
              <a:xfrm>
                <a:off x="612612" y="1617273"/>
                <a:ext cx="3493311" cy="3676207"/>
              </a:xfrm>
              <a:prstGeom prst="rect">
                <a:avLst/>
              </a:prstGeom>
            </p:spPr>
          </p:pic>
        </p:grpSp>
      </p:grpSp>
      <p:pic>
        <p:nvPicPr>
          <p:cNvPr id="111" name="图片 110">
            <a:extLst>
              <a:ext uri="{FF2B5EF4-FFF2-40B4-BE49-F238E27FC236}">
                <a16:creationId xmlns:a16="http://schemas.microsoft.com/office/drawing/2014/main" id="{AEB284BD-5F77-4779-8F66-120FB0807B74}"/>
              </a:ext>
            </a:extLst>
          </p:cNvPr>
          <p:cNvPicPr>
            <a:picLocks noChangeAspect="1"/>
          </p:cNvPicPr>
          <p:nvPr/>
        </p:nvPicPr>
        <p:blipFill>
          <a:blip r:embed="rId5" cstate="email"/>
          <a:stretch>
            <a:fillRect/>
          </a:stretch>
        </p:blipFill>
        <p:spPr>
          <a:xfrm>
            <a:off x="9478479" y="3206177"/>
            <a:ext cx="624143" cy="741136"/>
          </a:xfrm>
          <a:prstGeom prst="rect">
            <a:avLst/>
          </a:prstGeom>
        </p:spPr>
      </p:pic>
      <p:cxnSp>
        <p:nvCxnSpPr>
          <p:cNvPr id="112" name="直接连接符 111">
            <a:extLst>
              <a:ext uri="{FF2B5EF4-FFF2-40B4-BE49-F238E27FC236}">
                <a16:creationId xmlns:a16="http://schemas.microsoft.com/office/drawing/2014/main" id="{F2283208-FDC1-4A42-9E90-69153054E2CB}"/>
              </a:ext>
            </a:extLst>
          </p:cNvPr>
          <p:cNvCxnSpPr/>
          <p:nvPr/>
        </p:nvCxnSpPr>
        <p:spPr>
          <a:xfrm>
            <a:off x="1713527" y="3171653"/>
            <a:ext cx="1327525" cy="0"/>
          </a:xfrm>
          <a:prstGeom prst="line">
            <a:avLst/>
          </a:prstGeom>
          <a:noFill/>
          <a:ln w="50800" cap="flat" cmpd="sng" algn="ctr">
            <a:solidFill>
              <a:srgbClr val="FF0000"/>
            </a:solidFill>
            <a:prstDash val="solid"/>
            <a:miter lim="800000"/>
          </a:ln>
          <a:effectLst/>
        </p:spPr>
      </p:cxnSp>
      <p:cxnSp>
        <p:nvCxnSpPr>
          <p:cNvPr id="113" name="直接连接符 112">
            <a:extLst>
              <a:ext uri="{FF2B5EF4-FFF2-40B4-BE49-F238E27FC236}">
                <a16:creationId xmlns:a16="http://schemas.microsoft.com/office/drawing/2014/main" id="{96EF21BD-76A9-46AD-9AB2-6624268E7096}"/>
              </a:ext>
            </a:extLst>
          </p:cNvPr>
          <p:cNvCxnSpPr/>
          <p:nvPr/>
        </p:nvCxnSpPr>
        <p:spPr>
          <a:xfrm>
            <a:off x="3197443" y="3171653"/>
            <a:ext cx="1327525" cy="0"/>
          </a:xfrm>
          <a:prstGeom prst="line">
            <a:avLst/>
          </a:prstGeom>
          <a:noFill/>
          <a:ln w="50800" cap="flat" cmpd="sng" algn="ctr">
            <a:solidFill>
              <a:srgbClr val="010167"/>
            </a:solidFill>
            <a:prstDash val="solid"/>
            <a:miter lim="800000"/>
          </a:ln>
          <a:effectLst/>
        </p:spPr>
      </p:cxnSp>
      <p:cxnSp>
        <p:nvCxnSpPr>
          <p:cNvPr id="114" name="直接连接符 113">
            <a:extLst>
              <a:ext uri="{FF2B5EF4-FFF2-40B4-BE49-F238E27FC236}">
                <a16:creationId xmlns:a16="http://schemas.microsoft.com/office/drawing/2014/main" id="{9D06C447-9722-48D5-90DB-F2F8C2B667AF}"/>
              </a:ext>
            </a:extLst>
          </p:cNvPr>
          <p:cNvCxnSpPr/>
          <p:nvPr/>
        </p:nvCxnSpPr>
        <p:spPr>
          <a:xfrm>
            <a:off x="1713527" y="5099392"/>
            <a:ext cx="1327525" cy="0"/>
          </a:xfrm>
          <a:prstGeom prst="line">
            <a:avLst/>
          </a:prstGeom>
          <a:noFill/>
          <a:ln w="50800" cap="flat" cmpd="sng" algn="ctr">
            <a:solidFill>
              <a:srgbClr val="FF0000"/>
            </a:solidFill>
            <a:prstDash val="solid"/>
            <a:miter lim="800000"/>
          </a:ln>
          <a:effectLst/>
        </p:spPr>
      </p:cxnSp>
      <p:cxnSp>
        <p:nvCxnSpPr>
          <p:cNvPr id="115" name="直接连接符 114">
            <a:extLst>
              <a:ext uri="{FF2B5EF4-FFF2-40B4-BE49-F238E27FC236}">
                <a16:creationId xmlns:a16="http://schemas.microsoft.com/office/drawing/2014/main" id="{B44BED23-EC65-4214-BF12-2622D1CC2689}"/>
              </a:ext>
            </a:extLst>
          </p:cNvPr>
          <p:cNvCxnSpPr/>
          <p:nvPr/>
        </p:nvCxnSpPr>
        <p:spPr>
          <a:xfrm>
            <a:off x="3197443" y="5099392"/>
            <a:ext cx="1327525" cy="0"/>
          </a:xfrm>
          <a:prstGeom prst="line">
            <a:avLst/>
          </a:prstGeom>
          <a:noFill/>
          <a:ln w="50800" cap="flat" cmpd="sng" algn="ctr">
            <a:solidFill>
              <a:srgbClr val="010167"/>
            </a:solidFill>
            <a:prstDash val="solid"/>
            <a:miter lim="800000"/>
          </a:ln>
          <a:effectLst/>
        </p:spPr>
      </p:cxnSp>
      <p:grpSp>
        <p:nvGrpSpPr>
          <p:cNvPr id="116" name="组合 115">
            <a:extLst>
              <a:ext uri="{FF2B5EF4-FFF2-40B4-BE49-F238E27FC236}">
                <a16:creationId xmlns:a16="http://schemas.microsoft.com/office/drawing/2014/main" id="{7D9CC362-C764-4AB0-A873-D0AFEEE77283}"/>
              </a:ext>
            </a:extLst>
          </p:cNvPr>
          <p:cNvGrpSpPr/>
          <p:nvPr/>
        </p:nvGrpSpPr>
        <p:grpSpPr>
          <a:xfrm>
            <a:off x="2235322" y="2808354"/>
            <a:ext cx="3654456" cy="440124"/>
            <a:chOff x="1405969" y="1891145"/>
            <a:chExt cx="4485678" cy="519546"/>
          </a:xfrm>
        </p:grpSpPr>
        <p:cxnSp>
          <p:nvCxnSpPr>
            <p:cNvPr id="141" name="直接箭头连接符 140">
              <a:extLst>
                <a:ext uri="{FF2B5EF4-FFF2-40B4-BE49-F238E27FC236}">
                  <a16:creationId xmlns:a16="http://schemas.microsoft.com/office/drawing/2014/main" id="{769A4CD1-2453-4078-8CD9-BEF40AC5DC09}"/>
                </a:ext>
              </a:extLst>
            </p:cNvPr>
            <p:cNvCxnSpPr/>
            <p:nvPr/>
          </p:nvCxnSpPr>
          <p:spPr>
            <a:xfrm>
              <a:off x="5870864" y="1901536"/>
              <a:ext cx="0" cy="509155"/>
            </a:xfrm>
            <a:prstGeom prst="straightConnector1">
              <a:avLst/>
            </a:prstGeom>
            <a:noFill/>
            <a:ln w="38100" cap="flat" cmpd="sng" algn="ctr">
              <a:solidFill>
                <a:srgbClr val="FF0000"/>
              </a:solidFill>
              <a:prstDash val="solid"/>
              <a:miter lim="800000"/>
              <a:tailEnd type="triangle"/>
            </a:ln>
            <a:effectLst/>
          </p:spPr>
        </p:cxnSp>
        <p:cxnSp>
          <p:nvCxnSpPr>
            <p:cNvPr id="142" name="直接连接符 141">
              <a:extLst>
                <a:ext uri="{FF2B5EF4-FFF2-40B4-BE49-F238E27FC236}">
                  <a16:creationId xmlns:a16="http://schemas.microsoft.com/office/drawing/2014/main" id="{97D9E0DD-8AA4-4A2A-B1C0-123492D9AF2F}"/>
                </a:ext>
              </a:extLst>
            </p:cNvPr>
            <p:cNvCxnSpPr/>
            <p:nvPr/>
          </p:nvCxnSpPr>
          <p:spPr>
            <a:xfrm flipH="1">
              <a:off x="5419898" y="1901536"/>
              <a:ext cx="471749" cy="0"/>
            </a:xfrm>
            <a:prstGeom prst="line">
              <a:avLst/>
            </a:prstGeom>
            <a:noFill/>
            <a:ln w="38100" cap="flat" cmpd="sng" algn="ctr">
              <a:solidFill>
                <a:srgbClr val="FF0000"/>
              </a:solidFill>
              <a:prstDash val="solid"/>
              <a:miter lim="800000"/>
            </a:ln>
            <a:effectLst/>
          </p:spPr>
        </p:cxnSp>
        <p:cxnSp>
          <p:nvCxnSpPr>
            <p:cNvPr id="143" name="直接连接符 142">
              <a:extLst>
                <a:ext uri="{FF2B5EF4-FFF2-40B4-BE49-F238E27FC236}">
                  <a16:creationId xmlns:a16="http://schemas.microsoft.com/office/drawing/2014/main" id="{CAC481F9-0204-4BA9-8675-10EA3A9B950D}"/>
                </a:ext>
              </a:extLst>
            </p:cNvPr>
            <p:cNvCxnSpPr/>
            <p:nvPr/>
          </p:nvCxnSpPr>
          <p:spPr>
            <a:xfrm>
              <a:off x="1426751" y="1891145"/>
              <a:ext cx="0" cy="418467"/>
            </a:xfrm>
            <a:prstGeom prst="line">
              <a:avLst/>
            </a:prstGeom>
            <a:noFill/>
            <a:ln w="38100" cap="flat" cmpd="sng" algn="ctr">
              <a:solidFill>
                <a:srgbClr val="FF0000"/>
              </a:solidFill>
              <a:prstDash val="solid"/>
              <a:miter lim="800000"/>
            </a:ln>
            <a:effectLst/>
          </p:spPr>
        </p:cxnSp>
        <p:cxnSp>
          <p:nvCxnSpPr>
            <p:cNvPr id="144" name="直接连接符 143">
              <a:extLst>
                <a:ext uri="{FF2B5EF4-FFF2-40B4-BE49-F238E27FC236}">
                  <a16:creationId xmlns:a16="http://schemas.microsoft.com/office/drawing/2014/main" id="{93ADB953-E082-413B-B96C-69F209A2E31F}"/>
                </a:ext>
              </a:extLst>
            </p:cNvPr>
            <p:cNvCxnSpPr/>
            <p:nvPr/>
          </p:nvCxnSpPr>
          <p:spPr>
            <a:xfrm flipH="1">
              <a:off x="1405969" y="1901536"/>
              <a:ext cx="3211053" cy="0"/>
            </a:xfrm>
            <a:prstGeom prst="line">
              <a:avLst/>
            </a:prstGeom>
            <a:noFill/>
            <a:ln w="38100" cap="flat" cmpd="sng" algn="ctr">
              <a:solidFill>
                <a:srgbClr val="FF0000"/>
              </a:solidFill>
              <a:prstDash val="solid"/>
              <a:miter lim="800000"/>
            </a:ln>
            <a:effectLst/>
          </p:spPr>
        </p:cxnSp>
      </p:grpSp>
      <p:grpSp>
        <p:nvGrpSpPr>
          <p:cNvPr id="117" name="组合 116">
            <a:extLst>
              <a:ext uri="{FF2B5EF4-FFF2-40B4-BE49-F238E27FC236}">
                <a16:creationId xmlns:a16="http://schemas.microsoft.com/office/drawing/2014/main" id="{C1659090-FCF5-4165-BC1D-4A3366B60A3C}"/>
              </a:ext>
            </a:extLst>
          </p:cNvPr>
          <p:cNvGrpSpPr/>
          <p:nvPr/>
        </p:nvGrpSpPr>
        <p:grpSpPr>
          <a:xfrm>
            <a:off x="2235322" y="4725778"/>
            <a:ext cx="3654456" cy="440124"/>
            <a:chOff x="1405969" y="1891145"/>
            <a:chExt cx="4485678" cy="519546"/>
          </a:xfrm>
        </p:grpSpPr>
        <p:cxnSp>
          <p:nvCxnSpPr>
            <p:cNvPr id="137" name="直接箭头连接符 136">
              <a:extLst>
                <a:ext uri="{FF2B5EF4-FFF2-40B4-BE49-F238E27FC236}">
                  <a16:creationId xmlns:a16="http://schemas.microsoft.com/office/drawing/2014/main" id="{048B6954-D91E-4C72-B879-F27E18BCF7D8}"/>
                </a:ext>
              </a:extLst>
            </p:cNvPr>
            <p:cNvCxnSpPr/>
            <p:nvPr/>
          </p:nvCxnSpPr>
          <p:spPr>
            <a:xfrm>
              <a:off x="5870864" y="1901536"/>
              <a:ext cx="0" cy="509155"/>
            </a:xfrm>
            <a:prstGeom prst="straightConnector1">
              <a:avLst/>
            </a:prstGeom>
            <a:noFill/>
            <a:ln w="38100" cap="flat" cmpd="sng" algn="ctr">
              <a:solidFill>
                <a:srgbClr val="FF0000"/>
              </a:solidFill>
              <a:prstDash val="solid"/>
              <a:miter lim="800000"/>
              <a:tailEnd type="triangle"/>
            </a:ln>
            <a:effectLst/>
          </p:spPr>
        </p:cxnSp>
        <p:cxnSp>
          <p:nvCxnSpPr>
            <p:cNvPr id="138" name="直接连接符 137">
              <a:extLst>
                <a:ext uri="{FF2B5EF4-FFF2-40B4-BE49-F238E27FC236}">
                  <a16:creationId xmlns:a16="http://schemas.microsoft.com/office/drawing/2014/main" id="{3EFFA216-962A-4FA1-9996-5CA267E8DD5E}"/>
                </a:ext>
              </a:extLst>
            </p:cNvPr>
            <p:cNvCxnSpPr/>
            <p:nvPr/>
          </p:nvCxnSpPr>
          <p:spPr>
            <a:xfrm flipH="1">
              <a:off x="5419898" y="1901536"/>
              <a:ext cx="471749" cy="0"/>
            </a:xfrm>
            <a:prstGeom prst="line">
              <a:avLst/>
            </a:prstGeom>
            <a:noFill/>
            <a:ln w="38100" cap="flat" cmpd="sng" algn="ctr">
              <a:solidFill>
                <a:srgbClr val="FF0000"/>
              </a:solidFill>
              <a:prstDash val="solid"/>
              <a:miter lim="800000"/>
            </a:ln>
            <a:effectLst/>
          </p:spPr>
        </p:cxnSp>
        <p:cxnSp>
          <p:nvCxnSpPr>
            <p:cNvPr id="139" name="直接连接符 138">
              <a:extLst>
                <a:ext uri="{FF2B5EF4-FFF2-40B4-BE49-F238E27FC236}">
                  <a16:creationId xmlns:a16="http://schemas.microsoft.com/office/drawing/2014/main" id="{F15AD289-E2AA-46CA-B685-40FA301A874A}"/>
                </a:ext>
              </a:extLst>
            </p:cNvPr>
            <p:cNvCxnSpPr/>
            <p:nvPr/>
          </p:nvCxnSpPr>
          <p:spPr>
            <a:xfrm>
              <a:off x="1426751" y="1891145"/>
              <a:ext cx="0" cy="418467"/>
            </a:xfrm>
            <a:prstGeom prst="line">
              <a:avLst/>
            </a:prstGeom>
            <a:noFill/>
            <a:ln w="38100" cap="flat" cmpd="sng" algn="ctr">
              <a:solidFill>
                <a:srgbClr val="FF0000"/>
              </a:solidFill>
              <a:prstDash val="solid"/>
              <a:miter lim="800000"/>
            </a:ln>
            <a:effectLst/>
          </p:spPr>
        </p:cxnSp>
        <p:cxnSp>
          <p:nvCxnSpPr>
            <p:cNvPr id="140" name="直接连接符 139">
              <a:extLst>
                <a:ext uri="{FF2B5EF4-FFF2-40B4-BE49-F238E27FC236}">
                  <a16:creationId xmlns:a16="http://schemas.microsoft.com/office/drawing/2014/main" id="{FC2839D5-9798-422C-9E68-BD58EEBD301A}"/>
                </a:ext>
              </a:extLst>
            </p:cNvPr>
            <p:cNvCxnSpPr/>
            <p:nvPr/>
          </p:nvCxnSpPr>
          <p:spPr>
            <a:xfrm flipH="1">
              <a:off x="1405969" y="1901536"/>
              <a:ext cx="3211053" cy="0"/>
            </a:xfrm>
            <a:prstGeom prst="line">
              <a:avLst/>
            </a:prstGeom>
            <a:noFill/>
            <a:ln w="38100" cap="flat" cmpd="sng" algn="ctr">
              <a:solidFill>
                <a:srgbClr val="FF0000"/>
              </a:solidFill>
              <a:prstDash val="solid"/>
              <a:miter lim="800000"/>
            </a:ln>
            <a:effectLst/>
          </p:spPr>
        </p:cxnSp>
      </p:grpSp>
      <p:cxnSp>
        <p:nvCxnSpPr>
          <p:cNvPr id="118" name="直接连接符 117">
            <a:extLst>
              <a:ext uri="{FF2B5EF4-FFF2-40B4-BE49-F238E27FC236}">
                <a16:creationId xmlns:a16="http://schemas.microsoft.com/office/drawing/2014/main" id="{14197477-787A-4D46-B6E9-19D3B012F13F}"/>
              </a:ext>
            </a:extLst>
          </p:cNvPr>
          <p:cNvCxnSpPr/>
          <p:nvPr/>
        </p:nvCxnSpPr>
        <p:spPr>
          <a:xfrm>
            <a:off x="3869372" y="4820869"/>
            <a:ext cx="0" cy="259405"/>
          </a:xfrm>
          <a:prstGeom prst="line">
            <a:avLst/>
          </a:prstGeom>
          <a:noFill/>
          <a:ln w="38100" cap="flat" cmpd="sng" algn="ctr">
            <a:solidFill>
              <a:srgbClr val="010167"/>
            </a:solidFill>
            <a:prstDash val="solid"/>
            <a:miter lim="800000"/>
          </a:ln>
          <a:effectLst/>
        </p:spPr>
      </p:cxnSp>
      <p:grpSp>
        <p:nvGrpSpPr>
          <p:cNvPr id="119" name="组合 118">
            <a:extLst>
              <a:ext uri="{FF2B5EF4-FFF2-40B4-BE49-F238E27FC236}">
                <a16:creationId xmlns:a16="http://schemas.microsoft.com/office/drawing/2014/main" id="{262F1452-B0CB-4FC3-956B-CFF8F94C0432}"/>
              </a:ext>
            </a:extLst>
          </p:cNvPr>
          <p:cNvGrpSpPr/>
          <p:nvPr/>
        </p:nvGrpSpPr>
        <p:grpSpPr>
          <a:xfrm>
            <a:off x="5505448" y="2985602"/>
            <a:ext cx="2957815" cy="294399"/>
            <a:chOff x="5419899" y="2100378"/>
            <a:chExt cx="3630583" cy="347525"/>
          </a:xfrm>
        </p:grpSpPr>
        <p:cxnSp>
          <p:nvCxnSpPr>
            <p:cNvPr id="135" name="直接箭头连接符 134">
              <a:extLst>
                <a:ext uri="{FF2B5EF4-FFF2-40B4-BE49-F238E27FC236}">
                  <a16:creationId xmlns:a16="http://schemas.microsoft.com/office/drawing/2014/main" id="{5799586B-D9FE-4E03-8C7F-C0D9E1AEA7CC}"/>
                </a:ext>
              </a:extLst>
            </p:cNvPr>
            <p:cNvCxnSpPr/>
            <p:nvPr/>
          </p:nvCxnSpPr>
          <p:spPr>
            <a:xfrm>
              <a:off x="9050482" y="2100378"/>
              <a:ext cx="0" cy="347525"/>
            </a:xfrm>
            <a:prstGeom prst="straightConnector1">
              <a:avLst/>
            </a:prstGeom>
            <a:noFill/>
            <a:ln w="38100" cap="flat" cmpd="sng" algn="ctr">
              <a:solidFill>
                <a:srgbClr val="010167"/>
              </a:solidFill>
              <a:prstDash val="solid"/>
              <a:miter lim="800000"/>
              <a:tailEnd type="triangle"/>
            </a:ln>
            <a:effectLst/>
          </p:spPr>
        </p:cxnSp>
        <p:cxnSp>
          <p:nvCxnSpPr>
            <p:cNvPr id="136" name="直接连接符 135">
              <a:extLst>
                <a:ext uri="{FF2B5EF4-FFF2-40B4-BE49-F238E27FC236}">
                  <a16:creationId xmlns:a16="http://schemas.microsoft.com/office/drawing/2014/main" id="{1B2E672F-4CEC-42BD-8DD9-57A5238084F6}"/>
                </a:ext>
              </a:extLst>
            </p:cNvPr>
            <p:cNvCxnSpPr/>
            <p:nvPr/>
          </p:nvCxnSpPr>
          <p:spPr>
            <a:xfrm flipH="1">
              <a:off x="5419899" y="2100378"/>
              <a:ext cx="3630583" cy="0"/>
            </a:xfrm>
            <a:prstGeom prst="line">
              <a:avLst/>
            </a:prstGeom>
            <a:noFill/>
            <a:ln w="38100" cap="flat" cmpd="sng" algn="ctr">
              <a:solidFill>
                <a:srgbClr val="010167"/>
              </a:solidFill>
              <a:prstDash val="solid"/>
              <a:miter lim="800000"/>
            </a:ln>
            <a:effectLst/>
          </p:spPr>
        </p:cxnSp>
      </p:grpSp>
      <p:cxnSp>
        <p:nvCxnSpPr>
          <p:cNvPr id="120" name="直接连接符 119">
            <a:extLst>
              <a:ext uri="{FF2B5EF4-FFF2-40B4-BE49-F238E27FC236}">
                <a16:creationId xmlns:a16="http://schemas.microsoft.com/office/drawing/2014/main" id="{C6C646E7-39F5-4351-AC0A-8AECE666A3A4}"/>
              </a:ext>
            </a:extLst>
          </p:cNvPr>
          <p:cNvCxnSpPr/>
          <p:nvPr/>
        </p:nvCxnSpPr>
        <p:spPr>
          <a:xfrm>
            <a:off x="5120190" y="2983550"/>
            <a:ext cx="126559" cy="0"/>
          </a:xfrm>
          <a:prstGeom prst="line">
            <a:avLst/>
          </a:prstGeom>
          <a:noFill/>
          <a:ln w="38100" cap="flat" cmpd="sng" algn="ctr">
            <a:solidFill>
              <a:srgbClr val="010167"/>
            </a:solidFill>
            <a:prstDash val="solid"/>
            <a:miter lim="800000"/>
          </a:ln>
          <a:effectLst/>
        </p:spPr>
      </p:cxnSp>
      <p:cxnSp>
        <p:nvCxnSpPr>
          <p:cNvPr id="121" name="直接箭头连接符 120">
            <a:extLst>
              <a:ext uri="{FF2B5EF4-FFF2-40B4-BE49-F238E27FC236}">
                <a16:creationId xmlns:a16="http://schemas.microsoft.com/office/drawing/2014/main" id="{C09ED9C9-F7E1-4E3A-BC35-20F059E5C627}"/>
              </a:ext>
            </a:extLst>
          </p:cNvPr>
          <p:cNvCxnSpPr/>
          <p:nvPr/>
        </p:nvCxnSpPr>
        <p:spPr>
          <a:xfrm>
            <a:off x="8463263" y="4921180"/>
            <a:ext cx="0" cy="259189"/>
          </a:xfrm>
          <a:prstGeom prst="straightConnector1">
            <a:avLst/>
          </a:prstGeom>
          <a:noFill/>
          <a:ln w="38100" cap="flat" cmpd="sng" algn="ctr">
            <a:solidFill>
              <a:srgbClr val="7030A0"/>
            </a:solidFill>
            <a:prstDash val="solid"/>
            <a:miter lim="800000"/>
            <a:tailEnd type="triangle"/>
          </a:ln>
          <a:effectLst/>
        </p:spPr>
      </p:cxnSp>
      <p:cxnSp>
        <p:nvCxnSpPr>
          <p:cNvPr id="122" name="直接连接符 121">
            <a:extLst>
              <a:ext uri="{FF2B5EF4-FFF2-40B4-BE49-F238E27FC236}">
                <a16:creationId xmlns:a16="http://schemas.microsoft.com/office/drawing/2014/main" id="{68BADDD6-E124-45AC-BE8C-CA2B790519D6}"/>
              </a:ext>
            </a:extLst>
          </p:cNvPr>
          <p:cNvCxnSpPr/>
          <p:nvPr/>
        </p:nvCxnSpPr>
        <p:spPr>
          <a:xfrm flipH="1">
            <a:off x="5505447" y="4921180"/>
            <a:ext cx="2966281" cy="0"/>
          </a:xfrm>
          <a:prstGeom prst="line">
            <a:avLst/>
          </a:prstGeom>
          <a:noFill/>
          <a:ln w="38100" cap="flat" cmpd="sng" algn="ctr">
            <a:solidFill>
              <a:srgbClr val="7030A0"/>
            </a:solidFill>
            <a:prstDash val="solid"/>
            <a:miter lim="800000"/>
          </a:ln>
          <a:effectLst/>
        </p:spPr>
      </p:cxnSp>
      <p:cxnSp>
        <p:nvCxnSpPr>
          <p:cNvPr id="123" name="直接连接符 122">
            <a:extLst>
              <a:ext uri="{FF2B5EF4-FFF2-40B4-BE49-F238E27FC236}">
                <a16:creationId xmlns:a16="http://schemas.microsoft.com/office/drawing/2014/main" id="{56B8F7C4-091D-411E-9BBC-460A737A695A}"/>
              </a:ext>
            </a:extLst>
          </p:cNvPr>
          <p:cNvCxnSpPr/>
          <p:nvPr/>
        </p:nvCxnSpPr>
        <p:spPr>
          <a:xfrm>
            <a:off x="3853199" y="2991155"/>
            <a:ext cx="0" cy="171381"/>
          </a:xfrm>
          <a:prstGeom prst="line">
            <a:avLst/>
          </a:prstGeom>
          <a:noFill/>
          <a:ln w="38100" cap="flat" cmpd="sng" algn="ctr">
            <a:solidFill>
              <a:srgbClr val="7030A0"/>
            </a:solidFill>
            <a:prstDash val="solid"/>
            <a:miter lim="800000"/>
          </a:ln>
          <a:effectLst/>
        </p:spPr>
      </p:cxnSp>
      <p:cxnSp>
        <p:nvCxnSpPr>
          <p:cNvPr id="124" name="直接连接符 123">
            <a:extLst>
              <a:ext uri="{FF2B5EF4-FFF2-40B4-BE49-F238E27FC236}">
                <a16:creationId xmlns:a16="http://schemas.microsoft.com/office/drawing/2014/main" id="{3335D2EE-52CB-461E-9C20-753FE18A79D5}"/>
              </a:ext>
            </a:extLst>
          </p:cNvPr>
          <p:cNvCxnSpPr/>
          <p:nvPr/>
        </p:nvCxnSpPr>
        <p:spPr>
          <a:xfrm flipH="1">
            <a:off x="3836269" y="2999957"/>
            <a:ext cx="1096916" cy="0"/>
          </a:xfrm>
          <a:prstGeom prst="line">
            <a:avLst/>
          </a:prstGeom>
          <a:noFill/>
          <a:ln w="38100" cap="flat" cmpd="sng" algn="ctr">
            <a:solidFill>
              <a:srgbClr val="7030A0"/>
            </a:solidFill>
            <a:prstDash val="solid"/>
            <a:miter lim="800000"/>
          </a:ln>
          <a:effectLst/>
        </p:spPr>
      </p:cxnSp>
      <p:cxnSp>
        <p:nvCxnSpPr>
          <p:cNvPr id="125" name="直接连接符 124">
            <a:extLst>
              <a:ext uri="{FF2B5EF4-FFF2-40B4-BE49-F238E27FC236}">
                <a16:creationId xmlns:a16="http://schemas.microsoft.com/office/drawing/2014/main" id="{3AFAB8C9-D70B-4E09-B652-92D5D778CE16}"/>
              </a:ext>
            </a:extLst>
          </p:cNvPr>
          <p:cNvCxnSpPr/>
          <p:nvPr/>
        </p:nvCxnSpPr>
        <p:spPr>
          <a:xfrm flipH="1">
            <a:off x="5086328" y="4929982"/>
            <a:ext cx="326130" cy="0"/>
          </a:xfrm>
          <a:prstGeom prst="line">
            <a:avLst/>
          </a:prstGeom>
          <a:noFill/>
          <a:ln w="38100" cap="flat" cmpd="sng" algn="ctr">
            <a:solidFill>
              <a:srgbClr val="7030A0">
                <a:alpha val="40000"/>
              </a:srgbClr>
            </a:solidFill>
            <a:prstDash val="sysDash"/>
            <a:miter lim="800000"/>
          </a:ln>
          <a:effectLst/>
        </p:spPr>
      </p:cxnSp>
      <p:cxnSp>
        <p:nvCxnSpPr>
          <p:cNvPr id="126" name="直接连接符 125">
            <a:extLst>
              <a:ext uri="{FF2B5EF4-FFF2-40B4-BE49-F238E27FC236}">
                <a16:creationId xmlns:a16="http://schemas.microsoft.com/office/drawing/2014/main" id="{EF7C02D4-80E9-4E7F-A26C-FC7A325D60A0}"/>
              </a:ext>
            </a:extLst>
          </p:cNvPr>
          <p:cNvCxnSpPr/>
          <p:nvPr/>
        </p:nvCxnSpPr>
        <p:spPr>
          <a:xfrm>
            <a:off x="4925239" y="4929982"/>
            <a:ext cx="126559" cy="0"/>
          </a:xfrm>
          <a:prstGeom prst="line">
            <a:avLst/>
          </a:prstGeom>
          <a:noFill/>
          <a:ln w="38100" cap="flat" cmpd="sng" algn="ctr">
            <a:solidFill>
              <a:srgbClr val="7030A0"/>
            </a:solidFill>
            <a:prstDash val="solid"/>
            <a:miter lim="800000"/>
          </a:ln>
          <a:effectLst/>
        </p:spPr>
      </p:cxnSp>
      <p:cxnSp>
        <p:nvCxnSpPr>
          <p:cNvPr id="127" name="直接连接符 126">
            <a:extLst>
              <a:ext uri="{FF2B5EF4-FFF2-40B4-BE49-F238E27FC236}">
                <a16:creationId xmlns:a16="http://schemas.microsoft.com/office/drawing/2014/main" id="{19EAE7BF-206F-4632-8256-6CBA990B2E24}"/>
              </a:ext>
            </a:extLst>
          </p:cNvPr>
          <p:cNvCxnSpPr/>
          <p:nvPr/>
        </p:nvCxnSpPr>
        <p:spPr>
          <a:xfrm flipH="1">
            <a:off x="4880744" y="4734580"/>
            <a:ext cx="544347" cy="0"/>
          </a:xfrm>
          <a:prstGeom prst="line">
            <a:avLst/>
          </a:prstGeom>
          <a:noFill/>
          <a:ln w="38100" cap="flat" cmpd="sng" algn="ctr">
            <a:solidFill>
              <a:srgbClr val="FF0000">
                <a:alpha val="40000"/>
              </a:srgbClr>
            </a:solidFill>
            <a:prstDash val="sysDash"/>
            <a:miter lim="800000"/>
          </a:ln>
          <a:effectLst/>
        </p:spPr>
      </p:cxnSp>
      <p:cxnSp>
        <p:nvCxnSpPr>
          <p:cNvPr id="128" name="直接连接符 127">
            <a:extLst>
              <a:ext uri="{FF2B5EF4-FFF2-40B4-BE49-F238E27FC236}">
                <a16:creationId xmlns:a16="http://schemas.microsoft.com/office/drawing/2014/main" id="{FF0E5EE7-B8BB-4331-B434-708650781C86}"/>
              </a:ext>
            </a:extLst>
          </p:cNvPr>
          <p:cNvCxnSpPr/>
          <p:nvPr/>
        </p:nvCxnSpPr>
        <p:spPr>
          <a:xfrm>
            <a:off x="5129034" y="2985602"/>
            <a:ext cx="0" cy="1835267"/>
          </a:xfrm>
          <a:prstGeom prst="line">
            <a:avLst/>
          </a:prstGeom>
          <a:noFill/>
          <a:ln w="38100" cap="flat" cmpd="sng" algn="ctr">
            <a:solidFill>
              <a:srgbClr val="010167"/>
            </a:solidFill>
            <a:prstDash val="solid"/>
            <a:miter lim="800000"/>
          </a:ln>
          <a:effectLst/>
        </p:spPr>
      </p:cxnSp>
      <p:cxnSp>
        <p:nvCxnSpPr>
          <p:cNvPr id="129" name="直接连接符 128">
            <a:extLst>
              <a:ext uri="{FF2B5EF4-FFF2-40B4-BE49-F238E27FC236}">
                <a16:creationId xmlns:a16="http://schemas.microsoft.com/office/drawing/2014/main" id="{2150FCEE-8903-4E39-ACCF-AFBD1DB8847C}"/>
              </a:ext>
            </a:extLst>
          </p:cNvPr>
          <p:cNvCxnSpPr/>
          <p:nvPr/>
        </p:nvCxnSpPr>
        <p:spPr>
          <a:xfrm>
            <a:off x="4942416" y="2985602"/>
            <a:ext cx="0" cy="1944380"/>
          </a:xfrm>
          <a:prstGeom prst="line">
            <a:avLst/>
          </a:prstGeom>
          <a:noFill/>
          <a:ln w="38100" cap="flat" cmpd="sng" algn="ctr">
            <a:solidFill>
              <a:srgbClr val="7030A0"/>
            </a:solidFill>
            <a:prstDash val="solid"/>
            <a:miter lim="800000"/>
          </a:ln>
          <a:effectLst/>
        </p:spPr>
      </p:cxnSp>
      <p:cxnSp>
        <p:nvCxnSpPr>
          <p:cNvPr id="130" name="直接连接符 129">
            <a:extLst>
              <a:ext uri="{FF2B5EF4-FFF2-40B4-BE49-F238E27FC236}">
                <a16:creationId xmlns:a16="http://schemas.microsoft.com/office/drawing/2014/main" id="{35447616-0439-47A4-9ACD-91B6757D6DD2}"/>
              </a:ext>
            </a:extLst>
          </p:cNvPr>
          <p:cNvCxnSpPr/>
          <p:nvPr/>
        </p:nvCxnSpPr>
        <p:spPr>
          <a:xfrm flipH="1">
            <a:off x="4859814" y="2817157"/>
            <a:ext cx="565276" cy="0"/>
          </a:xfrm>
          <a:prstGeom prst="line">
            <a:avLst/>
          </a:prstGeom>
          <a:noFill/>
          <a:ln w="38100" cap="flat" cmpd="sng" algn="ctr">
            <a:solidFill>
              <a:srgbClr val="FF0000">
                <a:alpha val="40000"/>
              </a:srgbClr>
            </a:solidFill>
            <a:prstDash val="sysDash"/>
            <a:miter lim="800000"/>
          </a:ln>
          <a:effectLst/>
        </p:spPr>
      </p:cxnSp>
      <p:pic>
        <p:nvPicPr>
          <p:cNvPr id="131" name="图片 130">
            <a:extLst>
              <a:ext uri="{FF2B5EF4-FFF2-40B4-BE49-F238E27FC236}">
                <a16:creationId xmlns:a16="http://schemas.microsoft.com/office/drawing/2014/main" id="{4A0AF87B-F8E8-4CFC-8C9B-B255D6108F1D}"/>
              </a:ext>
            </a:extLst>
          </p:cNvPr>
          <p:cNvPicPr>
            <a:picLocks noChangeAspect="1"/>
          </p:cNvPicPr>
          <p:nvPr/>
        </p:nvPicPr>
        <p:blipFill>
          <a:blip r:embed="rId6" cstate="email"/>
          <a:stretch>
            <a:fillRect/>
          </a:stretch>
        </p:blipFill>
        <p:spPr>
          <a:xfrm>
            <a:off x="5771085" y="4999045"/>
            <a:ext cx="2765065" cy="881533"/>
          </a:xfrm>
          <a:prstGeom prst="rect">
            <a:avLst/>
          </a:prstGeom>
        </p:spPr>
      </p:pic>
      <p:cxnSp>
        <p:nvCxnSpPr>
          <p:cNvPr id="132" name="直接连接符 131">
            <a:extLst>
              <a:ext uri="{FF2B5EF4-FFF2-40B4-BE49-F238E27FC236}">
                <a16:creationId xmlns:a16="http://schemas.microsoft.com/office/drawing/2014/main" id="{0F6B5DCF-2B50-4F58-81E2-B81F6AEDBFAF}"/>
              </a:ext>
            </a:extLst>
          </p:cNvPr>
          <p:cNvCxnSpPr/>
          <p:nvPr/>
        </p:nvCxnSpPr>
        <p:spPr>
          <a:xfrm flipH="1">
            <a:off x="5246749" y="2983550"/>
            <a:ext cx="178342" cy="0"/>
          </a:xfrm>
          <a:prstGeom prst="line">
            <a:avLst/>
          </a:prstGeom>
          <a:noFill/>
          <a:ln w="38100" cap="flat" cmpd="sng" algn="ctr">
            <a:solidFill>
              <a:srgbClr val="010167">
                <a:alpha val="40000"/>
              </a:srgbClr>
            </a:solidFill>
            <a:prstDash val="sysDash"/>
            <a:miter lim="800000"/>
          </a:ln>
          <a:effectLst/>
        </p:spPr>
      </p:cxnSp>
      <p:cxnSp>
        <p:nvCxnSpPr>
          <p:cNvPr id="133" name="直接连接符 132">
            <a:extLst>
              <a:ext uri="{FF2B5EF4-FFF2-40B4-BE49-F238E27FC236}">
                <a16:creationId xmlns:a16="http://schemas.microsoft.com/office/drawing/2014/main" id="{F189E06C-8E64-439D-A9AB-3B3CB4906071}"/>
              </a:ext>
            </a:extLst>
          </p:cNvPr>
          <p:cNvCxnSpPr/>
          <p:nvPr/>
        </p:nvCxnSpPr>
        <p:spPr>
          <a:xfrm flipH="1">
            <a:off x="3852442" y="4820869"/>
            <a:ext cx="1292765" cy="0"/>
          </a:xfrm>
          <a:prstGeom prst="line">
            <a:avLst/>
          </a:prstGeom>
          <a:noFill/>
          <a:ln w="38100" cap="flat" cmpd="sng" algn="ctr">
            <a:solidFill>
              <a:srgbClr val="010167"/>
            </a:solidFill>
            <a:prstDash val="solid"/>
            <a:miter lim="800000"/>
          </a:ln>
          <a:effectLst/>
        </p:spPr>
      </p:cxnSp>
      <p:pic>
        <p:nvPicPr>
          <p:cNvPr id="134" name="图片 133">
            <a:extLst>
              <a:ext uri="{FF2B5EF4-FFF2-40B4-BE49-F238E27FC236}">
                <a16:creationId xmlns:a16="http://schemas.microsoft.com/office/drawing/2014/main" id="{A4686E5D-097C-440D-BCBA-86BFFFA46FEC}"/>
              </a:ext>
            </a:extLst>
          </p:cNvPr>
          <p:cNvPicPr>
            <a:picLocks noChangeAspect="1"/>
          </p:cNvPicPr>
          <p:nvPr/>
        </p:nvPicPr>
        <p:blipFill>
          <a:blip r:embed="rId5" cstate="email"/>
          <a:stretch>
            <a:fillRect/>
          </a:stretch>
        </p:blipFill>
        <p:spPr>
          <a:xfrm>
            <a:off x="9478479" y="5128053"/>
            <a:ext cx="624143" cy="741136"/>
          </a:xfrm>
          <a:prstGeom prst="rect">
            <a:avLst/>
          </a:prstGeom>
        </p:spPr>
      </p:pic>
      <p:sp>
        <p:nvSpPr>
          <p:cNvPr id="99" name="文本框 98">
            <a:extLst>
              <a:ext uri="{FF2B5EF4-FFF2-40B4-BE49-F238E27FC236}">
                <a16:creationId xmlns:a16="http://schemas.microsoft.com/office/drawing/2014/main" id="{A23D59CF-6661-4C10-BD6A-B4274070917F}"/>
              </a:ext>
            </a:extLst>
          </p:cNvPr>
          <p:cNvSpPr txBox="1"/>
          <p:nvPr/>
        </p:nvSpPr>
        <p:spPr>
          <a:xfrm>
            <a:off x="5466978" y="3187178"/>
            <a:ext cx="430887" cy="884409"/>
          </a:xfrm>
          <a:prstGeom prst="rect">
            <a:avLst/>
          </a:prstGeom>
          <a:noFill/>
        </p:spPr>
        <p:txBody>
          <a:bodyPr vert="eaVert" wrap="square" rtlCol="0">
            <a:spAutoFit/>
          </a:bodyPr>
          <a:lstStyle/>
          <a:p>
            <a:pPr>
              <a:defRPr/>
            </a:pPr>
            <a:r>
              <a:rPr lang="en-US" altLang="zh-CN" sz="1600" kern="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PDU-A</a:t>
            </a:r>
            <a:endParaRPr lang="zh-CN" altLang="en-US" sz="1600" kern="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0" name="文本框 99">
            <a:extLst>
              <a:ext uri="{FF2B5EF4-FFF2-40B4-BE49-F238E27FC236}">
                <a16:creationId xmlns:a16="http://schemas.microsoft.com/office/drawing/2014/main" id="{3D05AC46-3676-4F57-BA7A-AA6BDB73B275}"/>
              </a:ext>
            </a:extLst>
          </p:cNvPr>
          <p:cNvSpPr txBox="1"/>
          <p:nvPr/>
        </p:nvSpPr>
        <p:spPr>
          <a:xfrm>
            <a:off x="8366927" y="3187178"/>
            <a:ext cx="430887" cy="884409"/>
          </a:xfrm>
          <a:prstGeom prst="rect">
            <a:avLst/>
          </a:prstGeom>
          <a:noFill/>
        </p:spPr>
        <p:txBody>
          <a:bodyPr vert="eaVert" wrap="square" rtlCol="0">
            <a:spAutoFit/>
          </a:bodyPr>
          <a:lstStyle/>
          <a:p>
            <a:pPr>
              <a:defRPr/>
            </a:pPr>
            <a:r>
              <a:rPr lang="en-US" altLang="zh-CN" sz="1600" kern="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PDU-B</a:t>
            </a:r>
            <a:endParaRPr lang="zh-CN" altLang="en-US" sz="1600" kern="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1" name="文本框 100">
            <a:extLst>
              <a:ext uri="{FF2B5EF4-FFF2-40B4-BE49-F238E27FC236}">
                <a16:creationId xmlns:a16="http://schemas.microsoft.com/office/drawing/2014/main" id="{19641E67-9CB0-425B-ADC0-4C78F2905DDC}"/>
              </a:ext>
            </a:extLst>
          </p:cNvPr>
          <p:cNvSpPr txBox="1"/>
          <p:nvPr/>
        </p:nvSpPr>
        <p:spPr>
          <a:xfrm>
            <a:off x="5466978" y="5146300"/>
            <a:ext cx="430887" cy="884409"/>
          </a:xfrm>
          <a:prstGeom prst="rect">
            <a:avLst/>
          </a:prstGeom>
          <a:noFill/>
        </p:spPr>
        <p:txBody>
          <a:bodyPr vert="eaVert" wrap="square" rtlCol="0">
            <a:spAutoFit/>
          </a:bodyPr>
          <a:lstStyle/>
          <a:p>
            <a:pPr>
              <a:defRPr/>
            </a:pPr>
            <a:r>
              <a:rPr lang="en-US" altLang="zh-CN" sz="1600" kern="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PDU-A</a:t>
            </a:r>
            <a:endParaRPr lang="zh-CN" altLang="en-US" sz="1600" kern="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2" name="文本框 101">
            <a:extLst>
              <a:ext uri="{FF2B5EF4-FFF2-40B4-BE49-F238E27FC236}">
                <a16:creationId xmlns:a16="http://schemas.microsoft.com/office/drawing/2014/main" id="{40EDFFAD-286F-4511-9228-9A59593179A1}"/>
              </a:ext>
            </a:extLst>
          </p:cNvPr>
          <p:cNvSpPr txBox="1"/>
          <p:nvPr/>
        </p:nvSpPr>
        <p:spPr>
          <a:xfrm>
            <a:off x="8366927" y="5146300"/>
            <a:ext cx="430887" cy="884409"/>
          </a:xfrm>
          <a:prstGeom prst="rect">
            <a:avLst/>
          </a:prstGeom>
          <a:noFill/>
        </p:spPr>
        <p:txBody>
          <a:bodyPr vert="eaVert" wrap="square" rtlCol="0">
            <a:spAutoFit/>
          </a:bodyPr>
          <a:lstStyle/>
          <a:p>
            <a:pPr>
              <a:defRPr/>
            </a:pPr>
            <a:r>
              <a:rPr lang="en-US" altLang="zh-CN" sz="1600" kern="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PDU-B</a:t>
            </a:r>
            <a:endParaRPr lang="zh-CN" altLang="en-US" sz="1600" kern="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3" name="文本框 102">
            <a:extLst>
              <a:ext uri="{FF2B5EF4-FFF2-40B4-BE49-F238E27FC236}">
                <a16:creationId xmlns:a16="http://schemas.microsoft.com/office/drawing/2014/main" id="{9D35E571-9EF1-4FCF-868B-37CD9CF2FF8B}"/>
              </a:ext>
            </a:extLst>
          </p:cNvPr>
          <p:cNvSpPr txBox="1"/>
          <p:nvPr/>
        </p:nvSpPr>
        <p:spPr>
          <a:xfrm>
            <a:off x="1851559" y="3877568"/>
            <a:ext cx="1179218" cy="276999"/>
          </a:xfrm>
          <a:prstGeom prst="rect">
            <a:avLst/>
          </a:prstGeom>
          <a:noFill/>
        </p:spPr>
        <p:txBody>
          <a:bodyPr wrap="square" rtlCol="0">
            <a:spAutoFit/>
          </a:bodyPr>
          <a:lstStyle/>
          <a:p>
            <a:pPr algn="ctr">
              <a:defRPr/>
            </a:pPr>
            <a:r>
              <a:rPr lang="en-US" altLang="zh-CN"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UPS</a:t>
            </a:r>
            <a:r>
              <a:rPr lang="zh-CN" altLang="en-US"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sys-3F-1</a:t>
            </a:r>
            <a:endParaRPr lang="zh-CN" altLang="en-US"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4" name="文本框 103">
            <a:extLst>
              <a:ext uri="{FF2B5EF4-FFF2-40B4-BE49-F238E27FC236}">
                <a16:creationId xmlns:a16="http://schemas.microsoft.com/office/drawing/2014/main" id="{23F42B0A-E9D9-4B85-A710-266C484F80C6}"/>
              </a:ext>
            </a:extLst>
          </p:cNvPr>
          <p:cNvSpPr txBox="1"/>
          <p:nvPr/>
        </p:nvSpPr>
        <p:spPr>
          <a:xfrm>
            <a:off x="3274706" y="3877568"/>
            <a:ext cx="1179218" cy="276999"/>
          </a:xfrm>
          <a:prstGeom prst="rect">
            <a:avLst/>
          </a:prstGeom>
          <a:noFill/>
        </p:spPr>
        <p:txBody>
          <a:bodyPr wrap="square" rtlCol="0">
            <a:spAutoFit/>
          </a:bodyPr>
          <a:lstStyle/>
          <a:p>
            <a:pPr algn="ctr">
              <a:defRPr/>
            </a:pPr>
            <a:r>
              <a:rPr lang="en-US" altLang="zh-CN"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UPS</a:t>
            </a:r>
            <a:r>
              <a:rPr lang="zh-CN" altLang="en-US"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sys-3F-2</a:t>
            </a:r>
            <a:endParaRPr lang="zh-CN" altLang="en-US"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5" name="文本框 104">
            <a:extLst>
              <a:ext uri="{FF2B5EF4-FFF2-40B4-BE49-F238E27FC236}">
                <a16:creationId xmlns:a16="http://schemas.microsoft.com/office/drawing/2014/main" id="{3EF3B78C-518A-4701-BD7D-446ADDB3BB46}"/>
              </a:ext>
            </a:extLst>
          </p:cNvPr>
          <p:cNvSpPr txBox="1"/>
          <p:nvPr/>
        </p:nvSpPr>
        <p:spPr>
          <a:xfrm>
            <a:off x="1900492" y="5794830"/>
            <a:ext cx="1179218" cy="276999"/>
          </a:xfrm>
          <a:prstGeom prst="rect">
            <a:avLst/>
          </a:prstGeom>
          <a:noFill/>
        </p:spPr>
        <p:txBody>
          <a:bodyPr wrap="square" rtlCol="0">
            <a:spAutoFit/>
          </a:bodyPr>
          <a:lstStyle/>
          <a:p>
            <a:pPr algn="ctr">
              <a:defRPr/>
            </a:pPr>
            <a:r>
              <a:rPr lang="en-US" altLang="zh-CN"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UPS</a:t>
            </a:r>
            <a:r>
              <a:rPr lang="zh-CN" altLang="en-US"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sys-2F-1</a:t>
            </a:r>
            <a:endParaRPr lang="zh-CN" altLang="en-US"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6" name="文本框 105">
            <a:extLst>
              <a:ext uri="{FF2B5EF4-FFF2-40B4-BE49-F238E27FC236}">
                <a16:creationId xmlns:a16="http://schemas.microsoft.com/office/drawing/2014/main" id="{AD1A6BC6-8C74-44A6-A5FA-93C82DD10245}"/>
              </a:ext>
            </a:extLst>
          </p:cNvPr>
          <p:cNvSpPr txBox="1"/>
          <p:nvPr/>
        </p:nvSpPr>
        <p:spPr>
          <a:xfrm>
            <a:off x="3323638" y="5794830"/>
            <a:ext cx="1179218" cy="276999"/>
          </a:xfrm>
          <a:prstGeom prst="rect">
            <a:avLst/>
          </a:prstGeom>
          <a:noFill/>
        </p:spPr>
        <p:txBody>
          <a:bodyPr wrap="square" rtlCol="0">
            <a:spAutoFit/>
          </a:bodyPr>
          <a:lstStyle/>
          <a:p>
            <a:pPr algn="ctr">
              <a:defRPr/>
            </a:pPr>
            <a:r>
              <a:rPr lang="en-US" altLang="zh-CN"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UPS</a:t>
            </a:r>
            <a:r>
              <a:rPr lang="zh-CN" altLang="en-US"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sys-2F-2</a:t>
            </a:r>
            <a:endParaRPr lang="zh-CN" altLang="en-US" sz="1200"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4" name="文本框 183">
            <a:extLst>
              <a:ext uri="{FF2B5EF4-FFF2-40B4-BE49-F238E27FC236}">
                <a16:creationId xmlns:a16="http://schemas.microsoft.com/office/drawing/2014/main" id="{BBA6092D-0A8B-429C-BD0C-5420D6CE23AB}"/>
              </a:ext>
            </a:extLst>
          </p:cNvPr>
          <p:cNvSpPr txBox="1"/>
          <p:nvPr/>
        </p:nvSpPr>
        <p:spPr>
          <a:xfrm>
            <a:off x="2776425" y="975276"/>
            <a:ext cx="6604641" cy="700576"/>
          </a:xfrm>
          <a:prstGeom prst="rect">
            <a:avLst/>
          </a:prstGeom>
          <a:noFill/>
        </p:spPr>
        <p:txBody>
          <a:bodyPr wrap="square" rtlCol="0">
            <a:spAutoFit/>
          </a:bodyPr>
          <a:lstStyle/>
          <a:p>
            <a:pPr marL="285750" indent="-285750">
              <a:lnSpc>
                <a:spcPct val="150000"/>
              </a:lnSpc>
              <a:buFont typeface=".AppleSystemUIFont" charset="-120"/>
              <a:buChar char="-"/>
            </a:pPr>
            <a:r>
              <a:rPr lang="en-US" altLang="zh-CN" sz="14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2N system + crossing power supply</a:t>
            </a:r>
          </a:p>
          <a:p>
            <a:pPr marL="285750" indent="-285750">
              <a:lnSpc>
                <a:spcPct val="150000"/>
              </a:lnSpc>
              <a:buFont typeface=".AppleSystemUIFont" charset="-120"/>
              <a:buChar char="-"/>
            </a:pPr>
            <a:r>
              <a:rPr lang="en-US" altLang="zh-CN" sz="14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Redundancy of space and system</a:t>
            </a:r>
            <a:endParaRPr lang="zh-CN" altLang="en-US" sz="140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70085964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29FD2BD-E282-4324-B12B-1BDA4E52FA8F}"/>
              </a:ext>
            </a:extLst>
          </p:cNvPr>
          <p:cNvSpPr txBox="1"/>
          <p:nvPr/>
        </p:nvSpPr>
        <p:spPr>
          <a:xfrm>
            <a:off x="916048" y="228201"/>
            <a:ext cx="3758694"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Generator group</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sp>
        <p:nvSpPr>
          <p:cNvPr id="90" name="矩形 89">
            <a:extLst>
              <a:ext uri="{FF2B5EF4-FFF2-40B4-BE49-F238E27FC236}">
                <a16:creationId xmlns:a16="http://schemas.microsoft.com/office/drawing/2014/main" id="{2CF86AA0-7654-4785-A6E3-FABFF13B16E9}"/>
              </a:ext>
            </a:extLst>
          </p:cNvPr>
          <p:cNvSpPr/>
          <p:nvPr/>
        </p:nvSpPr>
        <p:spPr>
          <a:xfrm>
            <a:off x="394" y="5127973"/>
            <a:ext cx="12191606" cy="1730027"/>
          </a:xfrm>
          <a:prstGeom prst="rect">
            <a:avLst/>
          </a:prstGeom>
          <a:solidFill>
            <a:srgbClr val="010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1" name="矩形 90">
            <a:extLst>
              <a:ext uri="{FF2B5EF4-FFF2-40B4-BE49-F238E27FC236}">
                <a16:creationId xmlns:a16="http://schemas.microsoft.com/office/drawing/2014/main" id="{CD48317A-1439-4C80-8112-C09968E33C98}"/>
              </a:ext>
            </a:extLst>
          </p:cNvPr>
          <p:cNvSpPr/>
          <p:nvPr/>
        </p:nvSpPr>
        <p:spPr>
          <a:xfrm>
            <a:off x="7069092" y="789760"/>
            <a:ext cx="5122908" cy="445446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92" name="图片 91">
            <a:extLst>
              <a:ext uri="{FF2B5EF4-FFF2-40B4-BE49-F238E27FC236}">
                <a16:creationId xmlns:a16="http://schemas.microsoft.com/office/drawing/2014/main" id="{5AC5F5CF-D6CB-43B5-84FE-D566B18AEAF4}"/>
              </a:ext>
            </a:extLst>
          </p:cNvPr>
          <p:cNvPicPr>
            <a:picLocks noChangeAspect="1"/>
          </p:cNvPicPr>
          <p:nvPr/>
        </p:nvPicPr>
        <p:blipFill>
          <a:blip r:embed="rId3" cstate="email"/>
          <a:stretch>
            <a:fillRect/>
          </a:stretch>
        </p:blipFill>
        <p:spPr>
          <a:xfrm>
            <a:off x="0" y="789760"/>
            <a:ext cx="7069092" cy="4452803"/>
          </a:xfrm>
          <a:prstGeom prst="rect">
            <a:avLst/>
          </a:prstGeom>
          <a:gradFill>
            <a:gsLst>
              <a:gs pos="13000">
                <a:srgbClr val="010167">
                  <a:alpha val="81000"/>
                </a:srgbClr>
              </a:gs>
              <a:gs pos="100000">
                <a:srgbClr val="CB0507">
                  <a:alpha val="69000"/>
                </a:srgbClr>
              </a:gs>
            </a:gsLst>
            <a:lin ang="1800000" scaled="0"/>
          </a:gradFill>
          <a:ln>
            <a:noFill/>
          </a:ln>
        </p:spPr>
      </p:pic>
      <p:grpSp>
        <p:nvGrpSpPr>
          <p:cNvPr id="93" name="组合 92">
            <a:extLst>
              <a:ext uri="{FF2B5EF4-FFF2-40B4-BE49-F238E27FC236}">
                <a16:creationId xmlns:a16="http://schemas.microsoft.com/office/drawing/2014/main" id="{C4EF66FD-7E4B-423D-8902-C18075E810F1}"/>
              </a:ext>
            </a:extLst>
          </p:cNvPr>
          <p:cNvGrpSpPr/>
          <p:nvPr/>
        </p:nvGrpSpPr>
        <p:grpSpPr>
          <a:xfrm>
            <a:off x="7460953" y="1287489"/>
            <a:ext cx="408367" cy="408367"/>
            <a:chOff x="8346141" y="2469778"/>
            <a:chExt cx="488575" cy="488575"/>
          </a:xfrm>
          <a:solidFill>
            <a:srgbClr val="00B050"/>
          </a:solidFill>
        </p:grpSpPr>
        <p:sp>
          <p:nvSpPr>
            <p:cNvPr id="94" name="椭圆 93">
              <a:extLst>
                <a:ext uri="{FF2B5EF4-FFF2-40B4-BE49-F238E27FC236}">
                  <a16:creationId xmlns:a16="http://schemas.microsoft.com/office/drawing/2014/main" id="{72CB170B-D6CD-46C2-93F0-4E926DE40256}"/>
                </a:ext>
              </a:extLst>
            </p:cNvPr>
            <p:cNvSpPr/>
            <p:nvPr/>
          </p:nvSpPr>
          <p:spPr>
            <a:xfrm>
              <a:off x="8346141" y="2469778"/>
              <a:ext cx="488575" cy="488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95" name="图片 94">
              <a:extLst>
                <a:ext uri="{FF2B5EF4-FFF2-40B4-BE49-F238E27FC236}">
                  <a16:creationId xmlns:a16="http://schemas.microsoft.com/office/drawing/2014/main" id="{125D1D82-91F3-4F1D-A0B1-453E43E04DA9}"/>
                </a:ext>
              </a:extLst>
            </p:cNvPr>
            <p:cNvPicPr>
              <a:picLocks noChangeAspect="1"/>
            </p:cNvPicPr>
            <p:nvPr/>
          </p:nvPicPr>
          <p:blipFill>
            <a:blip r:embed="rId4" cstate="email"/>
            <a:stretch>
              <a:fillRect/>
            </a:stretch>
          </p:blipFill>
          <p:spPr>
            <a:xfrm>
              <a:off x="8434666" y="2558303"/>
              <a:ext cx="311524" cy="311524"/>
            </a:xfrm>
            <a:prstGeom prst="rect">
              <a:avLst/>
            </a:prstGeom>
            <a:grpFill/>
          </p:spPr>
        </p:pic>
      </p:grpSp>
      <p:pic>
        <p:nvPicPr>
          <p:cNvPr id="96" name="图片 95">
            <a:extLst>
              <a:ext uri="{FF2B5EF4-FFF2-40B4-BE49-F238E27FC236}">
                <a16:creationId xmlns:a16="http://schemas.microsoft.com/office/drawing/2014/main" id="{0A592392-D85F-4E65-9BED-6E51159F9457}"/>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7460953" y="2981509"/>
            <a:ext cx="446771" cy="446771"/>
          </a:xfrm>
          <a:prstGeom prst="rect">
            <a:avLst/>
          </a:prstGeom>
        </p:spPr>
      </p:pic>
      <p:sp>
        <p:nvSpPr>
          <p:cNvPr id="97" name="矩形 96">
            <a:extLst>
              <a:ext uri="{FF2B5EF4-FFF2-40B4-BE49-F238E27FC236}">
                <a16:creationId xmlns:a16="http://schemas.microsoft.com/office/drawing/2014/main" id="{B9B90A00-D156-48B7-A351-E71A90085881}"/>
              </a:ext>
            </a:extLst>
          </p:cNvPr>
          <p:cNvSpPr/>
          <p:nvPr/>
        </p:nvSpPr>
        <p:spPr>
          <a:xfrm>
            <a:off x="7907724" y="2947645"/>
            <a:ext cx="1529586" cy="338554"/>
          </a:xfrm>
          <a:prstGeom prst="rect">
            <a:avLst/>
          </a:prstGeom>
        </p:spPr>
        <p:txBody>
          <a:bodyPr wrap="none">
            <a:spAutoFit/>
          </a:bodyPr>
          <a:lstStyle/>
          <a:p>
            <a:r>
              <a:rPr lang="zh-CN" altLang="en-US" sz="1600" dirty="0">
                <a:solidFill>
                  <a:srgbClr val="EE7D31"/>
                </a:solidFill>
                <a:latin typeface="微软雅黑" panose="020B0503020204020204" pitchFamily="34" charset="-122"/>
                <a:ea typeface="微软雅黑" panose="020B0503020204020204" pitchFamily="34" charset="-122"/>
                <a:sym typeface="Arial" panose="020B0604020202020204" pitchFamily="34" charset="0"/>
              </a:rPr>
              <a:t>发动机 </a:t>
            </a:r>
            <a:r>
              <a:rPr lang="en-US" altLang="zh-CN" sz="1600" dirty="0">
                <a:solidFill>
                  <a:srgbClr val="EE7D31"/>
                </a:solidFill>
                <a:latin typeface="微软雅黑" panose="020B0503020204020204" pitchFamily="34" charset="-122"/>
                <a:ea typeface="微软雅黑" panose="020B0503020204020204" pitchFamily="34" charset="-122"/>
                <a:sym typeface="Arial" panose="020B0604020202020204" pitchFamily="34" charset="0"/>
              </a:rPr>
              <a:t>Engine</a:t>
            </a:r>
            <a:endParaRPr lang="zh-CN" altLang="en-US" sz="1600" dirty="0">
              <a:solidFill>
                <a:srgbClr val="EE7D3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8" name="矩形 97">
            <a:extLst>
              <a:ext uri="{FF2B5EF4-FFF2-40B4-BE49-F238E27FC236}">
                <a16:creationId xmlns:a16="http://schemas.microsoft.com/office/drawing/2014/main" id="{ECDB70FA-200C-4E8B-8D7E-B6907DE51347}"/>
              </a:ext>
            </a:extLst>
          </p:cNvPr>
          <p:cNvSpPr/>
          <p:nvPr/>
        </p:nvSpPr>
        <p:spPr>
          <a:xfrm>
            <a:off x="7888522" y="1254253"/>
            <a:ext cx="1850058" cy="338554"/>
          </a:xfrm>
          <a:prstGeom prst="rect">
            <a:avLst/>
          </a:prstGeom>
        </p:spPr>
        <p:txBody>
          <a:bodyPr wrap="none">
            <a:spAutoFit/>
          </a:bodyPr>
          <a:lstStyle/>
          <a:p>
            <a:r>
              <a:rPr lang="zh-CN" altLang="en-US" sz="1600" dirty="0">
                <a:solidFill>
                  <a:srgbClr val="00B050"/>
                </a:solidFill>
                <a:latin typeface="微软雅黑" panose="020B0503020204020204" pitchFamily="34" charset="-122"/>
                <a:ea typeface="微软雅黑" panose="020B0503020204020204" pitchFamily="34" charset="-122"/>
                <a:sym typeface="Arial" panose="020B0604020202020204" pitchFamily="34" charset="0"/>
              </a:rPr>
              <a:t>发电机 </a:t>
            </a:r>
            <a:r>
              <a:rPr lang="en-US" altLang="zh-CN" sz="1600" dirty="0">
                <a:solidFill>
                  <a:srgbClr val="00B050"/>
                </a:solidFill>
                <a:latin typeface="微软雅黑" panose="020B0503020204020204" pitchFamily="34" charset="-122"/>
                <a:ea typeface="微软雅黑" panose="020B0503020204020204" pitchFamily="34" charset="-122"/>
                <a:sym typeface="Arial" panose="020B0604020202020204" pitchFamily="34" charset="0"/>
              </a:rPr>
              <a:t>Generator</a:t>
            </a:r>
            <a:endParaRPr lang="zh-CN" altLang="en-US" sz="1600" dirty="0">
              <a:solidFill>
                <a:srgbClr val="00B05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5" name="矩形 184">
            <a:extLst>
              <a:ext uri="{FF2B5EF4-FFF2-40B4-BE49-F238E27FC236}">
                <a16:creationId xmlns:a16="http://schemas.microsoft.com/office/drawing/2014/main" id="{0A1335C5-B27E-483B-B352-B93FBE2E2371}"/>
              </a:ext>
            </a:extLst>
          </p:cNvPr>
          <p:cNvSpPr/>
          <p:nvPr/>
        </p:nvSpPr>
        <p:spPr>
          <a:xfrm>
            <a:off x="412300" y="5490649"/>
            <a:ext cx="2389244" cy="400110"/>
          </a:xfrm>
          <a:prstGeom prst="rect">
            <a:avLst/>
          </a:prstGeom>
        </p:spPr>
        <p:txBody>
          <a:bodyPr wrap="none">
            <a:spAutoFit/>
          </a:bodyPr>
          <a:lstStyle/>
          <a:p>
            <a:r>
              <a:rPr lang="en-US" altLang="zh-CN" sz="20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Generator</a:t>
            </a:r>
            <a:r>
              <a:rPr lang="zh-CN" altLang="en-US" sz="20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20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N+1 </a:t>
            </a:r>
            <a:endParaRPr lang="zh-CN" altLang="en-US" sz="20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6" name="文本框 185">
            <a:extLst>
              <a:ext uri="{FF2B5EF4-FFF2-40B4-BE49-F238E27FC236}">
                <a16:creationId xmlns:a16="http://schemas.microsoft.com/office/drawing/2014/main" id="{148E8B2C-55C8-4C66-8F77-CCEB2F012213}"/>
              </a:ext>
            </a:extLst>
          </p:cNvPr>
          <p:cNvSpPr txBox="1"/>
          <p:nvPr/>
        </p:nvSpPr>
        <p:spPr>
          <a:xfrm>
            <a:off x="7888522" y="1507434"/>
            <a:ext cx="1940687" cy="276999"/>
          </a:xfrm>
          <a:prstGeom prst="rect">
            <a:avLst/>
          </a:prstGeom>
          <a:noFill/>
        </p:spPr>
        <p:txBody>
          <a:bodyPr wrap="square" rtlCol="0">
            <a:spAutoFit/>
          </a:bodyPr>
          <a:lstStyle/>
          <a:p>
            <a:r>
              <a:rPr lang="en-US" altLang="zh-CN" sz="1200" dirty="0">
                <a:solidFill>
                  <a:srgbClr val="00B050"/>
                </a:solidFill>
                <a:latin typeface="微软雅黑" panose="020B0503020204020204" pitchFamily="34" charset="-122"/>
                <a:ea typeface="微软雅黑" panose="020B0503020204020204" pitchFamily="34" charset="-122"/>
                <a:sym typeface="Arial" panose="020B0604020202020204" pitchFamily="34" charset="0"/>
              </a:rPr>
              <a:t>STAMFORD -  P1734D</a:t>
            </a:r>
            <a:endParaRPr lang="zh-CN" altLang="en-US" sz="1200" dirty="0">
              <a:solidFill>
                <a:srgbClr val="00B05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7" name="文本框 186">
            <a:extLst>
              <a:ext uri="{FF2B5EF4-FFF2-40B4-BE49-F238E27FC236}">
                <a16:creationId xmlns:a16="http://schemas.microsoft.com/office/drawing/2014/main" id="{27C92AA7-C026-4BF2-9EC2-7B24BE960D76}"/>
              </a:ext>
            </a:extLst>
          </p:cNvPr>
          <p:cNvSpPr txBox="1"/>
          <p:nvPr/>
        </p:nvSpPr>
        <p:spPr>
          <a:xfrm>
            <a:off x="7907724" y="3196756"/>
            <a:ext cx="1940687" cy="276999"/>
          </a:xfrm>
          <a:prstGeom prst="rect">
            <a:avLst/>
          </a:prstGeom>
          <a:noFill/>
        </p:spPr>
        <p:txBody>
          <a:bodyPr wrap="square" rtlCol="0">
            <a:spAutoFit/>
          </a:bodyPr>
          <a:lstStyle/>
          <a:p>
            <a:r>
              <a:rPr lang="en-US" altLang="zh-CN" sz="1200" dirty="0">
                <a:solidFill>
                  <a:srgbClr val="EE7D31"/>
                </a:solidFill>
                <a:latin typeface="微软雅黑" panose="020B0503020204020204" pitchFamily="34" charset="-122"/>
                <a:ea typeface="微软雅黑" panose="020B0503020204020204" pitchFamily="34" charset="-122"/>
                <a:sym typeface="Arial" panose="020B0604020202020204" pitchFamily="34" charset="0"/>
              </a:rPr>
              <a:t>MTU</a:t>
            </a:r>
            <a:r>
              <a:rPr lang="zh-CN" altLang="en-US" sz="1200" dirty="0">
                <a:solidFill>
                  <a:srgbClr val="EE7D31"/>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dirty="0">
                <a:solidFill>
                  <a:srgbClr val="EE7D31"/>
                </a:solidFill>
                <a:latin typeface="微软雅黑" panose="020B0503020204020204" pitchFamily="34" charset="-122"/>
                <a:ea typeface="微软雅黑" panose="020B0503020204020204" pitchFamily="34" charset="-122"/>
                <a:sym typeface="Arial" panose="020B0604020202020204" pitchFamily="34" charset="0"/>
              </a:rPr>
              <a:t>- 12V4000G23</a:t>
            </a:r>
            <a:endParaRPr lang="zh-CN" altLang="en-US" sz="1200" dirty="0">
              <a:solidFill>
                <a:srgbClr val="EE7D3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8" name="文本框 187">
            <a:extLst>
              <a:ext uri="{FF2B5EF4-FFF2-40B4-BE49-F238E27FC236}">
                <a16:creationId xmlns:a16="http://schemas.microsoft.com/office/drawing/2014/main" id="{B74DDE9E-82BD-4BAA-AA6A-306E4FCDAFA2}"/>
              </a:ext>
            </a:extLst>
          </p:cNvPr>
          <p:cNvSpPr txBox="1"/>
          <p:nvPr/>
        </p:nvSpPr>
        <p:spPr>
          <a:xfrm>
            <a:off x="7665136" y="3493697"/>
            <a:ext cx="4236863" cy="1846339"/>
          </a:xfrm>
          <a:prstGeom prst="rect">
            <a:avLst/>
          </a:prstGeom>
          <a:noFill/>
        </p:spPr>
        <p:txBody>
          <a:bodyPr wrap="square" rtlCol="0">
            <a:spAutoFit/>
          </a:bodyPr>
          <a:lstStyle/>
          <a:p>
            <a:pPr>
              <a:lnSpc>
                <a:spcPct val="120000"/>
              </a:lnSpc>
            </a:pP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MTU (a member of Daimler Benz Group, Germany) electronic injection diesel engine 12V4000G23 was launched in early 1997, is the world's very few diesel engines equipped with electronic monitoring and control management system MDEC, 4000 series is the world's first application of common rail injection system technology of large diesel engines, no overhaul period cycle of up to 30,000 hours.</a:t>
            </a:r>
            <a:endParaRPr lang="zh-CN" altLang="en-US"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9" name="文本框 188">
            <a:extLst>
              <a:ext uri="{FF2B5EF4-FFF2-40B4-BE49-F238E27FC236}">
                <a16:creationId xmlns:a16="http://schemas.microsoft.com/office/drawing/2014/main" id="{552FF821-E719-42FF-9D07-D52DB48D78AC}"/>
              </a:ext>
            </a:extLst>
          </p:cNvPr>
          <p:cNvSpPr txBox="1"/>
          <p:nvPr/>
        </p:nvSpPr>
        <p:spPr>
          <a:xfrm>
            <a:off x="7680744" y="1872126"/>
            <a:ext cx="4511256" cy="516745"/>
          </a:xfrm>
          <a:prstGeom prst="rect">
            <a:avLst/>
          </a:prstGeom>
          <a:noFill/>
        </p:spPr>
        <p:txBody>
          <a:bodyPr wrap="square" rtlCol="0">
            <a:spAutoFit/>
          </a:bodyPr>
          <a:lstStyle/>
          <a:p>
            <a:pPr>
              <a:lnSpc>
                <a:spcPct val="120000"/>
              </a:lnSpc>
            </a:pP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Germany brand /Automatic Pressure Reduction Adjustment</a:t>
            </a:r>
            <a:endParaRPr lang="zh-CN" altLang="en-US"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a:p>
            <a:pPr>
              <a:lnSpc>
                <a:spcPct val="120000"/>
              </a:lnSpc>
            </a:pP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IP lever</a:t>
            </a:r>
            <a:r>
              <a:rPr lang="zh-CN" altLang="en-US"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IP22/</a:t>
            </a:r>
            <a:r>
              <a:rPr lang="zh-CN" altLang="en-US"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Insulation class</a:t>
            </a:r>
            <a:r>
              <a:rPr lang="zh-CN" altLang="en-US"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H-class</a:t>
            </a:r>
          </a:p>
        </p:txBody>
      </p:sp>
      <p:sp>
        <p:nvSpPr>
          <p:cNvPr id="190" name="文本框 189">
            <a:extLst>
              <a:ext uri="{FF2B5EF4-FFF2-40B4-BE49-F238E27FC236}">
                <a16:creationId xmlns:a16="http://schemas.microsoft.com/office/drawing/2014/main" id="{64315D17-29FA-4719-A005-8F61F56B6394}"/>
              </a:ext>
            </a:extLst>
          </p:cNvPr>
          <p:cNvSpPr txBox="1"/>
          <p:nvPr/>
        </p:nvSpPr>
        <p:spPr>
          <a:xfrm>
            <a:off x="986867" y="6194683"/>
            <a:ext cx="3558148" cy="295145"/>
          </a:xfrm>
          <a:prstGeom prst="rect">
            <a:avLst/>
          </a:prstGeom>
          <a:noFill/>
        </p:spPr>
        <p:txBody>
          <a:bodyPr wrap="square" rtlCol="0">
            <a:spAutoFit/>
          </a:bodyPr>
          <a:lstStyle/>
          <a:p>
            <a:pPr>
              <a:lnSpc>
                <a:spcPct val="120000"/>
              </a:lnSpc>
            </a:pP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1,550kVA</a:t>
            </a:r>
            <a:r>
              <a:rPr lang="zh-CN" altLang="en-US"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1,240kW</a:t>
            </a:r>
            <a:r>
              <a:rPr lang="zh-CN" altLang="en-US"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/pcs</a:t>
            </a:r>
            <a:endParaRPr lang="zh-CN" altLang="en-US"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1" name="文本框 190">
            <a:extLst>
              <a:ext uri="{FF2B5EF4-FFF2-40B4-BE49-F238E27FC236}">
                <a16:creationId xmlns:a16="http://schemas.microsoft.com/office/drawing/2014/main" id="{A8825B3A-24CD-4ED2-A940-26228E05FFD8}"/>
              </a:ext>
            </a:extLst>
          </p:cNvPr>
          <p:cNvSpPr txBox="1"/>
          <p:nvPr/>
        </p:nvSpPr>
        <p:spPr>
          <a:xfrm>
            <a:off x="986868" y="5943650"/>
            <a:ext cx="3056675" cy="295145"/>
          </a:xfrm>
          <a:prstGeom prst="rect">
            <a:avLst/>
          </a:prstGeom>
          <a:noFill/>
        </p:spPr>
        <p:txBody>
          <a:bodyPr wrap="square" rtlCol="0">
            <a:spAutoFit/>
          </a:bodyPr>
          <a:lstStyle/>
          <a:p>
            <a:pPr>
              <a:lnSpc>
                <a:spcPct val="120000"/>
              </a:lnSpc>
            </a:pP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0.4kV</a:t>
            </a:r>
            <a:endParaRPr lang="zh-CN" altLang="en-US"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92" name="直接连接符 191">
            <a:extLst>
              <a:ext uri="{FF2B5EF4-FFF2-40B4-BE49-F238E27FC236}">
                <a16:creationId xmlns:a16="http://schemas.microsoft.com/office/drawing/2014/main" id="{BC8C628F-3F04-4F4B-B01D-3DC785310F95}"/>
              </a:ext>
            </a:extLst>
          </p:cNvPr>
          <p:cNvCxnSpPr/>
          <p:nvPr/>
        </p:nvCxnSpPr>
        <p:spPr>
          <a:xfrm>
            <a:off x="928848" y="6032758"/>
            <a:ext cx="0" cy="3746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直接连接符 192">
            <a:extLst>
              <a:ext uri="{FF2B5EF4-FFF2-40B4-BE49-F238E27FC236}">
                <a16:creationId xmlns:a16="http://schemas.microsoft.com/office/drawing/2014/main" id="{F7F40AB5-04C0-47D4-8A25-004A7E1B6297}"/>
              </a:ext>
            </a:extLst>
          </p:cNvPr>
          <p:cNvCxnSpPr/>
          <p:nvPr/>
        </p:nvCxnSpPr>
        <p:spPr>
          <a:xfrm>
            <a:off x="6409672" y="6107311"/>
            <a:ext cx="0" cy="3746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4" name="文本框 193">
            <a:extLst>
              <a:ext uri="{FF2B5EF4-FFF2-40B4-BE49-F238E27FC236}">
                <a16:creationId xmlns:a16="http://schemas.microsoft.com/office/drawing/2014/main" id="{9BD3DC29-E3FB-4C28-9664-7F75BED73D59}"/>
              </a:ext>
            </a:extLst>
          </p:cNvPr>
          <p:cNvSpPr txBox="1"/>
          <p:nvPr/>
        </p:nvSpPr>
        <p:spPr>
          <a:xfrm>
            <a:off x="6507504" y="6263186"/>
            <a:ext cx="4548592" cy="295145"/>
          </a:xfrm>
          <a:prstGeom prst="rect">
            <a:avLst/>
          </a:prstGeom>
          <a:noFill/>
        </p:spPr>
        <p:txBody>
          <a:bodyPr wrap="square" rtlCol="0">
            <a:spAutoFit/>
          </a:bodyPr>
          <a:lstStyle/>
          <a:p>
            <a:pPr>
              <a:lnSpc>
                <a:spcPct val="120000"/>
              </a:lnSpc>
            </a:pP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Fuel delivery within 2 hours</a:t>
            </a:r>
            <a:endParaRPr lang="zh-CN" altLang="en-US"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5" name="文本框 194">
            <a:extLst>
              <a:ext uri="{FF2B5EF4-FFF2-40B4-BE49-F238E27FC236}">
                <a16:creationId xmlns:a16="http://schemas.microsoft.com/office/drawing/2014/main" id="{9B570E20-5D8C-4EE8-9D9F-D1126182CD41}"/>
              </a:ext>
            </a:extLst>
          </p:cNvPr>
          <p:cNvSpPr txBox="1"/>
          <p:nvPr/>
        </p:nvSpPr>
        <p:spPr>
          <a:xfrm>
            <a:off x="6507505" y="6012153"/>
            <a:ext cx="3590617" cy="295145"/>
          </a:xfrm>
          <a:prstGeom prst="rect">
            <a:avLst/>
          </a:prstGeom>
          <a:noFill/>
        </p:spPr>
        <p:txBody>
          <a:bodyPr wrap="square" rtlCol="0">
            <a:spAutoFit/>
          </a:bodyPr>
          <a:lstStyle/>
          <a:p>
            <a:pPr>
              <a:lnSpc>
                <a:spcPct val="120000"/>
              </a:lnSpc>
            </a:pPr>
            <a:r>
              <a:rPr lang="en-US" altLang="zh-CN"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Outdoor diesel ensure 12 hours backup time</a:t>
            </a:r>
            <a:endParaRPr lang="zh-CN" altLang="en-US" sz="120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55965485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29FD2BD-E282-4324-B12B-1BDA4E52FA8F}"/>
              </a:ext>
            </a:extLst>
          </p:cNvPr>
          <p:cNvSpPr txBox="1"/>
          <p:nvPr/>
        </p:nvSpPr>
        <p:spPr>
          <a:xfrm>
            <a:off x="916048" y="228201"/>
            <a:ext cx="3532662"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Cooling system</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86E8669F-105D-4040-94CD-A9CE692B2A1A}"/>
              </a:ext>
            </a:extLst>
          </p:cNvPr>
          <p:cNvPicPr>
            <a:picLocks noChangeAspect="1"/>
          </p:cNvPicPr>
          <p:nvPr/>
        </p:nvPicPr>
        <p:blipFill>
          <a:blip r:embed="rId3" cstate="email"/>
          <a:srcRect/>
          <a:stretch>
            <a:fillRect/>
          </a:stretch>
        </p:blipFill>
        <p:spPr>
          <a:xfrm>
            <a:off x="6515619" y="1531572"/>
            <a:ext cx="1393554" cy="1393554"/>
          </a:xfrm>
          <a:custGeom>
            <a:avLst/>
            <a:gdLst>
              <a:gd name="connsiteX0" fmla="*/ 2640943 w 5281886"/>
              <a:gd name="connsiteY0" fmla="*/ 0 h 5281886"/>
              <a:gd name="connsiteX1" fmla="*/ 5281886 w 5281886"/>
              <a:gd name="connsiteY1" fmla="*/ 2640943 h 5281886"/>
              <a:gd name="connsiteX2" fmla="*/ 2640943 w 5281886"/>
              <a:gd name="connsiteY2" fmla="*/ 5281886 h 5281886"/>
              <a:gd name="connsiteX3" fmla="*/ 0 w 5281886"/>
              <a:gd name="connsiteY3" fmla="*/ 2640943 h 5281886"/>
              <a:gd name="connsiteX4" fmla="*/ 2640943 w 5281886"/>
              <a:gd name="connsiteY4" fmla="*/ 0 h 5281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1886" h="5281886">
                <a:moveTo>
                  <a:pt x="2640943" y="0"/>
                </a:moveTo>
                <a:cubicBezTo>
                  <a:pt x="4099496" y="0"/>
                  <a:pt x="5281886" y="1182390"/>
                  <a:pt x="5281886" y="2640943"/>
                </a:cubicBezTo>
                <a:cubicBezTo>
                  <a:pt x="5281886" y="4099496"/>
                  <a:pt x="4099496" y="5281886"/>
                  <a:pt x="2640943" y="5281886"/>
                </a:cubicBezTo>
                <a:cubicBezTo>
                  <a:pt x="1182390" y="5281886"/>
                  <a:pt x="0" y="4099496"/>
                  <a:pt x="0" y="2640943"/>
                </a:cubicBezTo>
                <a:cubicBezTo>
                  <a:pt x="0" y="1182390"/>
                  <a:pt x="1182390" y="0"/>
                  <a:pt x="2640943" y="0"/>
                </a:cubicBezTo>
                <a:close/>
              </a:path>
            </a:pathLst>
          </a:custGeom>
        </p:spPr>
      </p:pic>
      <p:pic>
        <p:nvPicPr>
          <p:cNvPr id="7" name="图片 6">
            <a:extLst>
              <a:ext uri="{FF2B5EF4-FFF2-40B4-BE49-F238E27FC236}">
                <a16:creationId xmlns:a16="http://schemas.microsoft.com/office/drawing/2014/main" id="{5217E78F-7BAC-459D-B1E1-A942EA2B100F}"/>
              </a:ext>
            </a:extLst>
          </p:cNvPr>
          <p:cNvPicPr>
            <a:picLocks noChangeAspect="1"/>
          </p:cNvPicPr>
          <p:nvPr/>
        </p:nvPicPr>
        <p:blipFill>
          <a:blip r:embed="rId4" cstate="email"/>
          <a:srcRect/>
          <a:stretch>
            <a:fillRect/>
          </a:stretch>
        </p:blipFill>
        <p:spPr>
          <a:xfrm>
            <a:off x="986876" y="1531572"/>
            <a:ext cx="1393554" cy="1393554"/>
          </a:xfrm>
          <a:custGeom>
            <a:avLst/>
            <a:gdLst>
              <a:gd name="connsiteX0" fmla="*/ 2349212 w 4698424"/>
              <a:gd name="connsiteY0" fmla="*/ 0 h 4698424"/>
              <a:gd name="connsiteX1" fmla="*/ 4698424 w 4698424"/>
              <a:gd name="connsiteY1" fmla="*/ 2349212 h 4698424"/>
              <a:gd name="connsiteX2" fmla="*/ 2349212 w 4698424"/>
              <a:gd name="connsiteY2" fmla="*/ 4698424 h 4698424"/>
              <a:gd name="connsiteX3" fmla="*/ 0 w 4698424"/>
              <a:gd name="connsiteY3" fmla="*/ 2349212 h 4698424"/>
              <a:gd name="connsiteX4" fmla="*/ 2349212 w 4698424"/>
              <a:gd name="connsiteY4" fmla="*/ 0 h 4698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8424" h="4698424">
                <a:moveTo>
                  <a:pt x="2349212" y="0"/>
                </a:moveTo>
                <a:cubicBezTo>
                  <a:pt x="3646646" y="0"/>
                  <a:pt x="4698424" y="1051778"/>
                  <a:pt x="4698424" y="2349212"/>
                </a:cubicBezTo>
                <a:cubicBezTo>
                  <a:pt x="4698424" y="3646646"/>
                  <a:pt x="3646646" y="4698424"/>
                  <a:pt x="2349212" y="4698424"/>
                </a:cubicBezTo>
                <a:cubicBezTo>
                  <a:pt x="1051778" y="4698424"/>
                  <a:pt x="0" y="3646646"/>
                  <a:pt x="0" y="2349212"/>
                </a:cubicBezTo>
                <a:cubicBezTo>
                  <a:pt x="0" y="1051778"/>
                  <a:pt x="1051778" y="0"/>
                  <a:pt x="2349212" y="0"/>
                </a:cubicBezTo>
                <a:close/>
              </a:path>
            </a:pathLst>
          </a:custGeom>
        </p:spPr>
      </p:pic>
      <p:pic>
        <p:nvPicPr>
          <p:cNvPr id="8" name="图片 7">
            <a:extLst>
              <a:ext uri="{FF2B5EF4-FFF2-40B4-BE49-F238E27FC236}">
                <a16:creationId xmlns:a16="http://schemas.microsoft.com/office/drawing/2014/main" id="{5F7018FA-41E7-41FC-9FAB-27F880B3681C}"/>
              </a:ext>
            </a:extLst>
          </p:cNvPr>
          <p:cNvPicPr>
            <a:picLocks noChangeAspect="1"/>
          </p:cNvPicPr>
          <p:nvPr/>
        </p:nvPicPr>
        <p:blipFill>
          <a:blip r:embed="rId5" cstate="email"/>
          <a:srcRect/>
          <a:stretch>
            <a:fillRect/>
          </a:stretch>
        </p:blipFill>
        <p:spPr>
          <a:xfrm>
            <a:off x="6517936" y="4485488"/>
            <a:ext cx="1390011" cy="1390011"/>
          </a:xfrm>
          <a:custGeom>
            <a:avLst/>
            <a:gdLst>
              <a:gd name="connsiteX0" fmla="*/ 1831700 w 3663400"/>
              <a:gd name="connsiteY0" fmla="*/ 0 h 3663400"/>
              <a:gd name="connsiteX1" fmla="*/ 3663400 w 3663400"/>
              <a:gd name="connsiteY1" fmla="*/ 1831700 h 3663400"/>
              <a:gd name="connsiteX2" fmla="*/ 1831700 w 3663400"/>
              <a:gd name="connsiteY2" fmla="*/ 3663400 h 3663400"/>
              <a:gd name="connsiteX3" fmla="*/ 0 w 3663400"/>
              <a:gd name="connsiteY3" fmla="*/ 1831700 h 3663400"/>
              <a:gd name="connsiteX4" fmla="*/ 1831700 w 3663400"/>
              <a:gd name="connsiteY4" fmla="*/ 0 h 366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3400" h="3663400">
                <a:moveTo>
                  <a:pt x="1831700" y="0"/>
                </a:moveTo>
                <a:cubicBezTo>
                  <a:pt x="2843320" y="0"/>
                  <a:pt x="3663400" y="820080"/>
                  <a:pt x="3663400" y="1831700"/>
                </a:cubicBezTo>
                <a:cubicBezTo>
                  <a:pt x="3663400" y="2843320"/>
                  <a:pt x="2843320" y="3663400"/>
                  <a:pt x="1831700" y="3663400"/>
                </a:cubicBezTo>
                <a:cubicBezTo>
                  <a:pt x="820080" y="3663400"/>
                  <a:pt x="0" y="2843320"/>
                  <a:pt x="0" y="1831700"/>
                </a:cubicBezTo>
                <a:cubicBezTo>
                  <a:pt x="0" y="820080"/>
                  <a:pt x="820080" y="0"/>
                  <a:pt x="1831700" y="0"/>
                </a:cubicBezTo>
                <a:close/>
              </a:path>
            </a:pathLst>
          </a:custGeom>
        </p:spPr>
      </p:pic>
      <p:sp>
        <p:nvSpPr>
          <p:cNvPr id="9" name="文本框 8">
            <a:extLst>
              <a:ext uri="{FF2B5EF4-FFF2-40B4-BE49-F238E27FC236}">
                <a16:creationId xmlns:a16="http://schemas.microsoft.com/office/drawing/2014/main" id="{36FF046B-51BA-49FC-B81E-1B7E2100E12D}"/>
              </a:ext>
            </a:extLst>
          </p:cNvPr>
          <p:cNvSpPr txBox="1"/>
          <p:nvPr/>
        </p:nvSpPr>
        <p:spPr>
          <a:xfrm>
            <a:off x="2475612" y="1685349"/>
            <a:ext cx="2064832" cy="338554"/>
          </a:xfrm>
          <a:prstGeom prst="rect">
            <a:avLst/>
          </a:prstGeom>
          <a:noFill/>
        </p:spPr>
        <p:txBody>
          <a:bodyPr wrap="square" rtlCol="0">
            <a:spAutoFit/>
          </a:bodyPr>
          <a:lstStyle/>
          <a:p>
            <a:r>
              <a:rPr lang="en-US" altLang="zh-CN"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Chilled tower3+1</a:t>
            </a:r>
            <a:endParaRPr lang="zh-CN" altLang="en-US"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E38086F6-70F4-4F92-A584-46DF0015BB7D}"/>
              </a:ext>
            </a:extLst>
          </p:cNvPr>
          <p:cNvSpPr txBox="1"/>
          <p:nvPr/>
        </p:nvSpPr>
        <p:spPr>
          <a:xfrm>
            <a:off x="2475612" y="5331935"/>
            <a:ext cx="2280771" cy="584775"/>
          </a:xfrm>
          <a:prstGeom prst="rect">
            <a:avLst/>
          </a:prstGeom>
          <a:noFill/>
        </p:spPr>
        <p:txBody>
          <a:bodyPr wrap="square" rtlCol="0">
            <a:spAutoFit/>
          </a:bodyPr>
          <a:lstStyle/>
          <a:p>
            <a:r>
              <a:rPr lang="en-US" altLang="zh-CN"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Cooling water pump</a:t>
            </a:r>
            <a:r>
              <a:rPr lang="zh-CN" altLang="en-US"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  </a:t>
            </a:r>
            <a:endParaRPr lang="en-US" altLang="zh-CN"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a:p>
            <a:r>
              <a:rPr lang="en-US" altLang="zh-CN"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 4+1</a:t>
            </a:r>
            <a:endParaRPr lang="zh-CN" altLang="en-US"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文本框 10">
            <a:extLst>
              <a:ext uri="{FF2B5EF4-FFF2-40B4-BE49-F238E27FC236}">
                <a16:creationId xmlns:a16="http://schemas.microsoft.com/office/drawing/2014/main" id="{B835EC90-072C-4039-903B-EA25EE041776}"/>
              </a:ext>
            </a:extLst>
          </p:cNvPr>
          <p:cNvSpPr txBox="1"/>
          <p:nvPr/>
        </p:nvSpPr>
        <p:spPr>
          <a:xfrm>
            <a:off x="8009007" y="5331935"/>
            <a:ext cx="2108561" cy="584775"/>
          </a:xfrm>
          <a:prstGeom prst="rect">
            <a:avLst/>
          </a:prstGeom>
          <a:noFill/>
        </p:spPr>
        <p:txBody>
          <a:bodyPr wrap="square" rtlCol="0">
            <a:spAutoFit/>
          </a:bodyPr>
          <a:lstStyle/>
          <a:p>
            <a:r>
              <a:rPr lang="en-US" altLang="zh-CN"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Chilled water pump    4+1</a:t>
            </a:r>
            <a:endParaRPr lang="zh-CN" altLang="en-US"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文本框 11">
            <a:extLst>
              <a:ext uri="{FF2B5EF4-FFF2-40B4-BE49-F238E27FC236}">
                <a16:creationId xmlns:a16="http://schemas.microsoft.com/office/drawing/2014/main" id="{B86BC776-3D2E-45F8-AB22-DC6E06D714BB}"/>
              </a:ext>
            </a:extLst>
          </p:cNvPr>
          <p:cNvSpPr txBox="1"/>
          <p:nvPr/>
        </p:nvSpPr>
        <p:spPr>
          <a:xfrm>
            <a:off x="5294958" y="3380369"/>
            <a:ext cx="1555746" cy="584775"/>
          </a:xfrm>
          <a:prstGeom prst="rect">
            <a:avLst/>
          </a:prstGeom>
          <a:noFill/>
        </p:spPr>
        <p:txBody>
          <a:bodyPr wrap="square" rtlCol="0">
            <a:spAutoFit/>
          </a:bodyPr>
          <a:lstStyle/>
          <a:p>
            <a:r>
              <a:rPr lang="en-US" altLang="zh-CN"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Chiller group</a:t>
            </a:r>
            <a:r>
              <a:rPr lang="zh-CN" altLang="en-US"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 </a:t>
            </a:r>
            <a:endParaRPr lang="en-US" altLang="zh-CN"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a:p>
            <a:r>
              <a:rPr lang="en-US" altLang="zh-CN"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    4+1</a:t>
            </a:r>
            <a:endParaRPr lang="zh-CN" altLang="en-US"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a:extLst>
              <a:ext uri="{FF2B5EF4-FFF2-40B4-BE49-F238E27FC236}">
                <a16:creationId xmlns:a16="http://schemas.microsoft.com/office/drawing/2014/main" id="{CF036851-8CFF-4B99-8B8F-4953ABF1E6BF}"/>
              </a:ext>
            </a:extLst>
          </p:cNvPr>
          <p:cNvSpPr txBox="1"/>
          <p:nvPr/>
        </p:nvSpPr>
        <p:spPr>
          <a:xfrm>
            <a:off x="8009007" y="1685349"/>
            <a:ext cx="1984161" cy="338554"/>
          </a:xfrm>
          <a:prstGeom prst="rect">
            <a:avLst/>
          </a:prstGeom>
          <a:noFill/>
        </p:spPr>
        <p:txBody>
          <a:bodyPr wrap="square" rtlCol="0">
            <a:spAutoFit/>
          </a:bodyPr>
          <a:lstStyle/>
          <a:p>
            <a:r>
              <a:rPr lang="en-US" altLang="zh-CN"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Refrigerator (tank)</a:t>
            </a:r>
            <a:endParaRPr lang="zh-CN" altLang="en-US"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 name="文本框 13">
            <a:extLst>
              <a:ext uri="{FF2B5EF4-FFF2-40B4-BE49-F238E27FC236}">
                <a16:creationId xmlns:a16="http://schemas.microsoft.com/office/drawing/2014/main" id="{135623BA-CD37-46EE-A51D-9D804092BE05}"/>
              </a:ext>
            </a:extLst>
          </p:cNvPr>
          <p:cNvSpPr txBox="1"/>
          <p:nvPr/>
        </p:nvSpPr>
        <p:spPr>
          <a:xfrm>
            <a:off x="8251101" y="3380369"/>
            <a:ext cx="1383151" cy="584775"/>
          </a:xfrm>
          <a:prstGeom prst="rect">
            <a:avLst/>
          </a:prstGeom>
          <a:noFill/>
        </p:spPr>
        <p:txBody>
          <a:bodyPr wrap="square" rtlCol="0">
            <a:spAutoFit/>
          </a:bodyPr>
          <a:lstStyle/>
          <a:p>
            <a:r>
              <a:rPr lang="en-US" altLang="zh-CN"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Internal unit</a:t>
            </a:r>
            <a:r>
              <a:rPr lang="zh-CN" altLang="en-US"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N+1</a:t>
            </a:r>
            <a:endParaRPr lang="zh-CN" altLang="en-US" sz="160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5" name="图片 14">
            <a:extLst>
              <a:ext uri="{FF2B5EF4-FFF2-40B4-BE49-F238E27FC236}">
                <a16:creationId xmlns:a16="http://schemas.microsoft.com/office/drawing/2014/main" id="{7116E0C1-5AAF-4DFA-A526-94FFCC44DD61}"/>
              </a:ext>
            </a:extLst>
          </p:cNvPr>
          <p:cNvPicPr>
            <a:picLocks noChangeAspect="1"/>
          </p:cNvPicPr>
          <p:nvPr/>
        </p:nvPicPr>
        <p:blipFill>
          <a:blip r:embed="rId6" cstate="email"/>
          <a:stretch>
            <a:fillRect/>
          </a:stretch>
        </p:blipFill>
        <p:spPr>
          <a:xfrm flipV="1">
            <a:off x="4791625" y="2163359"/>
            <a:ext cx="521364" cy="143035"/>
          </a:xfrm>
          <a:prstGeom prst="rect">
            <a:avLst/>
          </a:prstGeom>
        </p:spPr>
      </p:pic>
      <p:pic>
        <p:nvPicPr>
          <p:cNvPr id="16" name="图片 15">
            <a:extLst>
              <a:ext uri="{FF2B5EF4-FFF2-40B4-BE49-F238E27FC236}">
                <a16:creationId xmlns:a16="http://schemas.microsoft.com/office/drawing/2014/main" id="{375A87D0-492F-469E-B709-F1423FA8E75A}"/>
              </a:ext>
            </a:extLst>
          </p:cNvPr>
          <p:cNvPicPr>
            <a:picLocks noChangeAspect="1"/>
          </p:cNvPicPr>
          <p:nvPr/>
        </p:nvPicPr>
        <p:blipFill>
          <a:blip r:embed="rId7" cstate="email"/>
          <a:stretch>
            <a:fillRect/>
          </a:stretch>
        </p:blipFill>
        <p:spPr>
          <a:xfrm rot="10800000">
            <a:off x="2438914" y="2156831"/>
            <a:ext cx="521364" cy="143035"/>
          </a:xfrm>
          <a:prstGeom prst="rect">
            <a:avLst/>
          </a:prstGeom>
        </p:spPr>
      </p:pic>
      <p:pic>
        <p:nvPicPr>
          <p:cNvPr id="17" name="图片 16">
            <a:extLst>
              <a:ext uri="{FF2B5EF4-FFF2-40B4-BE49-F238E27FC236}">
                <a16:creationId xmlns:a16="http://schemas.microsoft.com/office/drawing/2014/main" id="{D98490D1-E019-4B9E-B0B0-A338862F612D}"/>
              </a:ext>
            </a:extLst>
          </p:cNvPr>
          <p:cNvPicPr>
            <a:picLocks noChangeAspect="1"/>
          </p:cNvPicPr>
          <p:nvPr/>
        </p:nvPicPr>
        <p:blipFill>
          <a:blip r:embed="rId7" cstate="email"/>
          <a:stretch>
            <a:fillRect/>
          </a:stretch>
        </p:blipFill>
        <p:spPr>
          <a:xfrm rot="10800000">
            <a:off x="3007994" y="2156831"/>
            <a:ext cx="521364" cy="143035"/>
          </a:xfrm>
          <a:prstGeom prst="rect">
            <a:avLst/>
          </a:prstGeom>
        </p:spPr>
      </p:pic>
      <p:pic>
        <p:nvPicPr>
          <p:cNvPr id="18" name="图片 17">
            <a:extLst>
              <a:ext uri="{FF2B5EF4-FFF2-40B4-BE49-F238E27FC236}">
                <a16:creationId xmlns:a16="http://schemas.microsoft.com/office/drawing/2014/main" id="{B5746EE7-C4A2-44EA-BB63-8FB1D0492137}"/>
              </a:ext>
            </a:extLst>
          </p:cNvPr>
          <p:cNvPicPr>
            <a:picLocks noChangeAspect="1"/>
          </p:cNvPicPr>
          <p:nvPr/>
        </p:nvPicPr>
        <p:blipFill>
          <a:blip r:embed="rId7" cstate="email"/>
          <a:stretch>
            <a:fillRect/>
          </a:stretch>
        </p:blipFill>
        <p:spPr>
          <a:xfrm rot="10800000">
            <a:off x="3580494" y="2156832"/>
            <a:ext cx="521364" cy="143035"/>
          </a:xfrm>
          <a:prstGeom prst="rect">
            <a:avLst/>
          </a:prstGeom>
        </p:spPr>
      </p:pic>
      <p:pic>
        <p:nvPicPr>
          <p:cNvPr id="19" name="图片 18">
            <a:extLst>
              <a:ext uri="{FF2B5EF4-FFF2-40B4-BE49-F238E27FC236}">
                <a16:creationId xmlns:a16="http://schemas.microsoft.com/office/drawing/2014/main" id="{E85ED470-CB97-48BE-A973-759EE9F747B8}"/>
              </a:ext>
            </a:extLst>
          </p:cNvPr>
          <p:cNvPicPr>
            <a:picLocks noChangeAspect="1"/>
          </p:cNvPicPr>
          <p:nvPr/>
        </p:nvPicPr>
        <p:blipFill>
          <a:blip r:embed="rId7" cstate="email"/>
          <a:stretch>
            <a:fillRect/>
          </a:stretch>
        </p:blipFill>
        <p:spPr>
          <a:xfrm rot="16200000">
            <a:off x="3940328" y="2346707"/>
            <a:ext cx="521364" cy="143035"/>
          </a:xfrm>
          <a:prstGeom prst="rect">
            <a:avLst/>
          </a:prstGeom>
        </p:spPr>
      </p:pic>
      <p:pic>
        <p:nvPicPr>
          <p:cNvPr id="20" name="图片 19">
            <a:extLst>
              <a:ext uri="{FF2B5EF4-FFF2-40B4-BE49-F238E27FC236}">
                <a16:creationId xmlns:a16="http://schemas.microsoft.com/office/drawing/2014/main" id="{96B04625-7DF7-46B8-BA46-4ED9122ED0F2}"/>
              </a:ext>
            </a:extLst>
          </p:cNvPr>
          <p:cNvPicPr>
            <a:picLocks noChangeAspect="1"/>
          </p:cNvPicPr>
          <p:nvPr/>
        </p:nvPicPr>
        <p:blipFill>
          <a:blip r:embed="rId7" cstate="email"/>
          <a:stretch>
            <a:fillRect/>
          </a:stretch>
        </p:blipFill>
        <p:spPr>
          <a:xfrm rot="16200000">
            <a:off x="3940329" y="2887949"/>
            <a:ext cx="521364" cy="143035"/>
          </a:xfrm>
          <a:prstGeom prst="rect">
            <a:avLst/>
          </a:prstGeom>
        </p:spPr>
      </p:pic>
      <p:pic>
        <p:nvPicPr>
          <p:cNvPr id="21" name="图片 20">
            <a:extLst>
              <a:ext uri="{FF2B5EF4-FFF2-40B4-BE49-F238E27FC236}">
                <a16:creationId xmlns:a16="http://schemas.microsoft.com/office/drawing/2014/main" id="{FABCC3DC-69C6-4904-8AAA-44EBFE2654A9}"/>
              </a:ext>
            </a:extLst>
          </p:cNvPr>
          <p:cNvPicPr>
            <a:picLocks noChangeAspect="1"/>
          </p:cNvPicPr>
          <p:nvPr/>
        </p:nvPicPr>
        <p:blipFill>
          <a:blip r:embed="rId7" cstate="email"/>
          <a:stretch>
            <a:fillRect/>
          </a:stretch>
        </p:blipFill>
        <p:spPr>
          <a:xfrm rot="16200000">
            <a:off x="4556672" y="4224499"/>
            <a:ext cx="521364" cy="143035"/>
          </a:xfrm>
          <a:prstGeom prst="rect">
            <a:avLst/>
          </a:prstGeom>
        </p:spPr>
      </p:pic>
      <p:pic>
        <p:nvPicPr>
          <p:cNvPr id="22" name="图片 21">
            <a:extLst>
              <a:ext uri="{FF2B5EF4-FFF2-40B4-BE49-F238E27FC236}">
                <a16:creationId xmlns:a16="http://schemas.microsoft.com/office/drawing/2014/main" id="{C86E3D1C-95E4-4A1C-9A6B-D8330290CAFD}"/>
              </a:ext>
            </a:extLst>
          </p:cNvPr>
          <p:cNvPicPr>
            <a:picLocks noChangeAspect="1"/>
          </p:cNvPicPr>
          <p:nvPr/>
        </p:nvPicPr>
        <p:blipFill>
          <a:blip r:embed="rId7" cstate="email"/>
          <a:stretch>
            <a:fillRect/>
          </a:stretch>
        </p:blipFill>
        <p:spPr>
          <a:xfrm rot="16200000">
            <a:off x="4556673" y="4792444"/>
            <a:ext cx="521364" cy="143035"/>
          </a:xfrm>
          <a:prstGeom prst="rect">
            <a:avLst/>
          </a:prstGeom>
        </p:spPr>
      </p:pic>
      <p:pic>
        <p:nvPicPr>
          <p:cNvPr id="23" name="图片 22">
            <a:extLst>
              <a:ext uri="{FF2B5EF4-FFF2-40B4-BE49-F238E27FC236}">
                <a16:creationId xmlns:a16="http://schemas.microsoft.com/office/drawing/2014/main" id="{AEDE1194-23A5-48E7-AF9C-A2C592F600E6}"/>
              </a:ext>
            </a:extLst>
          </p:cNvPr>
          <p:cNvPicPr>
            <a:picLocks noChangeAspect="1"/>
          </p:cNvPicPr>
          <p:nvPr/>
        </p:nvPicPr>
        <p:blipFill>
          <a:blip r:embed="rId7" cstate="email"/>
          <a:stretch>
            <a:fillRect/>
          </a:stretch>
        </p:blipFill>
        <p:spPr>
          <a:xfrm rot="10800000">
            <a:off x="4756384" y="5159810"/>
            <a:ext cx="521364" cy="143035"/>
          </a:xfrm>
          <a:prstGeom prst="rect">
            <a:avLst/>
          </a:prstGeom>
        </p:spPr>
      </p:pic>
      <p:pic>
        <p:nvPicPr>
          <p:cNvPr id="24" name="图片 23">
            <a:extLst>
              <a:ext uri="{FF2B5EF4-FFF2-40B4-BE49-F238E27FC236}">
                <a16:creationId xmlns:a16="http://schemas.microsoft.com/office/drawing/2014/main" id="{388F6904-3EFF-48F1-BDAE-D5887CC7F482}"/>
              </a:ext>
            </a:extLst>
          </p:cNvPr>
          <p:cNvPicPr>
            <a:picLocks noChangeAspect="1"/>
          </p:cNvPicPr>
          <p:nvPr/>
        </p:nvPicPr>
        <p:blipFill>
          <a:blip r:embed="rId7" cstate="email"/>
          <a:stretch>
            <a:fillRect/>
          </a:stretch>
        </p:blipFill>
        <p:spPr>
          <a:xfrm rot="10800000">
            <a:off x="5325464" y="5159810"/>
            <a:ext cx="521364" cy="143035"/>
          </a:xfrm>
          <a:prstGeom prst="rect">
            <a:avLst/>
          </a:prstGeom>
        </p:spPr>
      </p:pic>
      <p:pic>
        <p:nvPicPr>
          <p:cNvPr id="25" name="图片 24">
            <a:extLst>
              <a:ext uri="{FF2B5EF4-FFF2-40B4-BE49-F238E27FC236}">
                <a16:creationId xmlns:a16="http://schemas.microsoft.com/office/drawing/2014/main" id="{2ED92E40-334D-4C89-8A18-F2D8275D62A4}"/>
              </a:ext>
            </a:extLst>
          </p:cNvPr>
          <p:cNvPicPr>
            <a:picLocks noChangeAspect="1"/>
          </p:cNvPicPr>
          <p:nvPr/>
        </p:nvPicPr>
        <p:blipFill>
          <a:blip r:embed="rId7" cstate="email"/>
          <a:stretch>
            <a:fillRect/>
          </a:stretch>
        </p:blipFill>
        <p:spPr>
          <a:xfrm rot="10800000">
            <a:off x="5897964" y="5159811"/>
            <a:ext cx="521364" cy="143035"/>
          </a:xfrm>
          <a:prstGeom prst="rect">
            <a:avLst/>
          </a:prstGeom>
        </p:spPr>
      </p:pic>
      <p:pic>
        <p:nvPicPr>
          <p:cNvPr id="26" name="图片 25">
            <a:extLst>
              <a:ext uri="{FF2B5EF4-FFF2-40B4-BE49-F238E27FC236}">
                <a16:creationId xmlns:a16="http://schemas.microsoft.com/office/drawing/2014/main" id="{E24585EF-1971-4F29-9A02-077C959FC960}"/>
              </a:ext>
            </a:extLst>
          </p:cNvPr>
          <p:cNvPicPr>
            <a:picLocks noChangeAspect="1"/>
          </p:cNvPicPr>
          <p:nvPr/>
        </p:nvPicPr>
        <p:blipFill>
          <a:blip r:embed="rId7" cstate="email"/>
          <a:stretch>
            <a:fillRect/>
          </a:stretch>
        </p:blipFill>
        <p:spPr>
          <a:xfrm rot="10800000">
            <a:off x="7907947" y="5159810"/>
            <a:ext cx="521364" cy="143035"/>
          </a:xfrm>
          <a:prstGeom prst="rect">
            <a:avLst/>
          </a:prstGeom>
        </p:spPr>
      </p:pic>
      <p:pic>
        <p:nvPicPr>
          <p:cNvPr id="27" name="图片 26">
            <a:extLst>
              <a:ext uri="{FF2B5EF4-FFF2-40B4-BE49-F238E27FC236}">
                <a16:creationId xmlns:a16="http://schemas.microsoft.com/office/drawing/2014/main" id="{AB2A5797-66C6-42C8-B3C2-B8D0CE6DCDAB}"/>
              </a:ext>
            </a:extLst>
          </p:cNvPr>
          <p:cNvPicPr>
            <a:picLocks noChangeAspect="1"/>
          </p:cNvPicPr>
          <p:nvPr/>
        </p:nvPicPr>
        <p:blipFill>
          <a:blip r:embed="rId7" cstate="email"/>
          <a:stretch>
            <a:fillRect/>
          </a:stretch>
        </p:blipFill>
        <p:spPr>
          <a:xfrm rot="10800000">
            <a:off x="8477027" y="5159810"/>
            <a:ext cx="521364" cy="143035"/>
          </a:xfrm>
          <a:prstGeom prst="rect">
            <a:avLst/>
          </a:prstGeom>
        </p:spPr>
      </p:pic>
      <p:pic>
        <p:nvPicPr>
          <p:cNvPr id="28" name="图片 27">
            <a:extLst>
              <a:ext uri="{FF2B5EF4-FFF2-40B4-BE49-F238E27FC236}">
                <a16:creationId xmlns:a16="http://schemas.microsoft.com/office/drawing/2014/main" id="{B0375730-5C22-427C-815D-3CFF7D5BE921}"/>
              </a:ext>
            </a:extLst>
          </p:cNvPr>
          <p:cNvPicPr>
            <a:picLocks noChangeAspect="1"/>
          </p:cNvPicPr>
          <p:nvPr/>
        </p:nvPicPr>
        <p:blipFill>
          <a:blip r:embed="rId7" cstate="email"/>
          <a:stretch>
            <a:fillRect/>
          </a:stretch>
        </p:blipFill>
        <p:spPr>
          <a:xfrm rot="10800000">
            <a:off x="9049527" y="5159811"/>
            <a:ext cx="521364" cy="143035"/>
          </a:xfrm>
          <a:prstGeom prst="rect">
            <a:avLst/>
          </a:prstGeom>
        </p:spPr>
      </p:pic>
      <p:pic>
        <p:nvPicPr>
          <p:cNvPr id="29" name="图片 28">
            <a:extLst>
              <a:ext uri="{FF2B5EF4-FFF2-40B4-BE49-F238E27FC236}">
                <a16:creationId xmlns:a16="http://schemas.microsoft.com/office/drawing/2014/main" id="{7BEFDFCB-3BA1-427D-BF07-81577A7EEBC2}"/>
              </a:ext>
            </a:extLst>
          </p:cNvPr>
          <p:cNvPicPr>
            <a:picLocks noChangeAspect="1"/>
          </p:cNvPicPr>
          <p:nvPr/>
        </p:nvPicPr>
        <p:blipFill>
          <a:blip r:embed="rId7" cstate="email"/>
          <a:stretch>
            <a:fillRect/>
          </a:stretch>
        </p:blipFill>
        <p:spPr>
          <a:xfrm rot="10800000">
            <a:off x="9596204" y="5159810"/>
            <a:ext cx="521364" cy="143035"/>
          </a:xfrm>
          <a:prstGeom prst="rect">
            <a:avLst/>
          </a:prstGeom>
        </p:spPr>
      </p:pic>
      <p:pic>
        <p:nvPicPr>
          <p:cNvPr id="30" name="图片 29">
            <a:extLst>
              <a:ext uri="{FF2B5EF4-FFF2-40B4-BE49-F238E27FC236}">
                <a16:creationId xmlns:a16="http://schemas.microsoft.com/office/drawing/2014/main" id="{A02627FE-9CF3-4E63-BBF4-A29D5E9B74F5}"/>
              </a:ext>
            </a:extLst>
          </p:cNvPr>
          <p:cNvPicPr>
            <a:picLocks noChangeAspect="1"/>
          </p:cNvPicPr>
          <p:nvPr/>
        </p:nvPicPr>
        <p:blipFill rotWithShape="1">
          <a:blip r:embed="rId8" cstate="email"/>
          <a:srcRect/>
          <a:stretch>
            <a:fillRect/>
          </a:stretch>
        </p:blipFill>
        <p:spPr>
          <a:xfrm rot="10800000">
            <a:off x="10165284" y="5159810"/>
            <a:ext cx="292127" cy="137706"/>
          </a:xfrm>
          <a:prstGeom prst="rect">
            <a:avLst/>
          </a:prstGeom>
        </p:spPr>
      </p:pic>
      <p:pic>
        <p:nvPicPr>
          <p:cNvPr id="31" name="图片 30">
            <a:extLst>
              <a:ext uri="{FF2B5EF4-FFF2-40B4-BE49-F238E27FC236}">
                <a16:creationId xmlns:a16="http://schemas.microsoft.com/office/drawing/2014/main" id="{3C4AA2C7-21EA-453A-B9BC-2F8E90BE1473}"/>
              </a:ext>
            </a:extLst>
          </p:cNvPr>
          <p:cNvPicPr>
            <a:picLocks noChangeAspect="1"/>
          </p:cNvPicPr>
          <p:nvPr/>
        </p:nvPicPr>
        <p:blipFill>
          <a:blip r:embed="rId7" cstate="email"/>
          <a:stretch>
            <a:fillRect/>
          </a:stretch>
        </p:blipFill>
        <p:spPr>
          <a:xfrm rot="5400000">
            <a:off x="10174322" y="4236760"/>
            <a:ext cx="521364" cy="143035"/>
          </a:xfrm>
          <a:prstGeom prst="rect">
            <a:avLst/>
          </a:prstGeom>
        </p:spPr>
      </p:pic>
      <p:pic>
        <p:nvPicPr>
          <p:cNvPr id="32" name="图片 31">
            <a:extLst>
              <a:ext uri="{FF2B5EF4-FFF2-40B4-BE49-F238E27FC236}">
                <a16:creationId xmlns:a16="http://schemas.microsoft.com/office/drawing/2014/main" id="{9AF26C4F-A81B-4B11-A066-EEEEE8B060FB}"/>
              </a:ext>
            </a:extLst>
          </p:cNvPr>
          <p:cNvPicPr>
            <a:picLocks noChangeAspect="1"/>
          </p:cNvPicPr>
          <p:nvPr/>
        </p:nvPicPr>
        <p:blipFill>
          <a:blip r:embed="rId7" cstate="email"/>
          <a:stretch>
            <a:fillRect/>
          </a:stretch>
        </p:blipFill>
        <p:spPr>
          <a:xfrm rot="5400000">
            <a:off x="10174322" y="4806510"/>
            <a:ext cx="521364" cy="143035"/>
          </a:xfrm>
          <a:prstGeom prst="rect">
            <a:avLst/>
          </a:prstGeom>
        </p:spPr>
      </p:pic>
      <p:pic>
        <p:nvPicPr>
          <p:cNvPr id="33" name="图片 1">
            <a:extLst>
              <a:ext uri="{FF2B5EF4-FFF2-40B4-BE49-F238E27FC236}">
                <a16:creationId xmlns:a16="http://schemas.microsoft.com/office/drawing/2014/main" id="{4C83E40C-122D-4391-8757-E193A2B88229}"/>
              </a:ext>
            </a:extLst>
          </p:cNvPr>
          <p:cNvPicPr>
            <a:picLocks noChangeAspect="1"/>
          </p:cNvPicPr>
          <p:nvPr/>
        </p:nvPicPr>
        <p:blipFill>
          <a:blip r:embed="rId9" cstate="email"/>
          <a:srcRect/>
          <a:stretch>
            <a:fillRect/>
          </a:stretch>
        </p:blipFill>
        <p:spPr bwMode="auto">
          <a:xfrm>
            <a:off x="9285192" y="2618381"/>
            <a:ext cx="2244989" cy="197786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3">
            <a:extLst>
              <a:ext uri="{FF2B5EF4-FFF2-40B4-BE49-F238E27FC236}">
                <a16:creationId xmlns:a16="http://schemas.microsoft.com/office/drawing/2014/main" id="{5ECAB357-C0F3-4B82-9F02-CF064345806F}"/>
              </a:ext>
            </a:extLst>
          </p:cNvPr>
          <p:cNvPicPr>
            <a:picLocks noChangeAspect="1"/>
          </p:cNvPicPr>
          <p:nvPr/>
        </p:nvPicPr>
        <p:blipFill>
          <a:blip r:embed="rId6" cstate="email"/>
          <a:stretch>
            <a:fillRect/>
          </a:stretch>
        </p:blipFill>
        <p:spPr>
          <a:xfrm rot="16200000" flipV="1">
            <a:off x="4462896" y="2359723"/>
            <a:ext cx="521364" cy="143035"/>
          </a:xfrm>
          <a:prstGeom prst="rect">
            <a:avLst/>
          </a:prstGeom>
        </p:spPr>
      </p:pic>
      <p:pic>
        <p:nvPicPr>
          <p:cNvPr id="35" name="图片 34">
            <a:extLst>
              <a:ext uri="{FF2B5EF4-FFF2-40B4-BE49-F238E27FC236}">
                <a16:creationId xmlns:a16="http://schemas.microsoft.com/office/drawing/2014/main" id="{77C3F0FA-F9B4-4C17-A4BE-E0702830DF74}"/>
              </a:ext>
            </a:extLst>
          </p:cNvPr>
          <p:cNvPicPr>
            <a:picLocks noChangeAspect="1"/>
          </p:cNvPicPr>
          <p:nvPr/>
        </p:nvPicPr>
        <p:blipFill>
          <a:blip r:embed="rId6" cstate="email"/>
          <a:stretch>
            <a:fillRect/>
          </a:stretch>
        </p:blipFill>
        <p:spPr>
          <a:xfrm flipV="1">
            <a:off x="5347125" y="2163359"/>
            <a:ext cx="521364" cy="143035"/>
          </a:xfrm>
          <a:prstGeom prst="rect">
            <a:avLst/>
          </a:prstGeom>
        </p:spPr>
      </p:pic>
      <p:pic>
        <p:nvPicPr>
          <p:cNvPr id="36" name="图片 35">
            <a:extLst>
              <a:ext uri="{FF2B5EF4-FFF2-40B4-BE49-F238E27FC236}">
                <a16:creationId xmlns:a16="http://schemas.microsoft.com/office/drawing/2014/main" id="{016F9BBE-99C0-490F-AF54-9BF0928FCE55}"/>
              </a:ext>
            </a:extLst>
          </p:cNvPr>
          <p:cNvPicPr>
            <a:picLocks noChangeAspect="1"/>
          </p:cNvPicPr>
          <p:nvPr/>
        </p:nvPicPr>
        <p:blipFill>
          <a:blip r:embed="rId6" cstate="email"/>
          <a:stretch>
            <a:fillRect/>
          </a:stretch>
        </p:blipFill>
        <p:spPr>
          <a:xfrm flipV="1">
            <a:off x="5916463" y="2163359"/>
            <a:ext cx="521364" cy="143035"/>
          </a:xfrm>
          <a:prstGeom prst="rect">
            <a:avLst/>
          </a:prstGeom>
        </p:spPr>
      </p:pic>
      <p:pic>
        <p:nvPicPr>
          <p:cNvPr id="37" name="图片 36">
            <a:extLst>
              <a:ext uri="{FF2B5EF4-FFF2-40B4-BE49-F238E27FC236}">
                <a16:creationId xmlns:a16="http://schemas.microsoft.com/office/drawing/2014/main" id="{E8283962-3B5C-4A10-959E-4F37FCF8A510}"/>
              </a:ext>
            </a:extLst>
          </p:cNvPr>
          <p:cNvPicPr>
            <a:picLocks noChangeAspect="1"/>
          </p:cNvPicPr>
          <p:nvPr/>
        </p:nvPicPr>
        <p:blipFill>
          <a:blip r:embed="rId6" cstate="email"/>
          <a:stretch>
            <a:fillRect/>
          </a:stretch>
        </p:blipFill>
        <p:spPr>
          <a:xfrm flipV="1">
            <a:off x="7951538" y="2163359"/>
            <a:ext cx="521364" cy="143035"/>
          </a:xfrm>
          <a:prstGeom prst="rect">
            <a:avLst/>
          </a:prstGeom>
        </p:spPr>
      </p:pic>
      <p:pic>
        <p:nvPicPr>
          <p:cNvPr id="38" name="图片 37">
            <a:extLst>
              <a:ext uri="{FF2B5EF4-FFF2-40B4-BE49-F238E27FC236}">
                <a16:creationId xmlns:a16="http://schemas.microsoft.com/office/drawing/2014/main" id="{8219B218-1EBF-4DD7-8FC6-D76B1AA7F902}"/>
              </a:ext>
            </a:extLst>
          </p:cNvPr>
          <p:cNvPicPr>
            <a:picLocks noChangeAspect="1"/>
          </p:cNvPicPr>
          <p:nvPr/>
        </p:nvPicPr>
        <p:blipFill>
          <a:blip r:embed="rId6" cstate="email"/>
          <a:stretch>
            <a:fillRect/>
          </a:stretch>
        </p:blipFill>
        <p:spPr>
          <a:xfrm flipV="1">
            <a:off x="8507038" y="2163359"/>
            <a:ext cx="521364" cy="143035"/>
          </a:xfrm>
          <a:prstGeom prst="rect">
            <a:avLst/>
          </a:prstGeom>
        </p:spPr>
      </p:pic>
      <p:pic>
        <p:nvPicPr>
          <p:cNvPr id="39" name="图片 38">
            <a:extLst>
              <a:ext uri="{FF2B5EF4-FFF2-40B4-BE49-F238E27FC236}">
                <a16:creationId xmlns:a16="http://schemas.microsoft.com/office/drawing/2014/main" id="{FFC9BC72-3D2F-4C0E-A5D4-9683B8272FD0}"/>
              </a:ext>
            </a:extLst>
          </p:cNvPr>
          <p:cNvPicPr>
            <a:picLocks noChangeAspect="1"/>
          </p:cNvPicPr>
          <p:nvPr/>
        </p:nvPicPr>
        <p:blipFill>
          <a:blip r:embed="rId6" cstate="email"/>
          <a:stretch>
            <a:fillRect/>
          </a:stretch>
        </p:blipFill>
        <p:spPr>
          <a:xfrm flipV="1">
            <a:off x="9076376" y="2163359"/>
            <a:ext cx="521364" cy="143035"/>
          </a:xfrm>
          <a:prstGeom prst="rect">
            <a:avLst/>
          </a:prstGeom>
        </p:spPr>
      </p:pic>
      <p:pic>
        <p:nvPicPr>
          <p:cNvPr id="40" name="图片 39">
            <a:extLst>
              <a:ext uri="{FF2B5EF4-FFF2-40B4-BE49-F238E27FC236}">
                <a16:creationId xmlns:a16="http://schemas.microsoft.com/office/drawing/2014/main" id="{077556A5-402B-4860-85EC-1C9DBC2032A1}"/>
              </a:ext>
            </a:extLst>
          </p:cNvPr>
          <p:cNvPicPr>
            <a:picLocks noChangeAspect="1"/>
          </p:cNvPicPr>
          <p:nvPr/>
        </p:nvPicPr>
        <p:blipFill>
          <a:blip r:embed="rId6" cstate="email"/>
          <a:stretch>
            <a:fillRect/>
          </a:stretch>
        </p:blipFill>
        <p:spPr>
          <a:xfrm flipV="1">
            <a:off x="9698540" y="2163359"/>
            <a:ext cx="521364" cy="143035"/>
          </a:xfrm>
          <a:prstGeom prst="rect">
            <a:avLst/>
          </a:prstGeom>
        </p:spPr>
      </p:pic>
      <p:pic>
        <p:nvPicPr>
          <p:cNvPr id="41" name="图片 40">
            <a:extLst>
              <a:ext uri="{FF2B5EF4-FFF2-40B4-BE49-F238E27FC236}">
                <a16:creationId xmlns:a16="http://schemas.microsoft.com/office/drawing/2014/main" id="{67EF47A2-D6B0-4B25-8FA1-B09DE81E381F}"/>
              </a:ext>
            </a:extLst>
          </p:cNvPr>
          <p:cNvPicPr>
            <a:picLocks noChangeAspect="1"/>
          </p:cNvPicPr>
          <p:nvPr/>
        </p:nvPicPr>
        <p:blipFill>
          <a:blip r:embed="rId6" cstate="email"/>
          <a:stretch>
            <a:fillRect/>
          </a:stretch>
        </p:blipFill>
        <p:spPr>
          <a:xfrm rot="5400000" flipV="1">
            <a:off x="5746085" y="2545969"/>
            <a:ext cx="521364" cy="143035"/>
          </a:xfrm>
          <a:prstGeom prst="rect">
            <a:avLst/>
          </a:prstGeom>
        </p:spPr>
      </p:pic>
      <p:pic>
        <p:nvPicPr>
          <p:cNvPr id="42" name="图片 41">
            <a:extLst>
              <a:ext uri="{FF2B5EF4-FFF2-40B4-BE49-F238E27FC236}">
                <a16:creationId xmlns:a16="http://schemas.microsoft.com/office/drawing/2014/main" id="{D395DD8C-6532-49D7-AF3A-BC6F266D4784}"/>
              </a:ext>
            </a:extLst>
          </p:cNvPr>
          <p:cNvPicPr>
            <a:picLocks noChangeAspect="1"/>
          </p:cNvPicPr>
          <p:nvPr/>
        </p:nvPicPr>
        <p:blipFill>
          <a:blip r:embed="rId6" cstate="email"/>
          <a:stretch>
            <a:fillRect/>
          </a:stretch>
        </p:blipFill>
        <p:spPr>
          <a:xfrm flipV="1">
            <a:off x="5927886" y="2976391"/>
            <a:ext cx="521364" cy="143035"/>
          </a:xfrm>
          <a:prstGeom prst="rect">
            <a:avLst/>
          </a:prstGeom>
        </p:spPr>
      </p:pic>
      <p:pic>
        <p:nvPicPr>
          <p:cNvPr id="43" name="图片 42">
            <a:extLst>
              <a:ext uri="{FF2B5EF4-FFF2-40B4-BE49-F238E27FC236}">
                <a16:creationId xmlns:a16="http://schemas.microsoft.com/office/drawing/2014/main" id="{BB12AB83-6B17-47A0-9E1B-901224EDAA86}"/>
              </a:ext>
            </a:extLst>
          </p:cNvPr>
          <p:cNvPicPr>
            <a:picLocks noChangeAspect="1"/>
          </p:cNvPicPr>
          <p:nvPr/>
        </p:nvPicPr>
        <p:blipFill>
          <a:blip r:embed="rId6" cstate="email"/>
          <a:stretch>
            <a:fillRect/>
          </a:stretch>
        </p:blipFill>
        <p:spPr>
          <a:xfrm flipV="1">
            <a:off x="6483386" y="2976391"/>
            <a:ext cx="521364" cy="143035"/>
          </a:xfrm>
          <a:prstGeom prst="rect">
            <a:avLst/>
          </a:prstGeom>
        </p:spPr>
      </p:pic>
      <p:pic>
        <p:nvPicPr>
          <p:cNvPr id="44" name="图片 43">
            <a:extLst>
              <a:ext uri="{FF2B5EF4-FFF2-40B4-BE49-F238E27FC236}">
                <a16:creationId xmlns:a16="http://schemas.microsoft.com/office/drawing/2014/main" id="{B81B6FC1-FF95-4F36-94D6-FB6C006FC2AC}"/>
              </a:ext>
            </a:extLst>
          </p:cNvPr>
          <p:cNvPicPr>
            <a:picLocks noChangeAspect="1"/>
          </p:cNvPicPr>
          <p:nvPr/>
        </p:nvPicPr>
        <p:blipFill>
          <a:blip r:embed="rId6" cstate="email"/>
          <a:stretch>
            <a:fillRect/>
          </a:stretch>
        </p:blipFill>
        <p:spPr>
          <a:xfrm flipV="1">
            <a:off x="7052724" y="2976391"/>
            <a:ext cx="521364" cy="143035"/>
          </a:xfrm>
          <a:prstGeom prst="rect">
            <a:avLst/>
          </a:prstGeom>
        </p:spPr>
      </p:pic>
      <p:pic>
        <p:nvPicPr>
          <p:cNvPr id="45" name="图片 44">
            <a:extLst>
              <a:ext uri="{FF2B5EF4-FFF2-40B4-BE49-F238E27FC236}">
                <a16:creationId xmlns:a16="http://schemas.microsoft.com/office/drawing/2014/main" id="{58859243-F25F-4019-A197-07A45566B633}"/>
              </a:ext>
            </a:extLst>
          </p:cNvPr>
          <p:cNvPicPr>
            <a:picLocks noChangeAspect="1"/>
          </p:cNvPicPr>
          <p:nvPr/>
        </p:nvPicPr>
        <p:blipFill>
          <a:blip r:embed="rId6" cstate="email"/>
          <a:stretch>
            <a:fillRect/>
          </a:stretch>
        </p:blipFill>
        <p:spPr>
          <a:xfrm flipV="1">
            <a:off x="7674888" y="2976391"/>
            <a:ext cx="521364" cy="143035"/>
          </a:xfrm>
          <a:prstGeom prst="rect">
            <a:avLst/>
          </a:prstGeom>
        </p:spPr>
      </p:pic>
      <p:pic>
        <p:nvPicPr>
          <p:cNvPr id="46" name="图片 45">
            <a:extLst>
              <a:ext uri="{FF2B5EF4-FFF2-40B4-BE49-F238E27FC236}">
                <a16:creationId xmlns:a16="http://schemas.microsoft.com/office/drawing/2014/main" id="{BE29FD95-56DB-42CF-A6FB-025B193BF850}"/>
              </a:ext>
            </a:extLst>
          </p:cNvPr>
          <p:cNvPicPr>
            <a:picLocks noChangeAspect="1"/>
          </p:cNvPicPr>
          <p:nvPr/>
        </p:nvPicPr>
        <p:blipFill>
          <a:blip r:embed="rId6" cstate="email"/>
          <a:stretch>
            <a:fillRect/>
          </a:stretch>
        </p:blipFill>
        <p:spPr>
          <a:xfrm rot="16200000" flipV="1">
            <a:off x="7819842" y="2580650"/>
            <a:ext cx="521364" cy="143035"/>
          </a:xfrm>
          <a:prstGeom prst="rect">
            <a:avLst/>
          </a:prstGeom>
        </p:spPr>
      </p:pic>
      <p:pic>
        <p:nvPicPr>
          <p:cNvPr id="47" name="图片 46">
            <a:extLst>
              <a:ext uri="{FF2B5EF4-FFF2-40B4-BE49-F238E27FC236}">
                <a16:creationId xmlns:a16="http://schemas.microsoft.com/office/drawing/2014/main" id="{13940F5F-9E82-4D37-ABB9-B3A444B7607B}"/>
              </a:ext>
            </a:extLst>
          </p:cNvPr>
          <p:cNvPicPr>
            <a:picLocks noChangeAspect="1"/>
          </p:cNvPicPr>
          <p:nvPr/>
        </p:nvPicPr>
        <p:blipFill>
          <a:blip r:embed="rId6" cstate="email"/>
          <a:stretch>
            <a:fillRect/>
          </a:stretch>
        </p:blipFill>
        <p:spPr>
          <a:xfrm rot="5400000" flipV="1">
            <a:off x="10107255" y="2545970"/>
            <a:ext cx="521364" cy="143035"/>
          </a:xfrm>
          <a:prstGeom prst="rect">
            <a:avLst/>
          </a:prstGeom>
        </p:spPr>
      </p:pic>
      <p:pic>
        <p:nvPicPr>
          <p:cNvPr id="48" name="图片 47">
            <a:extLst>
              <a:ext uri="{FF2B5EF4-FFF2-40B4-BE49-F238E27FC236}">
                <a16:creationId xmlns:a16="http://schemas.microsoft.com/office/drawing/2014/main" id="{BEBF60D1-C4DE-44BF-98C8-1A0803F670A2}"/>
              </a:ext>
            </a:extLst>
          </p:cNvPr>
          <p:cNvPicPr>
            <a:picLocks noChangeAspect="1"/>
          </p:cNvPicPr>
          <p:nvPr/>
        </p:nvPicPr>
        <p:blipFill rotWithShape="1">
          <a:blip r:embed="rId10" cstate="email"/>
          <a:srcRect b="-32415"/>
          <a:stretch>
            <a:fillRect/>
          </a:stretch>
        </p:blipFill>
        <p:spPr>
          <a:xfrm flipV="1">
            <a:off x="10296419" y="2116994"/>
            <a:ext cx="141114" cy="189400"/>
          </a:xfrm>
          <a:prstGeom prst="rect">
            <a:avLst/>
          </a:prstGeom>
        </p:spPr>
      </p:pic>
      <p:pic>
        <p:nvPicPr>
          <p:cNvPr id="49" name="图片 48">
            <a:extLst>
              <a:ext uri="{FF2B5EF4-FFF2-40B4-BE49-F238E27FC236}">
                <a16:creationId xmlns:a16="http://schemas.microsoft.com/office/drawing/2014/main" id="{97FF1DD2-AED2-4B32-AC66-4455F5E39692}"/>
              </a:ext>
            </a:extLst>
          </p:cNvPr>
          <p:cNvPicPr>
            <a:picLocks noChangeAspect="1"/>
          </p:cNvPicPr>
          <p:nvPr/>
        </p:nvPicPr>
        <p:blipFill>
          <a:blip r:embed="rId6" cstate="email"/>
          <a:stretch>
            <a:fillRect/>
          </a:stretch>
        </p:blipFill>
        <p:spPr>
          <a:xfrm rot="16200000" flipV="1">
            <a:off x="4462896" y="2913242"/>
            <a:ext cx="521364" cy="143035"/>
          </a:xfrm>
          <a:prstGeom prst="rect">
            <a:avLst/>
          </a:prstGeom>
        </p:spPr>
      </p:pic>
      <p:pic>
        <p:nvPicPr>
          <p:cNvPr id="50" name="图片 49">
            <a:extLst>
              <a:ext uri="{FF2B5EF4-FFF2-40B4-BE49-F238E27FC236}">
                <a16:creationId xmlns:a16="http://schemas.microsoft.com/office/drawing/2014/main" id="{3DA70EA2-3DA5-4B24-B3AD-D93A989401A4}"/>
              </a:ext>
            </a:extLst>
          </p:cNvPr>
          <p:cNvPicPr>
            <a:picLocks noChangeAspect="1"/>
          </p:cNvPicPr>
          <p:nvPr/>
        </p:nvPicPr>
        <p:blipFill>
          <a:blip r:embed="rId6" cstate="email"/>
          <a:stretch>
            <a:fillRect/>
          </a:stretch>
        </p:blipFill>
        <p:spPr>
          <a:xfrm flipV="1">
            <a:off x="2602370" y="5188899"/>
            <a:ext cx="521364" cy="143035"/>
          </a:xfrm>
          <a:prstGeom prst="rect">
            <a:avLst/>
          </a:prstGeom>
        </p:spPr>
      </p:pic>
      <p:pic>
        <p:nvPicPr>
          <p:cNvPr id="51" name="图片 50">
            <a:extLst>
              <a:ext uri="{FF2B5EF4-FFF2-40B4-BE49-F238E27FC236}">
                <a16:creationId xmlns:a16="http://schemas.microsoft.com/office/drawing/2014/main" id="{D02ABCC5-ADCC-408D-BCCB-EDB40AF3A8A7}"/>
              </a:ext>
            </a:extLst>
          </p:cNvPr>
          <p:cNvPicPr>
            <a:picLocks noChangeAspect="1"/>
          </p:cNvPicPr>
          <p:nvPr/>
        </p:nvPicPr>
        <p:blipFill>
          <a:blip r:embed="rId6" cstate="email"/>
          <a:stretch>
            <a:fillRect/>
          </a:stretch>
        </p:blipFill>
        <p:spPr>
          <a:xfrm flipV="1">
            <a:off x="3157870" y="5188899"/>
            <a:ext cx="521364" cy="143035"/>
          </a:xfrm>
          <a:prstGeom prst="rect">
            <a:avLst/>
          </a:prstGeom>
        </p:spPr>
      </p:pic>
      <p:pic>
        <p:nvPicPr>
          <p:cNvPr id="52" name="图片 51">
            <a:extLst>
              <a:ext uri="{FF2B5EF4-FFF2-40B4-BE49-F238E27FC236}">
                <a16:creationId xmlns:a16="http://schemas.microsoft.com/office/drawing/2014/main" id="{76C0306A-1C7B-4433-B8DD-B02380E56814}"/>
              </a:ext>
            </a:extLst>
          </p:cNvPr>
          <p:cNvPicPr>
            <a:picLocks noChangeAspect="1"/>
          </p:cNvPicPr>
          <p:nvPr/>
        </p:nvPicPr>
        <p:blipFill>
          <a:blip r:embed="rId6" cstate="email"/>
          <a:stretch>
            <a:fillRect/>
          </a:stretch>
        </p:blipFill>
        <p:spPr>
          <a:xfrm flipV="1">
            <a:off x="3727208" y="5188899"/>
            <a:ext cx="521364" cy="143035"/>
          </a:xfrm>
          <a:prstGeom prst="rect">
            <a:avLst/>
          </a:prstGeom>
        </p:spPr>
      </p:pic>
      <p:pic>
        <p:nvPicPr>
          <p:cNvPr id="53" name="图片 52">
            <a:extLst>
              <a:ext uri="{FF2B5EF4-FFF2-40B4-BE49-F238E27FC236}">
                <a16:creationId xmlns:a16="http://schemas.microsoft.com/office/drawing/2014/main" id="{AE4E8D3A-4D45-44BB-BA5B-21DAE8EAD1D5}"/>
              </a:ext>
            </a:extLst>
          </p:cNvPr>
          <p:cNvPicPr>
            <a:picLocks noChangeAspect="1"/>
          </p:cNvPicPr>
          <p:nvPr/>
        </p:nvPicPr>
        <p:blipFill>
          <a:blip r:embed="rId6" cstate="email"/>
          <a:stretch>
            <a:fillRect/>
          </a:stretch>
        </p:blipFill>
        <p:spPr>
          <a:xfrm rot="16200000" flipV="1">
            <a:off x="3917285" y="4304075"/>
            <a:ext cx="521364" cy="143035"/>
          </a:xfrm>
          <a:prstGeom prst="rect">
            <a:avLst/>
          </a:prstGeom>
        </p:spPr>
      </p:pic>
      <p:pic>
        <p:nvPicPr>
          <p:cNvPr id="54" name="图片 53">
            <a:extLst>
              <a:ext uri="{FF2B5EF4-FFF2-40B4-BE49-F238E27FC236}">
                <a16:creationId xmlns:a16="http://schemas.microsoft.com/office/drawing/2014/main" id="{5F55F161-8F14-40DB-90B8-2F97E82B1B5F}"/>
              </a:ext>
            </a:extLst>
          </p:cNvPr>
          <p:cNvPicPr>
            <a:picLocks noChangeAspect="1"/>
          </p:cNvPicPr>
          <p:nvPr/>
        </p:nvPicPr>
        <p:blipFill>
          <a:blip r:embed="rId6" cstate="email"/>
          <a:stretch>
            <a:fillRect/>
          </a:stretch>
        </p:blipFill>
        <p:spPr>
          <a:xfrm rot="16200000" flipV="1">
            <a:off x="3917285" y="4862017"/>
            <a:ext cx="521364" cy="143035"/>
          </a:xfrm>
          <a:prstGeom prst="rect">
            <a:avLst/>
          </a:prstGeom>
        </p:spPr>
      </p:pic>
      <p:pic>
        <p:nvPicPr>
          <p:cNvPr id="55" name="图片 54">
            <a:extLst>
              <a:ext uri="{FF2B5EF4-FFF2-40B4-BE49-F238E27FC236}">
                <a16:creationId xmlns:a16="http://schemas.microsoft.com/office/drawing/2014/main" id="{4ADD342F-E041-43C7-A051-3CC0EB264B6B}"/>
              </a:ext>
            </a:extLst>
          </p:cNvPr>
          <p:cNvPicPr>
            <a:picLocks noChangeAspect="1"/>
          </p:cNvPicPr>
          <p:nvPr/>
        </p:nvPicPr>
        <p:blipFill>
          <a:blip r:embed="rId6" cstate="email"/>
          <a:stretch>
            <a:fillRect/>
          </a:stretch>
        </p:blipFill>
        <p:spPr>
          <a:xfrm flipV="1">
            <a:off x="2025593" y="5188899"/>
            <a:ext cx="521364" cy="143035"/>
          </a:xfrm>
          <a:prstGeom prst="rect">
            <a:avLst/>
          </a:prstGeom>
        </p:spPr>
      </p:pic>
      <p:pic>
        <p:nvPicPr>
          <p:cNvPr id="56" name="图片 55">
            <a:extLst>
              <a:ext uri="{FF2B5EF4-FFF2-40B4-BE49-F238E27FC236}">
                <a16:creationId xmlns:a16="http://schemas.microsoft.com/office/drawing/2014/main" id="{434291D3-FD80-404E-8A84-FF94809D17C9}"/>
              </a:ext>
            </a:extLst>
          </p:cNvPr>
          <p:cNvPicPr>
            <a:picLocks noChangeAspect="1"/>
          </p:cNvPicPr>
          <p:nvPr/>
        </p:nvPicPr>
        <p:blipFill>
          <a:blip r:embed="rId6" cstate="email"/>
          <a:stretch>
            <a:fillRect/>
          </a:stretch>
        </p:blipFill>
        <p:spPr>
          <a:xfrm rot="5400000" flipV="1">
            <a:off x="1422970" y="3167058"/>
            <a:ext cx="521364" cy="143035"/>
          </a:xfrm>
          <a:prstGeom prst="rect">
            <a:avLst/>
          </a:prstGeom>
        </p:spPr>
      </p:pic>
      <p:pic>
        <p:nvPicPr>
          <p:cNvPr id="57" name="图片 56">
            <a:extLst>
              <a:ext uri="{FF2B5EF4-FFF2-40B4-BE49-F238E27FC236}">
                <a16:creationId xmlns:a16="http://schemas.microsoft.com/office/drawing/2014/main" id="{D103E4A6-5692-4EBF-BCE5-6A81006FDC44}"/>
              </a:ext>
            </a:extLst>
          </p:cNvPr>
          <p:cNvPicPr>
            <a:picLocks noChangeAspect="1"/>
          </p:cNvPicPr>
          <p:nvPr/>
        </p:nvPicPr>
        <p:blipFill>
          <a:blip r:embed="rId6" cstate="email"/>
          <a:stretch>
            <a:fillRect/>
          </a:stretch>
        </p:blipFill>
        <p:spPr>
          <a:xfrm rot="5400000" flipV="1">
            <a:off x="1422971" y="3734058"/>
            <a:ext cx="521364" cy="143035"/>
          </a:xfrm>
          <a:prstGeom prst="rect">
            <a:avLst/>
          </a:prstGeom>
        </p:spPr>
      </p:pic>
      <p:pic>
        <p:nvPicPr>
          <p:cNvPr id="58" name="图片 57">
            <a:extLst>
              <a:ext uri="{FF2B5EF4-FFF2-40B4-BE49-F238E27FC236}">
                <a16:creationId xmlns:a16="http://schemas.microsoft.com/office/drawing/2014/main" id="{E1AD41D4-1D40-499F-9015-7479FBBC69CD}"/>
              </a:ext>
            </a:extLst>
          </p:cNvPr>
          <p:cNvPicPr>
            <a:picLocks noChangeAspect="1"/>
          </p:cNvPicPr>
          <p:nvPr/>
        </p:nvPicPr>
        <p:blipFill>
          <a:blip r:embed="rId6" cstate="email"/>
          <a:stretch>
            <a:fillRect/>
          </a:stretch>
        </p:blipFill>
        <p:spPr>
          <a:xfrm rot="5400000" flipV="1">
            <a:off x="1422972" y="4301058"/>
            <a:ext cx="521364" cy="143035"/>
          </a:xfrm>
          <a:prstGeom prst="rect">
            <a:avLst/>
          </a:prstGeom>
        </p:spPr>
      </p:pic>
      <p:pic>
        <p:nvPicPr>
          <p:cNvPr id="59" name="图片 58">
            <a:extLst>
              <a:ext uri="{FF2B5EF4-FFF2-40B4-BE49-F238E27FC236}">
                <a16:creationId xmlns:a16="http://schemas.microsoft.com/office/drawing/2014/main" id="{D647D43B-F5E3-43F8-B8B3-4E36C3C21049}"/>
              </a:ext>
            </a:extLst>
          </p:cNvPr>
          <p:cNvPicPr>
            <a:picLocks noChangeAspect="1"/>
          </p:cNvPicPr>
          <p:nvPr/>
        </p:nvPicPr>
        <p:blipFill>
          <a:blip r:embed="rId11" cstate="email"/>
          <a:srcRect/>
          <a:stretch>
            <a:fillRect/>
          </a:stretch>
        </p:blipFill>
        <p:spPr>
          <a:xfrm>
            <a:off x="986876" y="4481945"/>
            <a:ext cx="1393554" cy="1393554"/>
          </a:xfrm>
          <a:custGeom>
            <a:avLst/>
            <a:gdLst>
              <a:gd name="connsiteX0" fmla="*/ 1578727 w 3157454"/>
              <a:gd name="connsiteY0" fmla="*/ 0 h 3157454"/>
              <a:gd name="connsiteX1" fmla="*/ 3157454 w 3157454"/>
              <a:gd name="connsiteY1" fmla="*/ 1578727 h 3157454"/>
              <a:gd name="connsiteX2" fmla="*/ 1578727 w 3157454"/>
              <a:gd name="connsiteY2" fmla="*/ 3157454 h 3157454"/>
              <a:gd name="connsiteX3" fmla="*/ 0 w 3157454"/>
              <a:gd name="connsiteY3" fmla="*/ 1578727 h 3157454"/>
              <a:gd name="connsiteX4" fmla="*/ 1578727 w 3157454"/>
              <a:gd name="connsiteY4" fmla="*/ 0 h 315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454" h="3157454">
                <a:moveTo>
                  <a:pt x="1578727" y="0"/>
                </a:moveTo>
                <a:cubicBezTo>
                  <a:pt x="2450634" y="0"/>
                  <a:pt x="3157454" y="706820"/>
                  <a:pt x="3157454" y="1578727"/>
                </a:cubicBezTo>
                <a:cubicBezTo>
                  <a:pt x="3157454" y="2450634"/>
                  <a:pt x="2450634" y="3157454"/>
                  <a:pt x="1578727" y="3157454"/>
                </a:cubicBezTo>
                <a:cubicBezTo>
                  <a:pt x="706820" y="3157454"/>
                  <a:pt x="0" y="2450634"/>
                  <a:pt x="0" y="1578727"/>
                </a:cubicBezTo>
                <a:cubicBezTo>
                  <a:pt x="0" y="706820"/>
                  <a:pt x="706820" y="0"/>
                  <a:pt x="1578727" y="0"/>
                </a:cubicBezTo>
                <a:close/>
              </a:path>
            </a:pathLst>
          </a:custGeom>
        </p:spPr>
      </p:pic>
      <p:pic>
        <p:nvPicPr>
          <p:cNvPr id="60" name="图片 59">
            <a:extLst>
              <a:ext uri="{FF2B5EF4-FFF2-40B4-BE49-F238E27FC236}">
                <a16:creationId xmlns:a16="http://schemas.microsoft.com/office/drawing/2014/main" id="{B8FD3369-9C5D-4456-8439-C8F487268B90}"/>
              </a:ext>
            </a:extLst>
          </p:cNvPr>
          <p:cNvPicPr>
            <a:picLocks noChangeAspect="1"/>
          </p:cNvPicPr>
          <p:nvPr/>
        </p:nvPicPr>
        <p:blipFill>
          <a:blip r:embed="rId12" cstate="email"/>
          <a:srcRect/>
          <a:stretch>
            <a:fillRect/>
          </a:stretch>
        </p:blipFill>
        <p:spPr>
          <a:xfrm>
            <a:off x="3756449" y="2925126"/>
            <a:ext cx="1383151" cy="1383151"/>
          </a:xfrm>
          <a:custGeom>
            <a:avLst/>
            <a:gdLst>
              <a:gd name="connsiteX0" fmla="*/ 2369527 w 4739054"/>
              <a:gd name="connsiteY0" fmla="*/ 0 h 4739054"/>
              <a:gd name="connsiteX1" fmla="*/ 4739054 w 4739054"/>
              <a:gd name="connsiteY1" fmla="*/ 2369527 h 4739054"/>
              <a:gd name="connsiteX2" fmla="*/ 2369527 w 4739054"/>
              <a:gd name="connsiteY2" fmla="*/ 4739054 h 4739054"/>
              <a:gd name="connsiteX3" fmla="*/ 0 w 4739054"/>
              <a:gd name="connsiteY3" fmla="*/ 2369527 h 4739054"/>
              <a:gd name="connsiteX4" fmla="*/ 2369527 w 4739054"/>
              <a:gd name="connsiteY4" fmla="*/ 0 h 4739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9054" h="4739054">
                <a:moveTo>
                  <a:pt x="2369527" y="0"/>
                </a:moveTo>
                <a:cubicBezTo>
                  <a:pt x="3678181" y="0"/>
                  <a:pt x="4739054" y="1060873"/>
                  <a:pt x="4739054" y="2369527"/>
                </a:cubicBezTo>
                <a:cubicBezTo>
                  <a:pt x="4739054" y="3678181"/>
                  <a:pt x="3678181" y="4739054"/>
                  <a:pt x="2369527" y="4739054"/>
                </a:cubicBezTo>
                <a:cubicBezTo>
                  <a:pt x="1060873" y="4739054"/>
                  <a:pt x="0" y="3678181"/>
                  <a:pt x="0" y="2369527"/>
                </a:cubicBezTo>
                <a:cubicBezTo>
                  <a:pt x="0" y="1060873"/>
                  <a:pt x="1060873" y="0"/>
                  <a:pt x="2369527" y="0"/>
                </a:cubicBezTo>
                <a:close/>
              </a:path>
            </a:pathLst>
          </a:custGeom>
        </p:spPr>
      </p:pic>
    </p:spTree>
    <p:extLst>
      <p:ext uri="{BB962C8B-B14F-4D97-AF65-F5344CB8AC3E}">
        <p14:creationId xmlns:p14="http://schemas.microsoft.com/office/powerpoint/2010/main" val="371795361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29FD2BD-E282-4324-B12B-1BDA4E52FA8F}"/>
              </a:ext>
            </a:extLst>
          </p:cNvPr>
          <p:cNvSpPr txBox="1"/>
          <p:nvPr/>
        </p:nvSpPr>
        <p:spPr>
          <a:xfrm>
            <a:off x="916048" y="228201"/>
            <a:ext cx="3532662"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Chiller from Carrier</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pic>
        <p:nvPicPr>
          <p:cNvPr id="61" name="图片 60">
            <a:extLst>
              <a:ext uri="{FF2B5EF4-FFF2-40B4-BE49-F238E27FC236}">
                <a16:creationId xmlns:a16="http://schemas.microsoft.com/office/drawing/2014/main" id="{A948D1BA-1971-4A45-80F8-BD7BC0A37FB8}"/>
              </a:ext>
            </a:extLst>
          </p:cNvPr>
          <p:cNvPicPr>
            <a:picLocks noChangeAspect="1"/>
          </p:cNvPicPr>
          <p:nvPr/>
        </p:nvPicPr>
        <p:blipFill>
          <a:blip r:embed="rId3" cstate="email"/>
          <a:stretch>
            <a:fillRect/>
          </a:stretch>
        </p:blipFill>
        <p:spPr>
          <a:xfrm>
            <a:off x="-1" y="793479"/>
            <a:ext cx="12192001" cy="6103620"/>
          </a:xfrm>
          <a:prstGeom prst="rect">
            <a:avLst/>
          </a:prstGeom>
        </p:spPr>
      </p:pic>
      <p:sp>
        <p:nvSpPr>
          <p:cNvPr id="62" name="圆角矩形 15">
            <a:extLst>
              <a:ext uri="{FF2B5EF4-FFF2-40B4-BE49-F238E27FC236}">
                <a16:creationId xmlns:a16="http://schemas.microsoft.com/office/drawing/2014/main" id="{CA833896-5C51-4277-9DB7-D358196AE60C}"/>
              </a:ext>
            </a:extLst>
          </p:cNvPr>
          <p:cNvSpPr/>
          <p:nvPr/>
        </p:nvSpPr>
        <p:spPr>
          <a:xfrm>
            <a:off x="2560321" y="2614505"/>
            <a:ext cx="7343678" cy="2319375"/>
          </a:xfrm>
          <a:prstGeom prst="roundRect">
            <a:avLst>
              <a:gd name="adj" fmla="val 7833"/>
            </a:avLst>
          </a:prstGeom>
          <a:solidFill>
            <a:sysClr val="window" lastClr="FFFFFF">
              <a:alpha val="50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3" name="文本框 62">
            <a:extLst>
              <a:ext uri="{FF2B5EF4-FFF2-40B4-BE49-F238E27FC236}">
                <a16:creationId xmlns:a16="http://schemas.microsoft.com/office/drawing/2014/main" id="{97933F74-64F8-4DB4-AEEA-154F32F90392}"/>
              </a:ext>
            </a:extLst>
          </p:cNvPr>
          <p:cNvSpPr txBox="1"/>
          <p:nvPr/>
        </p:nvSpPr>
        <p:spPr>
          <a:xfrm>
            <a:off x="3071036" y="3129241"/>
            <a:ext cx="6049925" cy="1289905"/>
          </a:xfrm>
          <a:prstGeom prst="rect">
            <a:avLst/>
          </a:prstGeom>
          <a:noFill/>
        </p:spPr>
        <p:txBody>
          <a:bodyPr wrap="square" rtlCol="0">
            <a:spAutoFit/>
          </a:bodyPr>
          <a:lstStyle/>
          <a:p>
            <a:pPr algn="ctr">
              <a:lnSpc>
                <a:spcPct val="150000"/>
              </a:lnSpc>
              <a:defRPr/>
            </a:pPr>
            <a:r>
              <a:rPr lang="en-US" altLang="zh-CN"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800 cooling tons each</a:t>
            </a:r>
          </a:p>
          <a:p>
            <a:pPr algn="ctr">
              <a:lnSpc>
                <a:spcPct val="150000"/>
              </a:lnSpc>
              <a:defRPr/>
            </a:pPr>
            <a:r>
              <a:rPr lang="en-US" altLang="zh-CN"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4+1 redundant design</a:t>
            </a:r>
          </a:p>
          <a:p>
            <a:pPr algn="ctr">
              <a:lnSpc>
                <a:spcPct val="150000"/>
              </a:lnSpc>
              <a:defRPr/>
            </a:pPr>
            <a:r>
              <a:rPr lang="en-US" altLang="zh-CN"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High efficiency inverter centrifugal chiller</a:t>
            </a:r>
            <a:endParaRPr lang="zh-CN" altLang="en-US"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16232653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29FD2BD-E282-4324-B12B-1BDA4E52FA8F}"/>
              </a:ext>
            </a:extLst>
          </p:cNvPr>
          <p:cNvSpPr txBox="1"/>
          <p:nvPr/>
        </p:nvSpPr>
        <p:spPr>
          <a:xfrm>
            <a:off x="916048" y="228201"/>
            <a:ext cx="3532662"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Internal unit-PAC</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922D33BD-125C-4B25-A183-95D97AAD1892}"/>
              </a:ext>
            </a:extLst>
          </p:cNvPr>
          <p:cNvGrpSpPr/>
          <p:nvPr/>
        </p:nvGrpSpPr>
        <p:grpSpPr>
          <a:xfrm>
            <a:off x="0" y="788246"/>
            <a:ext cx="12192000" cy="6069753"/>
            <a:chOff x="0" y="0"/>
            <a:chExt cx="12192000" cy="6858000"/>
          </a:xfrm>
        </p:grpSpPr>
        <p:pic>
          <p:nvPicPr>
            <p:cNvPr id="11" name="图片 10">
              <a:extLst>
                <a:ext uri="{FF2B5EF4-FFF2-40B4-BE49-F238E27FC236}">
                  <a16:creationId xmlns:a16="http://schemas.microsoft.com/office/drawing/2014/main" id="{1DC36AF2-1D63-4DE7-BE58-2E1061B34C83}"/>
                </a:ext>
              </a:extLst>
            </p:cNvPr>
            <p:cNvPicPr>
              <a:picLocks noChangeAspect="1"/>
            </p:cNvPicPr>
            <p:nvPr/>
          </p:nvPicPr>
          <p:blipFill>
            <a:blip r:embed="rId3" cstate="email"/>
            <a:stretch>
              <a:fillRect/>
            </a:stretch>
          </p:blipFill>
          <p:spPr>
            <a:xfrm>
              <a:off x="0" y="0"/>
              <a:ext cx="12192000" cy="6858000"/>
            </a:xfrm>
            <a:prstGeom prst="rect">
              <a:avLst/>
            </a:prstGeom>
          </p:spPr>
        </p:pic>
        <p:sp>
          <p:nvSpPr>
            <p:cNvPr id="12" name="圆角矩形 3">
              <a:extLst>
                <a:ext uri="{FF2B5EF4-FFF2-40B4-BE49-F238E27FC236}">
                  <a16:creationId xmlns:a16="http://schemas.microsoft.com/office/drawing/2014/main" id="{6EA8C4E6-79E6-4B0F-BBDE-8D60EBCD34C4}"/>
                </a:ext>
              </a:extLst>
            </p:cNvPr>
            <p:cNvSpPr/>
            <p:nvPr/>
          </p:nvSpPr>
          <p:spPr>
            <a:xfrm>
              <a:off x="7376746" y="140676"/>
              <a:ext cx="4695092" cy="6567855"/>
            </a:xfrm>
            <a:prstGeom prst="roundRect">
              <a:avLst>
                <a:gd name="adj" fmla="val 1269"/>
              </a:avLst>
            </a:prstGeom>
            <a:solidFill>
              <a:sysClr val="window" lastClr="FFFFFF">
                <a:alpha val="72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pic>
          <p:nvPicPr>
            <p:cNvPr id="13" name="图片占位符 4">
              <a:extLst>
                <a:ext uri="{FF2B5EF4-FFF2-40B4-BE49-F238E27FC236}">
                  <a16:creationId xmlns:a16="http://schemas.microsoft.com/office/drawing/2014/main" id="{A21CD077-2BE8-4EC9-AC95-7865F54A9B78}"/>
                </a:ext>
              </a:extLst>
            </p:cNvPr>
            <p:cNvPicPr>
              <a:picLocks noChangeAspect="1"/>
            </p:cNvPicPr>
            <p:nvPr/>
          </p:nvPicPr>
          <p:blipFill>
            <a:blip r:embed="rId4" cstate="email"/>
            <a:srcRect/>
            <a:stretch>
              <a:fillRect/>
            </a:stretch>
          </p:blipFill>
          <p:spPr>
            <a:xfrm>
              <a:off x="7463185" y="3659331"/>
              <a:ext cx="4522213" cy="2734406"/>
            </a:xfrm>
            <a:prstGeom prst="rect">
              <a:avLst/>
            </a:prstGeom>
          </p:spPr>
        </p:pic>
        <p:sp>
          <p:nvSpPr>
            <p:cNvPr id="14" name="文本框 13">
              <a:extLst>
                <a:ext uri="{FF2B5EF4-FFF2-40B4-BE49-F238E27FC236}">
                  <a16:creationId xmlns:a16="http://schemas.microsoft.com/office/drawing/2014/main" id="{017F3798-EF60-4CDF-8CCF-FAEB326CB50B}"/>
                </a:ext>
              </a:extLst>
            </p:cNvPr>
            <p:cNvSpPr txBox="1"/>
            <p:nvPr/>
          </p:nvSpPr>
          <p:spPr>
            <a:xfrm>
              <a:off x="7463186" y="675483"/>
              <a:ext cx="4522212" cy="59116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Chilled water PAC</a:t>
              </a:r>
              <a:endParaRPr kumimoji="0" lang="zh-CN" altLang="en-US" sz="2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文本框 14">
              <a:extLst>
                <a:ext uri="{FF2B5EF4-FFF2-40B4-BE49-F238E27FC236}">
                  <a16:creationId xmlns:a16="http://schemas.microsoft.com/office/drawing/2014/main" id="{A6A048DF-A05E-4368-8A1C-C6BA3FF0DDFA}"/>
                </a:ext>
              </a:extLst>
            </p:cNvPr>
            <p:cNvSpPr txBox="1"/>
            <p:nvPr/>
          </p:nvSpPr>
          <p:spPr>
            <a:xfrm>
              <a:off x="7463184" y="1298724"/>
              <a:ext cx="4522213" cy="1521823"/>
            </a:xfrm>
            <a:prstGeom prst="rect">
              <a:avLst/>
            </a:prstGeom>
            <a:noFill/>
          </p:spPr>
          <p:txBody>
            <a:bodyPr wrap="square" rtlCol="0">
              <a:spAutoFit/>
            </a:bodyPr>
            <a:lstStyle/>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Dual Coil Design</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N+1 </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Design separate </a:t>
              </a:r>
              <a:r>
                <a:rPr lang="en-US" altLang="zh-CN" sz="1400" kern="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AC </a:t>
              </a:r>
              <a:r>
                <a:rPr kumimoji="0" lang="en-US" altLang="zh-CN"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room with separate maintenance access</a:t>
              </a:r>
            </a:p>
          </p:txBody>
        </p:sp>
        <p:sp>
          <p:nvSpPr>
            <p:cNvPr id="16" name="矩形 15">
              <a:extLst>
                <a:ext uri="{FF2B5EF4-FFF2-40B4-BE49-F238E27FC236}">
                  <a16:creationId xmlns:a16="http://schemas.microsoft.com/office/drawing/2014/main" id="{F0273AD2-B74C-4431-9537-806B5D6271BF}"/>
                </a:ext>
              </a:extLst>
            </p:cNvPr>
            <p:cNvSpPr/>
            <p:nvPr/>
          </p:nvSpPr>
          <p:spPr>
            <a:xfrm>
              <a:off x="7463185" y="2813241"/>
              <a:ext cx="4522213" cy="771996"/>
            </a:xfrm>
            <a:prstGeom prst="rect">
              <a:avLst/>
            </a:prstGeom>
          </p:spPr>
          <p:txBody>
            <a:bodyPr wrap="square">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010167"/>
                  </a:solidFill>
                  <a:effectLst/>
                  <a:uLnTx/>
                  <a:uFillTx/>
                  <a:latin typeface="微软雅黑" panose="020B0503020204020204" pitchFamily="34" charset="-122"/>
                  <a:ea typeface="微软雅黑" panose="020B0503020204020204" pitchFamily="34" charset="-122"/>
                  <a:sym typeface="Arial" panose="020B0604020202020204" pitchFamily="34" charset="0"/>
                </a:rPr>
                <a:t>Dual redundancy </a:t>
              </a:r>
              <a:endParaRPr kumimoji="0" lang="zh-CN" altLang="en-US" sz="1600" b="1" i="0" u="none" strike="noStrike" kern="0" cap="none" spc="0" normalizeH="0" baseline="0" noProof="0" dirty="0">
                <a:ln>
                  <a:noFill/>
                </a:ln>
                <a:solidFill>
                  <a:srgbClr val="010167"/>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L="0" marR="0" lvl="0" indent="0" algn="ctr" defTabSz="914400" eaLnBrk="1" fontAlgn="auto" latinLnBrk="0" hangingPunct="1">
                <a:lnSpc>
                  <a:spcPct val="120000"/>
                </a:lnSpc>
                <a:spcBef>
                  <a:spcPts val="0"/>
                </a:spcBef>
                <a:spcAft>
                  <a:spcPts val="0"/>
                </a:spcAft>
                <a:buClrTx/>
                <a:buSzTx/>
                <a:buFontTx/>
                <a:buNone/>
                <a:defRPr/>
              </a:pPr>
              <a:r>
                <a:rPr lang="en-US" altLang="zh-CN" sz="1600" b="1" kern="0" dirty="0">
                  <a:solidFill>
                    <a:srgbClr val="010167"/>
                  </a:solidFill>
                  <a:latin typeface="微软雅黑" panose="020B0503020204020204" pitchFamily="34" charset="-122"/>
                  <a:ea typeface="微软雅黑" panose="020B0503020204020204" pitchFamily="34" charset="-122"/>
                  <a:sym typeface="Arial" panose="020B0604020202020204" pitchFamily="34" charset="0"/>
                </a:rPr>
                <a:t>Coil</a:t>
              </a:r>
              <a:r>
                <a:rPr kumimoji="0" lang="en-US" altLang="zh-CN" sz="1600" b="1" i="0" u="none" strike="noStrike" kern="0" cap="none" spc="0" normalizeH="0" baseline="0" noProof="0" dirty="0">
                  <a:ln>
                    <a:noFill/>
                  </a:ln>
                  <a:solidFill>
                    <a:srgbClr val="010167"/>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lang="en-US" altLang="zh-CN" sz="1600" b="1" kern="0" dirty="0">
                  <a:solidFill>
                    <a:srgbClr val="010167"/>
                  </a:solidFill>
                  <a:latin typeface="微软雅黑" panose="020B0503020204020204" pitchFamily="34" charset="-122"/>
                  <a:ea typeface="微软雅黑" panose="020B0503020204020204" pitchFamily="34" charset="-122"/>
                  <a:sym typeface="Arial" panose="020B0604020202020204" pitchFamily="34" charset="0"/>
                </a:rPr>
                <a:t>compressor</a:t>
              </a:r>
              <a:endParaRPr kumimoji="0" lang="en-US" altLang="zh-CN" sz="1600" b="1" i="0" u="none" strike="noStrike" kern="0" cap="none" spc="0" normalizeH="0" baseline="0" noProof="0" dirty="0">
                <a:ln>
                  <a:noFill/>
                </a:ln>
                <a:solidFill>
                  <a:srgbClr val="010167"/>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46193746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29FD2BD-E282-4324-B12B-1BDA4E52FA8F}"/>
              </a:ext>
            </a:extLst>
          </p:cNvPr>
          <p:cNvSpPr txBox="1"/>
          <p:nvPr/>
        </p:nvSpPr>
        <p:spPr>
          <a:xfrm>
            <a:off x="916047" y="228201"/>
            <a:ext cx="7132799"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Multiple</a:t>
            </a:r>
            <a:r>
              <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 </a:t>
            </a:r>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cooling</a:t>
            </a:r>
            <a:r>
              <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 </a:t>
            </a:r>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optimization</a:t>
            </a:r>
            <a:r>
              <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 </a:t>
            </a:r>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measures</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grpSp>
        <p:nvGrpSpPr>
          <p:cNvPr id="11" name="组合 10">
            <a:extLst>
              <a:ext uri="{FF2B5EF4-FFF2-40B4-BE49-F238E27FC236}">
                <a16:creationId xmlns:a16="http://schemas.microsoft.com/office/drawing/2014/main" id="{28D3C49D-7230-415F-8E28-0ACD996B92DB}"/>
              </a:ext>
            </a:extLst>
          </p:cNvPr>
          <p:cNvGrpSpPr/>
          <p:nvPr/>
        </p:nvGrpSpPr>
        <p:grpSpPr>
          <a:xfrm>
            <a:off x="-91440" y="796908"/>
            <a:ext cx="12283440" cy="6115050"/>
            <a:chOff x="0" y="9464"/>
            <a:chExt cx="15813219" cy="7872276"/>
          </a:xfrm>
        </p:grpSpPr>
        <p:pic>
          <p:nvPicPr>
            <p:cNvPr id="12" name="图片 11">
              <a:extLst>
                <a:ext uri="{FF2B5EF4-FFF2-40B4-BE49-F238E27FC236}">
                  <a16:creationId xmlns:a16="http://schemas.microsoft.com/office/drawing/2014/main" id="{A14CED37-87F1-4FB6-AB0F-8E8B2246B233}"/>
                </a:ext>
              </a:extLst>
            </p:cNvPr>
            <p:cNvPicPr>
              <a:picLocks noChangeAspect="1"/>
            </p:cNvPicPr>
            <p:nvPr/>
          </p:nvPicPr>
          <p:blipFill rotWithShape="1">
            <a:blip r:embed="rId3" cstate="email"/>
            <a:srcRect/>
            <a:stretch>
              <a:fillRect/>
            </a:stretch>
          </p:blipFill>
          <p:spPr>
            <a:xfrm>
              <a:off x="117716" y="9464"/>
              <a:ext cx="15695503" cy="7872276"/>
            </a:xfrm>
            <a:prstGeom prst="rect">
              <a:avLst/>
            </a:prstGeom>
          </p:spPr>
        </p:pic>
        <p:sp>
          <p:nvSpPr>
            <p:cNvPr id="13" name="矩形 12">
              <a:extLst>
                <a:ext uri="{FF2B5EF4-FFF2-40B4-BE49-F238E27FC236}">
                  <a16:creationId xmlns:a16="http://schemas.microsoft.com/office/drawing/2014/main" id="{2CF3BF45-2F74-421F-BC4E-E3C431F56559}"/>
                </a:ext>
              </a:extLst>
            </p:cNvPr>
            <p:cNvSpPr/>
            <p:nvPr/>
          </p:nvSpPr>
          <p:spPr>
            <a:xfrm>
              <a:off x="0" y="5819013"/>
              <a:ext cx="15813219" cy="840463"/>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4" name="组合 13">
              <a:extLst>
                <a:ext uri="{FF2B5EF4-FFF2-40B4-BE49-F238E27FC236}">
                  <a16:creationId xmlns:a16="http://schemas.microsoft.com/office/drawing/2014/main" id="{4C9E5AE0-2D6C-4EDD-9D9E-24B32CA8D64A}"/>
                </a:ext>
              </a:extLst>
            </p:cNvPr>
            <p:cNvGrpSpPr/>
            <p:nvPr/>
          </p:nvGrpSpPr>
          <p:grpSpPr>
            <a:xfrm>
              <a:off x="810780" y="2404356"/>
              <a:ext cx="6331953" cy="2607599"/>
              <a:chOff x="1092132" y="2008300"/>
              <a:chExt cx="6331953" cy="2607599"/>
            </a:xfrm>
          </p:grpSpPr>
          <p:grpSp>
            <p:nvGrpSpPr>
              <p:cNvPr id="16" name="组合 15">
                <a:extLst>
                  <a:ext uri="{FF2B5EF4-FFF2-40B4-BE49-F238E27FC236}">
                    <a16:creationId xmlns:a16="http://schemas.microsoft.com/office/drawing/2014/main" id="{F3677600-5FB4-482B-BE37-C9F545B506FA}"/>
                  </a:ext>
                </a:extLst>
              </p:cNvPr>
              <p:cNvGrpSpPr/>
              <p:nvPr/>
            </p:nvGrpSpPr>
            <p:grpSpPr>
              <a:xfrm>
                <a:off x="1092132" y="2008300"/>
                <a:ext cx="6331953" cy="673574"/>
                <a:chOff x="1505371" y="5251442"/>
                <a:chExt cx="6331953" cy="673574"/>
              </a:xfrm>
            </p:grpSpPr>
            <p:sp>
              <p:nvSpPr>
                <p:cNvPr id="31" name="矩形 30">
                  <a:extLst>
                    <a:ext uri="{FF2B5EF4-FFF2-40B4-BE49-F238E27FC236}">
                      <a16:creationId xmlns:a16="http://schemas.microsoft.com/office/drawing/2014/main" id="{9A78091A-006F-4C43-995B-358E255868E4}"/>
                    </a:ext>
                  </a:extLst>
                </p:cNvPr>
                <p:cNvSpPr/>
                <p:nvPr/>
              </p:nvSpPr>
              <p:spPr>
                <a:xfrm>
                  <a:off x="1505371" y="5335540"/>
                  <a:ext cx="584423" cy="475463"/>
                </a:xfrm>
                <a:prstGeom prst="rect">
                  <a:avLst/>
                </a:prstGeom>
              </p:spPr>
              <p:txBody>
                <a:bodyPr wrap="none">
                  <a:spAutoFit/>
                </a:bodyPr>
                <a:lstStyle/>
                <a:p>
                  <a:r>
                    <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01</a:t>
                  </a:r>
                  <a:endPar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矩形 31">
                  <a:extLst>
                    <a:ext uri="{FF2B5EF4-FFF2-40B4-BE49-F238E27FC236}">
                      <a16:creationId xmlns:a16="http://schemas.microsoft.com/office/drawing/2014/main" id="{283474D2-B70C-46E6-A15D-16F071D18DB1}"/>
                    </a:ext>
                  </a:extLst>
                </p:cNvPr>
                <p:cNvSpPr/>
                <p:nvPr/>
              </p:nvSpPr>
              <p:spPr>
                <a:xfrm>
                  <a:off x="1974597" y="5251442"/>
                  <a:ext cx="5862727" cy="673574"/>
                </a:xfrm>
                <a:prstGeom prst="rect">
                  <a:avLst/>
                </a:prstGeom>
              </p:spPr>
              <p:txBody>
                <a:bodyPr wrap="none">
                  <a:spAutoFit/>
                </a:bodyPr>
                <a:lstStyle/>
                <a:p>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Over </a:t>
                  </a:r>
                  <a:r>
                    <a:rPr lang="en-US" altLang="zh-CN" sz="1400" b="1" dirty="0">
                      <a:solidFill>
                        <a:srgbClr val="CB0507"/>
                      </a:solidFill>
                      <a:latin typeface="微软雅黑" panose="020B0503020204020204" pitchFamily="34" charset="-122"/>
                      <a:ea typeface="微软雅黑" panose="020B0503020204020204" pitchFamily="34" charset="-122"/>
                      <a:sym typeface="Arial" panose="020B0604020202020204" pitchFamily="34" charset="0"/>
                    </a:rPr>
                    <a:t>30 Years </a:t>
                  </a:r>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of Structural Technology from </a:t>
                  </a:r>
                  <a:r>
                    <a:rPr lang="en-US" altLang="zh-CN" sz="1400" dirty="0" err="1">
                      <a:solidFill>
                        <a:schemeClr val="bg1"/>
                      </a:solidFill>
                      <a:latin typeface="微软雅黑" panose="020B0503020204020204" pitchFamily="34" charset="-122"/>
                      <a:ea typeface="微软雅黑" panose="020B0503020204020204" pitchFamily="34" charset="-122"/>
                      <a:sym typeface="Arial" panose="020B0604020202020204" pitchFamily="34" charset="0"/>
                    </a:rPr>
                    <a:t>Kehua</a:t>
                  </a:r>
                  <a:endPar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Cabinet Cold Aisle Airflow Containment System</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5" name="组合 24">
                <a:extLst>
                  <a:ext uri="{FF2B5EF4-FFF2-40B4-BE49-F238E27FC236}">
                    <a16:creationId xmlns:a16="http://schemas.microsoft.com/office/drawing/2014/main" id="{BD48DF46-9BA9-4D45-812B-18AC86405E1D}"/>
                  </a:ext>
                </a:extLst>
              </p:cNvPr>
              <p:cNvGrpSpPr/>
              <p:nvPr/>
            </p:nvGrpSpPr>
            <p:grpSpPr>
              <a:xfrm>
                <a:off x="1101263" y="2888736"/>
                <a:ext cx="5206461" cy="673573"/>
                <a:chOff x="5189003" y="5140119"/>
                <a:chExt cx="5206461" cy="673573"/>
              </a:xfrm>
            </p:grpSpPr>
            <p:sp>
              <p:nvSpPr>
                <p:cNvPr id="29" name="矩形 28">
                  <a:extLst>
                    <a:ext uri="{FF2B5EF4-FFF2-40B4-BE49-F238E27FC236}">
                      <a16:creationId xmlns:a16="http://schemas.microsoft.com/office/drawing/2014/main" id="{1D8C6570-514C-47F3-8AEC-9DFC2BC35CFE}"/>
                    </a:ext>
                  </a:extLst>
                </p:cNvPr>
                <p:cNvSpPr/>
                <p:nvPr/>
              </p:nvSpPr>
              <p:spPr>
                <a:xfrm>
                  <a:off x="5189003" y="5216551"/>
                  <a:ext cx="584423" cy="475464"/>
                </a:xfrm>
                <a:prstGeom prst="rect">
                  <a:avLst/>
                </a:prstGeom>
              </p:spPr>
              <p:txBody>
                <a:bodyPr wrap="none">
                  <a:spAutoFit/>
                </a:bodyPr>
                <a:lstStyle/>
                <a:p>
                  <a:r>
                    <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02</a:t>
                  </a:r>
                  <a:endPar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矩形 29">
                  <a:extLst>
                    <a:ext uri="{FF2B5EF4-FFF2-40B4-BE49-F238E27FC236}">
                      <a16:creationId xmlns:a16="http://schemas.microsoft.com/office/drawing/2014/main" id="{49FE10C5-DB9A-4944-B10D-30B589CA7A30}"/>
                    </a:ext>
                  </a:extLst>
                </p:cNvPr>
                <p:cNvSpPr/>
                <p:nvPr/>
              </p:nvSpPr>
              <p:spPr>
                <a:xfrm>
                  <a:off x="5621018" y="5140119"/>
                  <a:ext cx="4774446" cy="673573"/>
                </a:xfrm>
                <a:prstGeom prst="rect">
                  <a:avLst/>
                </a:prstGeom>
              </p:spPr>
              <p:txBody>
                <a:bodyPr wrap="none">
                  <a:spAutoFit/>
                </a:bodyPr>
                <a:lstStyle/>
                <a:p>
                  <a:r>
                    <a:rPr lang="en-US" altLang="zh-CN" sz="1400" b="1" dirty="0">
                      <a:solidFill>
                        <a:srgbClr val="CB0507"/>
                      </a:solidFill>
                      <a:latin typeface="微软雅黑" panose="020B0503020204020204" pitchFamily="34" charset="-122"/>
                      <a:ea typeface="微软雅黑" panose="020B0503020204020204" pitchFamily="34" charset="-122"/>
                      <a:sym typeface="Arial" panose="020B0604020202020204" pitchFamily="34" charset="0"/>
                    </a:rPr>
                    <a:t>Air volume adjustable </a:t>
                  </a:r>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air raise floor</a:t>
                  </a:r>
                </a:p>
                <a:p>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Temperature-sensitive and motor adjust</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6" name="组合 25">
                <a:extLst>
                  <a:ext uri="{FF2B5EF4-FFF2-40B4-BE49-F238E27FC236}">
                    <a16:creationId xmlns:a16="http://schemas.microsoft.com/office/drawing/2014/main" id="{C4E3B931-1DCE-4416-A165-9B337856C2D2}"/>
                  </a:ext>
                </a:extLst>
              </p:cNvPr>
              <p:cNvGrpSpPr/>
              <p:nvPr/>
            </p:nvGrpSpPr>
            <p:grpSpPr>
              <a:xfrm>
                <a:off x="1092132" y="3942326"/>
                <a:ext cx="6262286" cy="673573"/>
                <a:chOff x="9126832" y="5201950"/>
                <a:chExt cx="6262286" cy="673573"/>
              </a:xfrm>
            </p:grpSpPr>
            <p:sp>
              <p:nvSpPr>
                <p:cNvPr id="27" name="矩形 26">
                  <a:extLst>
                    <a:ext uri="{FF2B5EF4-FFF2-40B4-BE49-F238E27FC236}">
                      <a16:creationId xmlns:a16="http://schemas.microsoft.com/office/drawing/2014/main" id="{C6BE85A2-7325-40A6-A6BC-94443505A3D5}"/>
                    </a:ext>
                  </a:extLst>
                </p:cNvPr>
                <p:cNvSpPr/>
                <p:nvPr/>
              </p:nvSpPr>
              <p:spPr>
                <a:xfrm>
                  <a:off x="9126832" y="5319693"/>
                  <a:ext cx="584423" cy="475464"/>
                </a:xfrm>
                <a:prstGeom prst="rect">
                  <a:avLst/>
                </a:prstGeom>
              </p:spPr>
              <p:txBody>
                <a:bodyPr wrap="none">
                  <a:spAutoFit/>
                </a:bodyPr>
                <a:lstStyle/>
                <a:p>
                  <a:r>
                    <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03</a:t>
                  </a:r>
                  <a:endPar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矩形 27">
                  <a:extLst>
                    <a:ext uri="{FF2B5EF4-FFF2-40B4-BE49-F238E27FC236}">
                      <a16:creationId xmlns:a16="http://schemas.microsoft.com/office/drawing/2014/main" id="{F59D257B-70F9-45FD-903E-0C7D8810423A}"/>
                    </a:ext>
                  </a:extLst>
                </p:cNvPr>
                <p:cNvSpPr/>
                <p:nvPr/>
              </p:nvSpPr>
              <p:spPr>
                <a:xfrm>
                  <a:off x="9596058" y="5201950"/>
                  <a:ext cx="5793060" cy="673573"/>
                </a:xfrm>
                <a:prstGeom prst="rect">
                  <a:avLst/>
                </a:prstGeom>
              </p:spPr>
              <p:txBody>
                <a:bodyPr wrap="none">
                  <a:spAutoFit/>
                </a:bodyPr>
                <a:lstStyle/>
                <a:p>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Raised floor in the server room is raised </a:t>
                  </a:r>
                  <a:r>
                    <a:rPr lang="en-US" altLang="zh-CN" sz="1400" b="1" dirty="0">
                      <a:solidFill>
                        <a:srgbClr val="CB0507"/>
                      </a:solidFill>
                      <a:latin typeface="微软雅黑" panose="020B0503020204020204" pitchFamily="34" charset="-122"/>
                      <a:ea typeface="微软雅黑" panose="020B0503020204020204" pitchFamily="34" charset="-122"/>
                      <a:sym typeface="Arial" panose="020B0604020202020204" pitchFamily="34" charset="0"/>
                    </a:rPr>
                    <a:t>1 meter</a:t>
                  </a:r>
                </a:p>
                <a:p>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Effectively increase the cooling efficiency</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sp>
          <p:nvSpPr>
            <p:cNvPr id="15" name="矩形 14">
              <a:extLst>
                <a:ext uri="{FF2B5EF4-FFF2-40B4-BE49-F238E27FC236}">
                  <a16:creationId xmlns:a16="http://schemas.microsoft.com/office/drawing/2014/main" id="{1A4ECA68-BA03-4D04-A2B6-394005D88646}"/>
                </a:ext>
              </a:extLst>
            </p:cNvPr>
            <p:cNvSpPr/>
            <p:nvPr/>
          </p:nvSpPr>
          <p:spPr>
            <a:xfrm>
              <a:off x="3793937" y="5933026"/>
              <a:ext cx="10202238" cy="485864"/>
            </a:xfrm>
            <a:prstGeom prst="rect">
              <a:avLst/>
            </a:prstGeom>
          </p:spPr>
          <p:txBody>
            <a:bodyPr wrap="square">
              <a:spAutoFit/>
            </a:bodyPr>
            <a:lstStyle/>
            <a:p>
              <a:pPr>
                <a:lnSpc>
                  <a:spcPct val="150000"/>
                </a:lnSpc>
                <a:defRPr/>
              </a:pPr>
              <a:r>
                <a:rPr lang="en-US" altLang="zh-CN" sz="1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The return air flow temperature is up to </a:t>
              </a:r>
              <a:r>
                <a:rPr lang="en-US" altLang="zh-CN" sz="1400" b="1" dirty="0">
                  <a:solidFill>
                    <a:srgbClr val="CB0507"/>
                  </a:solidFill>
                  <a:latin typeface="微软雅黑" panose="020B0503020204020204" pitchFamily="34" charset="-122"/>
                  <a:ea typeface="微软雅黑" panose="020B0503020204020204" pitchFamily="34" charset="-122"/>
                  <a:sym typeface="Arial" panose="020B0604020202020204" pitchFamily="34" charset="0"/>
                </a:rPr>
                <a:t>26~28</a:t>
              </a:r>
              <a:r>
                <a:rPr lang="zh-CN" altLang="en-US" sz="1400" b="1" dirty="0">
                  <a:solidFill>
                    <a:srgbClr val="CB0507"/>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less than traditional DC by </a:t>
              </a:r>
              <a:r>
                <a:rPr lang="en-US" altLang="zh-CN" sz="1400" b="1" dirty="0">
                  <a:solidFill>
                    <a:srgbClr val="CB0507"/>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1400" b="1" dirty="0">
                  <a:solidFill>
                    <a:srgbClr val="CB0507"/>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200" b="1" dirty="0">
                <a:solidFill>
                  <a:srgbClr val="CB0507"/>
                </a:solidFill>
                <a:latin typeface="微软雅黑" panose="020B0503020204020204" pitchFamily="34" charset="-122"/>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1043937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73D6129-0AD5-E340-A55D-1BDFF85558F1}"/>
              </a:ext>
            </a:extLst>
          </p:cNvPr>
          <p:cNvGrpSpPr/>
          <p:nvPr/>
        </p:nvGrpSpPr>
        <p:grpSpPr>
          <a:xfrm>
            <a:off x="2959100" y="1905847"/>
            <a:ext cx="6287347" cy="4658360"/>
            <a:chOff x="3507" y="1350"/>
            <a:chExt cx="7734" cy="5730"/>
          </a:xfrm>
        </p:grpSpPr>
        <p:grpSp>
          <p:nvGrpSpPr>
            <p:cNvPr id="5" name="组合 4">
              <a:extLst>
                <a:ext uri="{FF2B5EF4-FFF2-40B4-BE49-F238E27FC236}">
                  <a16:creationId xmlns:a16="http://schemas.microsoft.com/office/drawing/2014/main" id="{33E9CB1E-B41B-1EA5-FE15-7DE92E4E10AC}"/>
                </a:ext>
              </a:extLst>
            </p:cNvPr>
            <p:cNvGrpSpPr/>
            <p:nvPr/>
          </p:nvGrpSpPr>
          <p:grpSpPr>
            <a:xfrm>
              <a:off x="3507" y="1350"/>
              <a:ext cx="7734" cy="5730"/>
              <a:chOff x="3507" y="1350"/>
              <a:chExt cx="7734" cy="5730"/>
            </a:xfrm>
          </p:grpSpPr>
          <p:pic>
            <p:nvPicPr>
              <p:cNvPr id="7" name="图片 6" descr="九大数据中心_画板 1">
                <a:extLst>
                  <a:ext uri="{FF2B5EF4-FFF2-40B4-BE49-F238E27FC236}">
                    <a16:creationId xmlns:a16="http://schemas.microsoft.com/office/drawing/2014/main" id="{84E758BA-F37E-30FF-C723-78894BA895E3}"/>
                  </a:ext>
                </a:extLst>
              </p:cNvPr>
              <p:cNvPicPr>
                <a:picLocks noChangeAspect="1"/>
              </p:cNvPicPr>
              <p:nvPr>
                <p:custDataLst>
                  <p:tags r:id="rId21"/>
                </p:custDataLst>
              </p:nvPr>
            </p:nvPicPr>
            <p:blipFill>
              <a:blip r:embed="rId24"/>
              <a:srcRect l="30363" t="18161" r="30113" b="3526"/>
              <a:stretch>
                <a:fillRect/>
              </a:stretch>
            </p:blipFill>
            <p:spPr>
              <a:xfrm>
                <a:off x="3507" y="1350"/>
                <a:ext cx="7735" cy="5478"/>
              </a:xfrm>
              <a:prstGeom prst="round2DiagRect">
                <a:avLst/>
              </a:prstGeom>
            </p:spPr>
          </p:pic>
          <p:sp>
            <p:nvSpPr>
              <p:cNvPr id="8" name="矩形 7">
                <a:extLst>
                  <a:ext uri="{FF2B5EF4-FFF2-40B4-BE49-F238E27FC236}">
                    <a16:creationId xmlns:a16="http://schemas.microsoft.com/office/drawing/2014/main" id="{1DDACB1F-25F4-B261-3340-D73D850B5068}"/>
                  </a:ext>
                </a:extLst>
              </p:cNvPr>
              <p:cNvSpPr/>
              <p:nvPr/>
            </p:nvSpPr>
            <p:spPr>
              <a:xfrm>
                <a:off x="9740" y="4980"/>
                <a:ext cx="1450" cy="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grpSp>
        <p:pic>
          <p:nvPicPr>
            <p:cNvPr id="6" name="图片 5" descr="九大数据中心_画板 1">
              <a:extLst>
                <a:ext uri="{FF2B5EF4-FFF2-40B4-BE49-F238E27FC236}">
                  <a16:creationId xmlns:a16="http://schemas.microsoft.com/office/drawing/2014/main" id="{0EF90081-8F41-B784-EF7F-E333A510F0AD}"/>
                </a:ext>
              </a:extLst>
            </p:cNvPr>
            <p:cNvPicPr>
              <a:picLocks noChangeAspect="1"/>
            </p:cNvPicPr>
            <p:nvPr>
              <p:custDataLst>
                <p:tags r:id="rId20"/>
              </p:custDataLst>
            </p:nvPr>
          </p:nvPicPr>
          <p:blipFill>
            <a:blip r:embed="rId24"/>
            <a:srcRect l="62876" t="71914" r="31094" b="3526"/>
            <a:stretch>
              <a:fillRect/>
            </a:stretch>
          </p:blipFill>
          <p:spPr>
            <a:xfrm>
              <a:off x="9550" y="3770"/>
              <a:ext cx="1180" cy="1718"/>
            </a:xfrm>
            <a:prstGeom prst="rect">
              <a:avLst/>
            </a:prstGeom>
          </p:spPr>
        </p:pic>
      </p:grpSp>
      <p:sp>
        <p:nvSpPr>
          <p:cNvPr id="9" name="任意多边形 74">
            <a:extLst>
              <a:ext uri="{FF2B5EF4-FFF2-40B4-BE49-F238E27FC236}">
                <a16:creationId xmlns:a16="http://schemas.microsoft.com/office/drawing/2014/main" id="{A2864697-E1B4-65F4-608C-1254EC26D110}"/>
              </a:ext>
            </a:extLst>
          </p:cNvPr>
          <p:cNvSpPr/>
          <p:nvPr/>
        </p:nvSpPr>
        <p:spPr>
          <a:xfrm>
            <a:off x="4141893" y="5647267"/>
            <a:ext cx="2441787" cy="574887"/>
          </a:xfrm>
          <a:custGeom>
            <a:avLst/>
            <a:gdLst>
              <a:gd name="connisteX0" fmla="*/ 1795780 w 1795780"/>
              <a:gd name="connsiteY0" fmla="*/ 0 h 508000"/>
              <a:gd name="connisteX1" fmla="*/ 829945 w 1795780"/>
              <a:gd name="connsiteY1" fmla="*/ 376555 h 508000"/>
              <a:gd name="connisteX2" fmla="*/ 0 w 1795780"/>
              <a:gd name="connsiteY2" fmla="*/ 508000 h 508000"/>
            </a:gdLst>
            <a:ahLst/>
            <a:cxnLst>
              <a:cxn ang="0">
                <a:pos x="connisteX0" y="connsiteY0"/>
              </a:cxn>
              <a:cxn ang="0">
                <a:pos x="connisteX1" y="connsiteY1"/>
              </a:cxn>
              <a:cxn ang="0">
                <a:pos x="connisteX2" y="connsiteY2"/>
              </a:cxn>
            </a:cxnLst>
            <a:rect l="l" t="t" r="r" b="b"/>
            <a:pathLst>
              <a:path w="1795780" h="508000">
                <a:moveTo>
                  <a:pt x="1795780" y="0"/>
                </a:moveTo>
                <a:cubicBezTo>
                  <a:pt x="1619250" y="72390"/>
                  <a:pt x="1189355" y="274955"/>
                  <a:pt x="829945" y="376555"/>
                </a:cubicBezTo>
                <a:cubicBezTo>
                  <a:pt x="470535" y="478155"/>
                  <a:pt x="146685" y="488950"/>
                  <a:pt x="0" y="508000"/>
                </a:cubicBezTo>
              </a:path>
            </a:pathLst>
          </a:custGeom>
          <a:noFill/>
          <a:ln w="6350">
            <a:gradFill>
              <a:gsLst>
                <a:gs pos="100000">
                  <a:srgbClr val="FCEFEC"/>
                </a:gs>
                <a:gs pos="13000">
                  <a:srgbClr val="C00000"/>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0" name="任意多边形 75">
            <a:extLst>
              <a:ext uri="{FF2B5EF4-FFF2-40B4-BE49-F238E27FC236}">
                <a16:creationId xmlns:a16="http://schemas.microsoft.com/office/drawing/2014/main" id="{7979CEEA-4D1A-5EED-5327-24BE7338FEA9}"/>
              </a:ext>
            </a:extLst>
          </p:cNvPr>
          <p:cNvSpPr/>
          <p:nvPr/>
        </p:nvSpPr>
        <p:spPr>
          <a:xfrm>
            <a:off x="2218267" y="4992794"/>
            <a:ext cx="4349327" cy="551180"/>
          </a:xfrm>
          <a:custGeom>
            <a:avLst/>
            <a:gdLst>
              <a:gd name="connisteX0" fmla="*/ 3225165 w 3225165"/>
              <a:gd name="connsiteY0" fmla="*/ 328214 h 328214"/>
              <a:gd name="connisteX1" fmla="*/ 993775 w 3225165"/>
              <a:gd name="connsiteY1" fmla="*/ 1189 h 328214"/>
              <a:gd name="connisteX2" fmla="*/ 0 w 3225165"/>
              <a:gd name="connsiteY2" fmla="*/ 237409 h 328214"/>
            </a:gdLst>
            <a:ahLst/>
            <a:cxnLst>
              <a:cxn ang="0">
                <a:pos x="connisteX0" y="connsiteY0"/>
              </a:cxn>
              <a:cxn ang="0">
                <a:pos x="connisteX1" y="connsiteY1"/>
              </a:cxn>
              <a:cxn ang="0">
                <a:pos x="connisteX2" y="connsiteY2"/>
              </a:cxn>
            </a:cxnLst>
            <a:rect l="l" t="t" r="r" b="b"/>
            <a:pathLst>
              <a:path w="3225165" h="328215">
                <a:moveTo>
                  <a:pt x="3225165" y="328215"/>
                </a:moveTo>
                <a:cubicBezTo>
                  <a:pt x="2798445" y="258365"/>
                  <a:pt x="1638935" y="19605"/>
                  <a:pt x="993775" y="1190"/>
                </a:cubicBezTo>
                <a:cubicBezTo>
                  <a:pt x="348615" y="-17225"/>
                  <a:pt x="154305" y="183435"/>
                  <a:pt x="0" y="237410"/>
                </a:cubicBezTo>
              </a:path>
            </a:pathLst>
          </a:custGeom>
          <a:noFill/>
          <a:ln w="6350">
            <a:gradFill>
              <a:gsLst>
                <a:gs pos="100000">
                  <a:srgbClr val="FCEFEC"/>
                </a:gs>
                <a:gs pos="13000">
                  <a:srgbClr val="C00000"/>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1" name="任意多边形 78">
            <a:extLst>
              <a:ext uri="{FF2B5EF4-FFF2-40B4-BE49-F238E27FC236}">
                <a16:creationId xmlns:a16="http://schemas.microsoft.com/office/drawing/2014/main" id="{936330C2-A26F-4A32-9567-5FD46D59AC54}"/>
              </a:ext>
            </a:extLst>
          </p:cNvPr>
          <p:cNvSpPr/>
          <p:nvPr/>
        </p:nvSpPr>
        <p:spPr>
          <a:xfrm>
            <a:off x="2266527" y="4359487"/>
            <a:ext cx="4367107" cy="1137920"/>
          </a:xfrm>
          <a:custGeom>
            <a:avLst/>
            <a:gdLst>
              <a:gd name="connisteX0" fmla="*/ 3248025 w 3248025"/>
              <a:gd name="connsiteY0" fmla="*/ 784860 h 784860"/>
              <a:gd name="connisteX1" fmla="*/ 1710055 w 3248025"/>
              <a:gd name="connsiteY1" fmla="*/ 145415 h 784860"/>
              <a:gd name="connisteX2" fmla="*/ 0 w 3248025"/>
              <a:gd name="connsiteY2" fmla="*/ 0 h 784860"/>
            </a:gdLst>
            <a:ahLst/>
            <a:cxnLst>
              <a:cxn ang="0">
                <a:pos x="connisteX0" y="connsiteY0"/>
              </a:cxn>
              <a:cxn ang="0">
                <a:pos x="connisteX1" y="connsiteY1"/>
              </a:cxn>
              <a:cxn ang="0">
                <a:pos x="connisteX2" y="connsiteY2"/>
              </a:cxn>
            </a:cxnLst>
            <a:rect l="l" t="t" r="r" b="b"/>
            <a:pathLst>
              <a:path w="3248025" h="784860">
                <a:moveTo>
                  <a:pt x="3248025" y="784860"/>
                </a:moveTo>
                <a:cubicBezTo>
                  <a:pt x="2974340" y="659765"/>
                  <a:pt x="2359660" y="302260"/>
                  <a:pt x="1710055" y="145415"/>
                </a:cubicBezTo>
                <a:cubicBezTo>
                  <a:pt x="1060450" y="-11430"/>
                  <a:pt x="311150" y="16510"/>
                  <a:pt x="0" y="0"/>
                </a:cubicBezTo>
              </a:path>
            </a:pathLst>
          </a:custGeom>
          <a:noFill/>
          <a:ln w="6350">
            <a:gradFill>
              <a:gsLst>
                <a:gs pos="100000">
                  <a:srgbClr val="FCEFEC"/>
                </a:gs>
                <a:gs pos="13000">
                  <a:srgbClr val="C00000"/>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2" name="任意多边形 81">
            <a:extLst>
              <a:ext uri="{FF2B5EF4-FFF2-40B4-BE49-F238E27FC236}">
                <a16:creationId xmlns:a16="http://schemas.microsoft.com/office/drawing/2014/main" id="{E687C40D-57AD-56BE-FE88-54E1083ADE0E}"/>
              </a:ext>
            </a:extLst>
          </p:cNvPr>
          <p:cNvSpPr/>
          <p:nvPr/>
        </p:nvSpPr>
        <p:spPr>
          <a:xfrm>
            <a:off x="2279227" y="2994660"/>
            <a:ext cx="4426373" cy="560493"/>
          </a:xfrm>
          <a:custGeom>
            <a:avLst/>
            <a:gdLst>
              <a:gd name="connisteX0" fmla="*/ 3310890 w 3310890"/>
              <a:gd name="connsiteY0" fmla="*/ 261354 h 261354"/>
              <a:gd name="connisteX1" fmla="*/ 1687195 w 3310890"/>
              <a:gd name="connsiteY1" fmla="*/ 34659 h 261354"/>
              <a:gd name="connisteX2" fmla="*/ 0 w 3310890"/>
              <a:gd name="connsiteY2" fmla="*/ 2909 h 261354"/>
            </a:gdLst>
            <a:ahLst/>
            <a:cxnLst>
              <a:cxn ang="0">
                <a:pos x="connisteX0" y="connsiteY0"/>
              </a:cxn>
              <a:cxn ang="0">
                <a:pos x="connisteX1" y="connsiteY1"/>
              </a:cxn>
              <a:cxn ang="0">
                <a:pos x="connisteX2" y="connsiteY2"/>
              </a:cxn>
            </a:cxnLst>
            <a:rect l="l" t="t" r="r" b="b"/>
            <a:pathLst>
              <a:path w="3310890" h="261355">
                <a:moveTo>
                  <a:pt x="3310890" y="261355"/>
                </a:moveTo>
                <a:cubicBezTo>
                  <a:pt x="3020060" y="216905"/>
                  <a:pt x="2349500" y="86095"/>
                  <a:pt x="1687195" y="34660"/>
                </a:cubicBezTo>
                <a:cubicBezTo>
                  <a:pt x="1024890" y="-16775"/>
                  <a:pt x="304800" y="4815"/>
                  <a:pt x="0" y="2910"/>
                </a:cubicBezTo>
              </a:path>
            </a:pathLst>
          </a:custGeom>
          <a:noFill/>
          <a:ln w="6350">
            <a:gradFill>
              <a:gsLst>
                <a:gs pos="100000">
                  <a:srgbClr val="FCEFEC"/>
                </a:gs>
                <a:gs pos="13000">
                  <a:srgbClr val="C00000"/>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3" name="任意多边形 76">
            <a:extLst>
              <a:ext uri="{FF2B5EF4-FFF2-40B4-BE49-F238E27FC236}">
                <a16:creationId xmlns:a16="http://schemas.microsoft.com/office/drawing/2014/main" id="{67F9748D-C5CE-EB3A-D9ED-0A9F39AE8CD4}"/>
              </a:ext>
            </a:extLst>
          </p:cNvPr>
          <p:cNvSpPr/>
          <p:nvPr/>
        </p:nvSpPr>
        <p:spPr>
          <a:xfrm>
            <a:off x="6663267" y="5629487"/>
            <a:ext cx="1402927" cy="338667"/>
          </a:xfrm>
          <a:custGeom>
            <a:avLst/>
            <a:gdLst>
              <a:gd name="connisteX0" fmla="*/ 0 w 1056640"/>
              <a:gd name="connsiteY0" fmla="*/ 0 h 317500"/>
              <a:gd name="connisteX1" fmla="*/ 666750 w 1056640"/>
              <a:gd name="connsiteY1" fmla="*/ 245110 h 317500"/>
              <a:gd name="connisteX2" fmla="*/ 1056640 w 1056640"/>
              <a:gd name="connsiteY2" fmla="*/ 317500 h 317500"/>
            </a:gdLst>
            <a:ahLst/>
            <a:cxnLst>
              <a:cxn ang="0">
                <a:pos x="connisteX0" y="connsiteY0"/>
              </a:cxn>
              <a:cxn ang="0">
                <a:pos x="connisteX1" y="connsiteY1"/>
              </a:cxn>
              <a:cxn ang="0">
                <a:pos x="connisteX2" y="connsiteY2"/>
              </a:cxn>
            </a:cxnLst>
            <a:rect l="l" t="t" r="r" b="b"/>
            <a:pathLst>
              <a:path w="1056640" h="317500">
                <a:moveTo>
                  <a:pt x="0" y="0"/>
                </a:moveTo>
                <a:cubicBezTo>
                  <a:pt x="125730" y="47625"/>
                  <a:pt x="455295" y="181610"/>
                  <a:pt x="666750" y="245110"/>
                </a:cubicBezTo>
                <a:cubicBezTo>
                  <a:pt x="878205" y="308610"/>
                  <a:pt x="991870" y="307975"/>
                  <a:pt x="1056640" y="317500"/>
                </a:cubicBezTo>
              </a:path>
            </a:pathLst>
          </a:custGeom>
          <a:noFill/>
          <a:ln w="6350">
            <a:gradFill>
              <a:gsLst>
                <a:gs pos="100000">
                  <a:srgbClr val="FCEFEC"/>
                </a:gs>
                <a:gs pos="13000">
                  <a:srgbClr val="C00000"/>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4" name="任意多边形 77">
            <a:extLst>
              <a:ext uri="{FF2B5EF4-FFF2-40B4-BE49-F238E27FC236}">
                <a16:creationId xmlns:a16="http://schemas.microsoft.com/office/drawing/2014/main" id="{E73F03C6-9C19-15E7-A524-DB8EDD60BD3E}"/>
              </a:ext>
            </a:extLst>
          </p:cNvPr>
          <p:cNvSpPr/>
          <p:nvPr/>
        </p:nvSpPr>
        <p:spPr>
          <a:xfrm>
            <a:off x="6692054" y="5110481"/>
            <a:ext cx="3400213" cy="451273"/>
          </a:xfrm>
          <a:custGeom>
            <a:avLst/>
            <a:gdLst>
              <a:gd name="connisteX0" fmla="*/ 0 w 2580640"/>
              <a:gd name="connsiteY0" fmla="*/ 262454 h 262454"/>
              <a:gd name="connisteX1" fmla="*/ 1415415 w 2580640"/>
              <a:gd name="connsiteY1" fmla="*/ 4009 h 262454"/>
              <a:gd name="connisteX2" fmla="*/ 2580640 w 2580640"/>
              <a:gd name="connsiteY2" fmla="*/ 126564 h 262454"/>
            </a:gdLst>
            <a:ahLst/>
            <a:cxnLst>
              <a:cxn ang="0">
                <a:pos x="connisteX0" y="connsiteY0"/>
              </a:cxn>
              <a:cxn ang="0">
                <a:pos x="connisteX1" y="connsiteY1"/>
              </a:cxn>
              <a:cxn ang="0">
                <a:pos x="connisteX2" y="connsiteY2"/>
              </a:cxn>
            </a:cxnLst>
            <a:rect l="l" t="t" r="r" b="b"/>
            <a:pathLst>
              <a:path w="2580640" h="262455">
                <a:moveTo>
                  <a:pt x="0" y="262455"/>
                </a:moveTo>
                <a:cubicBezTo>
                  <a:pt x="259715" y="208480"/>
                  <a:pt x="899160" y="31315"/>
                  <a:pt x="1415415" y="4010"/>
                </a:cubicBezTo>
                <a:cubicBezTo>
                  <a:pt x="1931670" y="-23295"/>
                  <a:pt x="2376170" y="96720"/>
                  <a:pt x="2580640" y="126565"/>
                </a:cubicBezTo>
              </a:path>
            </a:pathLst>
          </a:custGeom>
          <a:noFill/>
          <a:ln w="6350">
            <a:gradFill>
              <a:gsLst>
                <a:gs pos="100000">
                  <a:srgbClr val="FCEFEC"/>
                </a:gs>
                <a:gs pos="13000">
                  <a:srgbClr val="C00000"/>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5" name="任意多边形 80">
            <a:extLst>
              <a:ext uri="{FF2B5EF4-FFF2-40B4-BE49-F238E27FC236}">
                <a16:creationId xmlns:a16="http://schemas.microsoft.com/office/drawing/2014/main" id="{A7D02581-53D6-FC9E-D433-7B4D18A3CD13}"/>
              </a:ext>
            </a:extLst>
          </p:cNvPr>
          <p:cNvSpPr/>
          <p:nvPr/>
        </p:nvSpPr>
        <p:spPr>
          <a:xfrm>
            <a:off x="7353301" y="4493261"/>
            <a:ext cx="2527300" cy="121073"/>
          </a:xfrm>
          <a:custGeom>
            <a:avLst/>
            <a:gdLst>
              <a:gd name="connisteX0" fmla="*/ 0 w 1895475"/>
              <a:gd name="connsiteY0" fmla="*/ 90845 h 90845"/>
              <a:gd name="connisteX1" fmla="*/ 997585 w 1895475"/>
              <a:gd name="connsiteY1" fmla="*/ 40 h 90845"/>
              <a:gd name="connisteX2" fmla="*/ 1895475 w 1895475"/>
              <a:gd name="connsiteY2" fmla="*/ 81320 h 90845"/>
            </a:gdLst>
            <a:ahLst/>
            <a:cxnLst>
              <a:cxn ang="0">
                <a:pos x="connisteX0" y="connsiteY0"/>
              </a:cxn>
              <a:cxn ang="0">
                <a:pos x="connisteX1" y="connsiteY1"/>
              </a:cxn>
              <a:cxn ang="0">
                <a:pos x="connisteX2" y="connsiteY2"/>
              </a:cxn>
            </a:cxnLst>
            <a:rect l="l" t="t" r="r" b="b"/>
            <a:pathLst>
              <a:path w="1895475" h="90846">
                <a:moveTo>
                  <a:pt x="0" y="90846"/>
                </a:moveTo>
                <a:cubicBezTo>
                  <a:pt x="181610" y="71161"/>
                  <a:pt x="618490" y="1946"/>
                  <a:pt x="997585" y="41"/>
                </a:cubicBezTo>
                <a:cubicBezTo>
                  <a:pt x="1376680" y="-1864"/>
                  <a:pt x="1736090" y="63541"/>
                  <a:pt x="1895475" y="81321"/>
                </a:cubicBezTo>
              </a:path>
            </a:pathLst>
          </a:custGeom>
          <a:noFill/>
          <a:ln w="6350">
            <a:gradFill>
              <a:gsLst>
                <a:gs pos="100000">
                  <a:srgbClr val="FCEFEC"/>
                </a:gs>
                <a:gs pos="13000">
                  <a:srgbClr val="C00000"/>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6" name="任意多边形 83">
            <a:extLst>
              <a:ext uri="{FF2B5EF4-FFF2-40B4-BE49-F238E27FC236}">
                <a16:creationId xmlns:a16="http://schemas.microsoft.com/office/drawing/2014/main" id="{EC5EC6AB-0650-3333-F891-07099399B7DC}"/>
              </a:ext>
            </a:extLst>
          </p:cNvPr>
          <p:cNvSpPr/>
          <p:nvPr/>
        </p:nvSpPr>
        <p:spPr>
          <a:xfrm>
            <a:off x="6861388" y="3153833"/>
            <a:ext cx="3001433" cy="558800"/>
          </a:xfrm>
          <a:custGeom>
            <a:avLst/>
            <a:gdLst>
              <a:gd name="connisteX0" fmla="*/ 0 w 2272665"/>
              <a:gd name="connsiteY0" fmla="*/ 274312 h 274312"/>
              <a:gd name="connisteX1" fmla="*/ 1369695 w 2272665"/>
              <a:gd name="connsiteY1" fmla="*/ 38092 h 274312"/>
              <a:gd name="connisteX2" fmla="*/ 2272665 w 2272665"/>
              <a:gd name="connsiteY2" fmla="*/ 1897 h 274312"/>
            </a:gdLst>
            <a:ahLst/>
            <a:cxnLst>
              <a:cxn ang="0">
                <a:pos x="connisteX0" y="connsiteY0"/>
              </a:cxn>
              <a:cxn ang="0">
                <a:pos x="connisteX1" y="connsiteY1"/>
              </a:cxn>
              <a:cxn ang="0">
                <a:pos x="connisteX2" y="connsiteY2"/>
              </a:cxn>
            </a:cxnLst>
            <a:rect l="l" t="t" r="r" b="b"/>
            <a:pathLst>
              <a:path w="2272665" h="274312">
                <a:moveTo>
                  <a:pt x="0" y="274312"/>
                </a:moveTo>
                <a:cubicBezTo>
                  <a:pt x="255905" y="227957"/>
                  <a:pt x="915035" y="92702"/>
                  <a:pt x="1369695" y="38092"/>
                </a:cubicBezTo>
                <a:cubicBezTo>
                  <a:pt x="1824355" y="-16518"/>
                  <a:pt x="2119630" y="4437"/>
                  <a:pt x="2272665" y="1897"/>
                </a:cubicBezTo>
              </a:path>
            </a:pathLst>
          </a:custGeom>
          <a:noFill/>
          <a:ln w="6350">
            <a:gradFill>
              <a:gsLst>
                <a:gs pos="100000">
                  <a:srgbClr val="FCEFEC"/>
                </a:gs>
                <a:gs pos="13000">
                  <a:srgbClr val="C00000"/>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7" name="圆角矩形 95">
            <a:extLst>
              <a:ext uri="{FF2B5EF4-FFF2-40B4-BE49-F238E27FC236}">
                <a16:creationId xmlns:a16="http://schemas.microsoft.com/office/drawing/2014/main" id="{D77DA50C-5E75-6F27-E3AA-050FA01EDB33}"/>
              </a:ext>
            </a:extLst>
          </p:cNvPr>
          <p:cNvSpPr/>
          <p:nvPr>
            <p:custDataLst>
              <p:tags r:id="rId1"/>
            </p:custDataLst>
          </p:nvPr>
        </p:nvSpPr>
        <p:spPr>
          <a:xfrm>
            <a:off x="611293" y="2144607"/>
            <a:ext cx="2170007" cy="1252220"/>
          </a:xfrm>
          <a:prstGeom prst="roundRect">
            <a:avLst>
              <a:gd name="adj" fmla="val 9507"/>
            </a:avLst>
          </a:prstGeom>
          <a:blipFill rotWithShape="1">
            <a:blip r:embed="rId25"/>
            <a:stretch>
              <a:fillRect/>
            </a:stretch>
          </a:blip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8" name="圆角矩形 45">
            <a:extLst>
              <a:ext uri="{FF2B5EF4-FFF2-40B4-BE49-F238E27FC236}">
                <a16:creationId xmlns:a16="http://schemas.microsoft.com/office/drawing/2014/main" id="{69A4276C-1FC8-B8CD-F973-DA55B7FB1A50}"/>
              </a:ext>
            </a:extLst>
          </p:cNvPr>
          <p:cNvSpPr/>
          <p:nvPr/>
        </p:nvSpPr>
        <p:spPr>
          <a:xfrm>
            <a:off x="591820" y="3346027"/>
            <a:ext cx="2189480" cy="321733"/>
          </a:xfrm>
          <a:prstGeom prst="roundRect">
            <a:avLst>
              <a:gd name="adj" fmla="val 16710"/>
            </a:avLst>
          </a:prstGeom>
          <a:solidFill>
            <a:schemeClr val="bg1">
              <a:lumMod val="9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9" name="圆角矩形 51">
            <a:extLst>
              <a:ext uri="{FF2B5EF4-FFF2-40B4-BE49-F238E27FC236}">
                <a16:creationId xmlns:a16="http://schemas.microsoft.com/office/drawing/2014/main" id="{68B5D058-80E0-8D7B-6541-D653E9344074}"/>
              </a:ext>
            </a:extLst>
          </p:cNvPr>
          <p:cNvSpPr/>
          <p:nvPr>
            <p:custDataLst>
              <p:tags r:id="rId2"/>
            </p:custDataLst>
          </p:nvPr>
        </p:nvSpPr>
        <p:spPr>
          <a:xfrm>
            <a:off x="611293" y="3881967"/>
            <a:ext cx="1932940" cy="1169247"/>
          </a:xfrm>
          <a:prstGeom prst="roundRect">
            <a:avLst>
              <a:gd name="adj" fmla="val 9507"/>
            </a:avLst>
          </a:prstGeom>
          <a:blipFill rotWithShape="1">
            <a:blip r:embed="rId26"/>
            <a:stretch>
              <a:fillRect/>
            </a:stretch>
          </a:blip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20" name="圆角矩形 52">
            <a:extLst>
              <a:ext uri="{FF2B5EF4-FFF2-40B4-BE49-F238E27FC236}">
                <a16:creationId xmlns:a16="http://schemas.microsoft.com/office/drawing/2014/main" id="{0DCFDC83-42C2-80CF-4CA4-1D287817A05A}"/>
              </a:ext>
            </a:extLst>
          </p:cNvPr>
          <p:cNvSpPr/>
          <p:nvPr/>
        </p:nvSpPr>
        <p:spPr>
          <a:xfrm>
            <a:off x="611294" y="4776047"/>
            <a:ext cx="1927013" cy="321733"/>
          </a:xfrm>
          <a:prstGeom prst="roundRect">
            <a:avLst>
              <a:gd name="adj" fmla="val 16710"/>
            </a:avLst>
          </a:prstGeom>
          <a:solidFill>
            <a:schemeClr val="bg1">
              <a:lumMod val="9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21" name="圆角矩形 54">
            <a:extLst>
              <a:ext uri="{FF2B5EF4-FFF2-40B4-BE49-F238E27FC236}">
                <a16:creationId xmlns:a16="http://schemas.microsoft.com/office/drawing/2014/main" id="{414BD9C2-BEEB-C0B3-D99F-ADE3E9D81612}"/>
              </a:ext>
            </a:extLst>
          </p:cNvPr>
          <p:cNvSpPr/>
          <p:nvPr>
            <p:custDataLst>
              <p:tags r:id="rId3"/>
            </p:custDataLst>
          </p:nvPr>
        </p:nvSpPr>
        <p:spPr>
          <a:xfrm>
            <a:off x="611293" y="5250181"/>
            <a:ext cx="2095499" cy="1242907"/>
          </a:xfrm>
          <a:prstGeom prst="roundRect">
            <a:avLst>
              <a:gd name="adj" fmla="val 9507"/>
            </a:avLst>
          </a:prstGeom>
          <a:blipFill rotWithShape="1">
            <a:blip r:embed="rId27"/>
            <a:stretch>
              <a:fillRect/>
            </a:stretch>
          </a:blip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22" name="圆角矩形 55">
            <a:extLst>
              <a:ext uri="{FF2B5EF4-FFF2-40B4-BE49-F238E27FC236}">
                <a16:creationId xmlns:a16="http://schemas.microsoft.com/office/drawing/2014/main" id="{D84A3ED8-F6BD-6348-D4D5-A97B6E2520E0}"/>
              </a:ext>
            </a:extLst>
          </p:cNvPr>
          <p:cNvSpPr/>
          <p:nvPr/>
        </p:nvSpPr>
        <p:spPr>
          <a:xfrm>
            <a:off x="611293" y="6317827"/>
            <a:ext cx="2095499" cy="321733"/>
          </a:xfrm>
          <a:prstGeom prst="roundRect">
            <a:avLst>
              <a:gd name="adj" fmla="val 16710"/>
            </a:avLst>
          </a:prstGeom>
          <a:solidFill>
            <a:schemeClr val="bg1">
              <a:lumMod val="9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23" name="圆角矩形 57">
            <a:extLst>
              <a:ext uri="{FF2B5EF4-FFF2-40B4-BE49-F238E27FC236}">
                <a16:creationId xmlns:a16="http://schemas.microsoft.com/office/drawing/2014/main" id="{A9726861-D2E2-FD13-948D-E0954FC89EA3}"/>
              </a:ext>
            </a:extLst>
          </p:cNvPr>
          <p:cNvSpPr/>
          <p:nvPr>
            <p:custDataLst>
              <p:tags r:id="rId4"/>
            </p:custDataLst>
          </p:nvPr>
        </p:nvSpPr>
        <p:spPr>
          <a:xfrm>
            <a:off x="9850966" y="2492588"/>
            <a:ext cx="1972735" cy="1069339"/>
          </a:xfrm>
          <a:prstGeom prst="roundRect">
            <a:avLst>
              <a:gd name="adj" fmla="val 9507"/>
            </a:avLst>
          </a:prstGeom>
          <a:blipFill rotWithShape="1">
            <a:blip r:embed="rId28"/>
            <a:stretch>
              <a:fillRect/>
            </a:stretch>
          </a:blip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24" name="圆角矩形 58">
            <a:extLst>
              <a:ext uri="{FF2B5EF4-FFF2-40B4-BE49-F238E27FC236}">
                <a16:creationId xmlns:a16="http://schemas.microsoft.com/office/drawing/2014/main" id="{3159C55F-86B4-51AE-D6C4-37F90E333F5A}"/>
              </a:ext>
            </a:extLst>
          </p:cNvPr>
          <p:cNvSpPr/>
          <p:nvPr/>
        </p:nvSpPr>
        <p:spPr>
          <a:xfrm>
            <a:off x="9839959" y="3386666"/>
            <a:ext cx="1983741" cy="325967"/>
          </a:xfrm>
          <a:prstGeom prst="roundRect">
            <a:avLst>
              <a:gd name="adj" fmla="val 16710"/>
            </a:avLst>
          </a:prstGeom>
          <a:solidFill>
            <a:schemeClr val="bg1">
              <a:lumMod val="9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25" name="圆角矩形 60">
            <a:extLst>
              <a:ext uri="{FF2B5EF4-FFF2-40B4-BE49-F238E27FC236}">
                <a16:creationId xmlns:a16="http://schemas.microsoft.com/office/drawing/2014/main" id="{8F860F27-0370-F38A-8951-F96F6EEDAC19}"/>
              </a:ext>
            </a:extLst>
          </p:cNvPr>
          <p:cNvSpPr/>
          <p:nvPr>
            <p:custDataLst>
              <p:tags r:id="rId5"/>
            </p:custDataLst>
          </p:nvPr>
        </p:nvSpPr>
        <p:spPr>
          <a:xfrm>
            <a:off x="9850967" y="3881967"/>
            <a:ext cx="1972733" cy="1069340"/>
          </a:xfrm>
          <a:prstGeom prst="roundRect">
            <a:avLst>
              <a:gd name="adj" fmla="val 9507"/>
            </a:avLst>
          </a:prstGeom>
          <a:blipFill rotWithShape="1">
            <a:blip r:embed="rId29"/>
            <a:stretch>
              <a:fillRect/>
            </a:stretch>
          </a:blip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26" name="圆角矩形 61">
            <a:extLst>
              <a:ext uri="{FF2B5EF4-FFF2-40B4-BE49-F238E27FC236}">
                <a16:creationId xmlns:a16="http://schemas.microsoft.com/office/drawing/2014/main" id="{52CC86F4-7279-660F-5186-53331927240D}"/>
              </a:ext>
            </a:extLst>
          </p:cNvPr>
          <p:cNvSpPr/>
          <p:nvPr/>
        </p:nvSpPr>
        <p:spPr>
          <a:xfrm>
            <a:off x="9850967" y="4776047"/>
            <a:ext cx="1972733" cy="321733"/>
          </a:xfrm>
          <a:prstGeom prst="roundRect">
            <a:avLst>
              <a:gd name="adj" fmla="val 16710"/>
            </a:avLst>
          </a:prstGeom>
          <a:solidFill>
            <a:schemeClr val="bg1">
              <a:lumMod val="9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27" name="圆角矩形 63">
            <a:extLst>
              <a:ext uri="{FF2B5EF4-FFF2-40B4-BE49-F238E27FC236}">
                <a16:creationId xmlns:a16="http://schemas.microsoft.com/office/drawing/2014/main" id="{EA922102-5FD1-9770-E92C-14F509544E9D}"/>
              </a:ext>
            </a:extLst>
          </p:cNvPr>
          <p:cNvSpPr/>
          <p:nvPr>
            <p:custDataLst>
              <p:tags r:id="rId6"/>
            </p:custDataLst>
          </p:nvPr>
        </p:nvSpPr>
        <p:spPr>
          <a:xfrm>
            <a:off x="9850967" y="5271347"/>
            <a:ext cx="1972733" cy="1087989"/>
          </a:xfrm>
          <a:prstGeom prst="roundRect">
            <a:avLst>
              <a:gd name="adj" fmla="val 9507"/>
            </a:avLst>
          </a:prstGeom>
          <a:blipFill rotWithShape="1">
            <a:blip r:embed="rId30"/>
            <a:stretch>
              <a:fillRect/>
            </a:stretch>
          </a:blip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28" name="圆角矩形 64">
            <a:extLst>
              <a:ext uri="{FF2B5EF4-FFF2-40B4-BE49-F238E27FC236}">
                <a16:creationId xmlns:a16="http://schemas.microsoft.com/office/drawing/2014/main" id="{7359797B-CE95-D241-89C9-CD2D1930894F}"/>
              </a:ext>
            </a:extLst>
          </p:cNvPr>
          <p:cNvSpPr/>
          <p:nvPr/>
        </p:nvSpPr>
        <p:spPr>
          <a:xfrm>
            <a:off x="9850967" y="6165427"/>
            <a:ext cx="1972733" cy="321733"/>
          </a:xfrm>
          <a:prstGeom prst="roundRect">
            <a:avLst>
              <a:gd name="adj" fmla="val 16710"/>
            </a:avLst>
          </a:prstGeom>
          <a:solidFill>
            <a:schemeClr val="bg1">
              <a:lumMod val="9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29" name="圆角矩形 66">
            <a:extLst>
              <a:ext uri="{FF2B5EF4-FFF2-40B4-BE49-F238E27FC236}">
                <a16:creationId xmlns:a16="http://schemas.microsoft.com/office/drawing/2014/main" id="{DE4C015A-009F-732A-780D-FE9DA7860E0B}"/>
              </a:ext>
            </a:extLst>
          </p:cNvPr>
          <p:cNvSpPr/>
          <p:nvPr>
            <p:custDataLst>
              <p:tags r:id="rId7"/>
            </p:custDataLst>
          </p:nvPr>
        </p:nvSpPr>
        <p:spPr>
          <a:xfrm>
            <a:off x="7543800" y="5271347"/>
            <a:ext cx="2060787" cy="1178560"/>
          </a:xfrm>
          <a:prstGeom prst="roundRect">
            <a:avLst>
              <a:gd name="adj" fmla="val 9507"/>
            </a:avLst>
          </a:prstGeom>
          <a:blipFill rotWithShape="1">
            <a:blip r:embed="rId31"/>
            <a:stretch>
              <a:fillRect/>
            </a:stretch>
          </a:blip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30" name="圆角矩形 67">
            <a:extLst>
              <a:ext uri="{FF2B5EF4-FFF2-40B4-BE49-F238E27FC236}">
                <a16:creationId xmlns:a16="http://schemas.microsoft.com/office/drawing/2014/main" id="{3E5AD423-2C3D-D9B2-0C91-14FE3E43C746}"/>
              </a:ext>
            </a:extLst>
          </p:cNvPr>
          <p:cNvSpPr/>
          <p:nvPr/>
        </p:nvSpPr>
        <p:spPr>
          <a:xfrm>
            <a:off x="7543800" y="6165427"/>
            <a:ext cx="2060787" cy="321733"/>
          </a:xfrm>
          <a:prstGeom prst="roundRect">
            <a:avLst>
              <a:gd name="adj" fmla="val 16710"/>
            </a:avLst>
          </a:prstGeom>
          <a:solidFill>
            <a:schemeClr val="bg1">
              <a:lumMod val="9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31" name="圆角矩形 69">
            <a:extLst>
              <a:ext uri="{FF2B5EF4-FFF2-40B4-BE49-F238E27FC236}">
                <a16:creationId xmlns:a16="http://schemas.microsoft.com/office/drawing/2014/main" id="{ADF4D2B5-0590-BDEA-5193-253272F95987}"/>
              </a:ext>
            </a:extLst>
          </p:cNvPr>
          <p:cNvSpPr/>
          <p:nvPr>
            <p:custDataLst>
              <p:tags r:id="rId8"/>
            </p:custDataLst>
          </p:nvPr>
        </p:nvSpPr>
        <p:spPr>
          <a:xfrm>
            <a:off x="2937933" y="5051213"/>
            <a:ext cx="2218267" cy="1435947"/>
          </a:xfrm>
          <a:prstGeom prst="roundRect">
            <a:avLst>
              <a:gd name="adj" fmla="val 9507"/>
            </a:avLst>
          </a:prstGeom>
          <a:blipFill rotWithShape="1">
            <a:blip r:embed="rId32"/>
            <a:stretch>
              <a:fillRect/>
            </a:stretch>
          </a:blip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32" name="圆角矩形 70">
            <a:extLst>
              <a:ext uri="{FF2B5EF4-FFF2-40B4-BE49-F238E27FC236}">
                <a16:creationId xmlns:a16="http://schemas.microsoft.com/office/drawing/2014/main" id="{CB33EDDC-8383-339B-282B-1D3A8A3C5E22}"/>
              </a:ext>
            </a:extLst>
          </p:cNvPr>
          <p:cNvSpPr/>
          <p:nvPr/>
        </p:nvSpPr>
        <p:spPr>
          <a:xfrm>
            <a:off x="2937933" y="6198470"/>
            <a:ext cx="2218267" cy="321733"/>
          </a:xfrm>
          <a:prstGeom prst="roundRect">
            <a:avLst>
              <a:gd name="adj" fmla="val 16710"/>
            </a:avLst>
          </a:prstGeom>
          <a:solidFill>
            <a:schemeClr val="bg1">
              <a:lumMod val="9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33" name="圆角矩形 72">
            <a:extLst>
              <a:ext uri="{FF2B5EF4-FFF2-40B4-BE49-F238E27FC236}">
                <a16:creationId xmlns:a16="http://schemas.microsoft.com/office/drawing/2014/main" id="{DE98D63E-5EA0-404C-ACAE-3612BEBC3392}"/>
              </a:ext>
            </a:extLst>
          </p:cNvPr>
          <p:cNvSpPr/>
          <p:nvPr>
            <p:custDataLst>
              <p:tags r:id="rId9"/>
            </p:custDataLst>
          </p:nvPr>
        </p:nvSpPr>
        <p:spPr>
          <a:xfrm>
            <a:off x="9839959" y="1093894"/>
            <a:ext cx="1882140" cy="1069340"/>
          </a:xfrm>
          <a:prstGeom prst="roundRect">
            <a:avLst>
              <a:gd name="adj" fmla="val 9507"/>
            </a:avLst>
          </a:prstGeom>
          <a:blipFill rotWithShape="1">
            <a:blip r:embed="rId33"/>
            <a:stretch>
              <a:fillRect/>
            </a:stretch>
          </a:blip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34" name="圆角矩形 73">
            <a:extLst>
              <a:ext uri="{FF2B5EF4-FFF2-40B4-BE49-F238E27FC236}">
                <a16:creationId xmlns:a16="http://schemas.microsoft.com/office/drawing/2014/main" id="{3CE90809-760D-FA77-8E64-7CD3CD0D1C7A}"/>
              </a:ext>
            </a:extLst>
          </p:cNvPr>
          <p:cNvSpPr/>
          <p:nvPr/>
        </p:nvSpPr>
        <p:spPr>
          <a:xfrm>
            <a:off x="9839960" y="1987974"/>
            <a:ext cx="1882139" cy="321733"/>
          </a:xfrm>
          <a:prstGeom prst="roundRect">
            <a:avLst>
              <a:gd name="adj" fmla="val 16710"/>
            </a:avLst>
          </a:prstGeom>
          <a:solidFill>
            <a:schemeClr val="bg1">
              <a:lumMod val="9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35" name="文本框 34">
            <a:extLst>
              <a:ext uri="{FF2B5EF4-FFF2-40B4-BE49-F238E27FC236}">
                <a16:creationId xmlns:a16="http://schemas.microsoft.com/office/drawing/2014/main" id="{5BEF25E5-2A18-0AC1-86E8-B9250D36CDF3}"/>
              </a:ext>
            </a:extLst>
          </p:cNvPr>
          <p:cNvSpPr txBox="1"/>
          <p:nvPr>
            <p:custDataLst>
              <p:tags r:id="rId10"/>
            </p:custDataLst>
          </p:nvPr>
        </p:nvSpPr>
        <p:spPr>
          <a:xfrm>
            <a:off x="324695" y="3346027"/>
            <a:ext cx="2743200" cy="320040"/>
          </a:xfrm>
          <a:prstGeom prst="rect">
            <a:avLst/>
          </a:prstGeom>
          <a:noFill/>
        </p:spPr>
        <p:txBody>
          <a:bodyPr wrap="square" rtlCol="0" anchor="t">
            <a:noAutofit/>
          </a:bodyPr>
          <a:lstStyle/>
          <a:p>
            <a:pPr algn="ctr">
              <a:lnSpc>
                <a:spcPct val="130000"/>
              </a:lnSpc>
            </a:pP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Zhangjiakou </a:t>
            </a:r>
            <a:r>
              <a:rPr lang="en-US" altLang="zh-CN" sz="1067"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Tengzhi</a:t>
            </a: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 Data Center</a:t>
            </a:r>
            <a:endParaRPr lang="zh-CN" altLang="en-US"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36" name="文本框 35">
            <a:extLst>
              <a:ext uri="{FF2B5EF4-FFF2-40B4-BE49-F238E27FC236}">
                <a16:creationId xmlns:a16="http://schemas.microsoft.com/office/drawing/2014/main" id="{3C1121DA-E67A-3148-4F60-49255B7AFEBF}"/>
              </a:ext>
            </a:extLst>
          </p:cNvPr>
          <p:cNvSpPr txBox="1"/>
          <p:nvPr>
            <p:custDataLst>
              <p:tags r:id="rId11"/>
            </p:custDataLst>
          </p:nvPr>
        </p:nvSpPr>
        <p:spPr>
          <a:xfrm>
            <a:off x="442808" y="4791287"/>
            <a:ext cx="2263985" cy="320040"/>
          </a:xfrm>
          <a:prstGeom prst="rect">
            <a:avLst/>
          </a:prstGeom>
          <a:noFill/>
        </p:spPr>
        <p:txBody>
          <a:bodyPr wrap="square" rtlCol="0" anchor="t">
            <a:noAutofit/>
          </a:bodyPr>
          <a:lstStyle/>
          <a:p>
            <a:pPr algn="ctr">
              <a:lnSpc>
                <a:spcPct val="130000"/>
              </a:lnSpc>
            </a:pP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Guangzhou </a:t>
            </a:r>
            <a:r>
              <a:rPr lang="en-US" altLang="zh-CN" sz="1067"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Keyun</a:t>
            </a: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 Data Center</a:t>
            </a:r>
            <a:endParaRPr lang="zh-CN" altLang="en-US"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37" name="文本框 36">
            <a:extLst>
              <a:ext uri="{FF2B5EF4-FFF2-40B4-BE49-F238E27FC236}">
                <a16:creationId xmlns:a16="http://schemas.microsoft.com/office/drawing/2014/main" id="{032D7F1B-AFD5-FEDD-A7D7-3CF30140DF56}"/>
              </a:ext>
            </a:extLst>
          </p:cNvPr>
          <p:cNvSpPr txBox="1"/>
          <p:nvPr>
            <p:custDataLst>
              <p:tags r:id="rId12"/>
            </p:custDataLst>
          </p:nvPr>
        </p:nvSpPr>
        <p:spPr>
          <a:xfrm>
            <a:off x="458258" y="6333068"/>
            <a:ext cx="2456604" cy="320040"/>
          </a:xfrm>
          <a:prstGeom prst="rect">
            <a:avLst/>
          </a:prstGeom>
          <a:noFill/>
        </p:spPr>
        <p:txBody>
          <a:bodyPr wrap="square" rtlCol="0" anchor="t">
            <a:noAutofit/>
          </a:bodyPr>
          <a:lstStyle/>
          <a:p>
            <a:pPr algn="ctr">
              <a:lnSpc>
                <a:spcPct val="130000"/>
              </a:lnSpc>
            </a:pP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Guangzhou </a:t>
            </a:r>
            <a:r>
              <a:rPr lang="en-US" altLang="zh-CN" sz="1067"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Desheng</a:t>
            </a: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 Data Center</a:t>
            </a:r>
            <a:endParaRPr lang="zh-CN" altLang="en-US"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38" name="文本框 37">
            <a:extLst>
              <a:ext uri="{FF2B5EF4-FFF2-40B4-BE49-F238E27FC236}">
                <a16:creationId xmlns:a16="http://schemas.microsoft.com/office/drawing/2014/main" id="{EC8B92AD-80DE-58DF-6240-63142B1C36A7}"/>
              </a:ext>
            </a:extLst>
          </p:cNvPr>
          <p:cNvSpPr txBox="1"/>
          <p:nvPr>
            <p:custDataLst>
              <p:tags r:id="rId13"/>
            </p:custDataLst>
          </p:nvPr>
        </p:nvSpPr>
        <p:spPr>
          <a:xfrm>
            <a:off x="2706792" y="6180668"/>
            <a:ext cx="2641600" cy="320040"/>
          </a:xfrm>
          <a:prstGeom prst="rect">
            <a:avLst/>
          </a:prstGeom>
          <a:noFill/>
        </p:spPr>
        <p:txBody>
          <a:bodyPr wrap="square" rtlCol="0" anchor="t">
            <a:noAutofit/>
          </a:bodyPr>
          <a:lstStyle/>
          <a:p>
            <a:pPr algn="ctr">
              <a:lnSpc>
                <a:spcPct val="130000"/>
              </a:lnSpc>
            </a:pP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Guangzhou </a:t>
            </a:r>
            <a:r>
              <a:rPr lang="en-US" altLang="zh-CN" sz="1067"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Qian</a:t>
            </a: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 Sheng Data Center</a:t>
            </a:r>
            <a:endParaRPr lang="zh-CN" altLang="en-US"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39" name="文本框 38">
            <a:extLst>
              <a:ext uri="{FF2B5EF4-FFF2-40B4-BE49-F238E27FC236}">
                <a16:creationId xmlns:a16="http://schemas.microsoft.com/office/drawing/2014/main" id="{831BA745-0B37-8793-FDEE-3F5F262836BB}"/>
              </a:ext>
            </a:extLst>
          </p:cNvPr>
          <p:cNvSpPr txBox="1"/>
          <p:nvPr>
            <p:custDataLst>
              <p:tags r:id="rId14"/>
            </p:custDataLst>
          </p:nvPr>
        </p:nvSpPr>
        <p:spPr>
          <a:xfrm>
            <a:off x="7404209" y="6180667"/>
            <a:ext cx="2339968" cy="320040"/>
          </a:xfrm>
          <a:prstGeom prst="rect">
            <a:avLst/>
          </a:prstGeom>
          <a:noFill/>
        </p:spPr>
        <p:txBody>
          <a:bodyPr wrap="square" rtlCol="0" anchor="t">
            <a:noAutofit/>
          </a:bodyPr>
          <a:lstStyle/>
          <a:p>
            <a:pPr algn="ctr">
              <a:lnSpc>
                <a:spcPct val="130000"/>
              </a:lnSpc>
            </a:pPr>
            <a:r>
              <a:rPr lang="en-US" altLang="zh-CN" sz="1067"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Qingyuan</a:t>
            </a: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 </a:t>
            </a:r>
            <a:r>
              <a:rPr lang="en-US" altLang="zh-CN" sz="1067"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Guoteng</a:t>
            </a: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 Data Center</a:t>
            </a:r>
            <a:endParaRPr lang="zh-CN" altLang="en-US"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40" name="文本框 39">
            <a:extLst>
              <a:ext uri="{FF2B5EF4-FFF2-40B4-BE49-F238E27FC236}">
                <a16:creationId xmlns:a16="http://schemas.microsoft.com/office/drawing/2014/main" id="{754BE2EC-2D11-033C-5931-1BE68E8254DD}"/>
              </a:ext>
            </a:extLst>
          </p:cNvPr>
          <p:cNvSpPr txBox="1"/>
          <p:nvPr>
            <p:custDataLst>
              <p:tags r:id="rId15"/>
            </p:custDataLst>
          </p:nvPr>
        </p:nvSpPr>
        <p:spPr>
          <a:xfrm>
            <a:off x="9656891" y="6168813"/>
            <a:ext cx="2368536" cy="320040"/>
          </a:xfrm>
          <a:prstGeom prst="rect">
            <a:avLst/>
          </a:prstGeom>
          <a:noFill/>
        </p:spPr>
        <p:txBody>
          <a:bodyPr wrap="square" rtlCol="0" anchor="t">
            <a:noAutofit/>
          </a:bodyPr>
          <a:lstStyle/>
          <a:p>
            <a:pPr algn="ctr">
              <a:lnSpc>
                <a:spcPct val="130000"/>
              </a:lnSpc>
            </a:pPr>
            <a:r>
              <a:rPr lang="en-US" altLang="zh-CN" sz="1067"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Qingyuan</a:t>
            </a: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 </a:t>
            </a:r>
            <a:r>
              <a:rPr lang="en-US" altLang="zh-CN" sz="1067"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Ruiteng</a:t>
            </a: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 Data Center</a:t>
            </a:r>
            <a:endParaRPr lang="zh-CN" altLang="en-US"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41" name="文本框 40">
            <a:extLst>
              <a:ext uri="{FF2B5EF4-FFF2-40B4-BE49-F238E27FC236}">
                <a16:creationId xmlns:a16="http://schemas.microsoft.com/office/drawing/2014/main" id="{0A56F5FA-A11B-2F79-CA03-692214D95152}"/>
              </a:ext>
            </a:extLst>
          </p:cNvPr>
          <p:cNvSpPr txBox="1"/>
          <p:nvPr>
            <p:custDataLst>
              <p:tags r:id="rId16"/>
            </p:custDataLst>
          </p:nvPr>
        </p:nvSpPr>
        <p:spPr>
          <a:xfrm>
            <a:off x="9554226" y="4791287"/>
            <a:ext cx="2573868" cy="320040"/>
          </a:xfrm>
          <a:prstGeom prst="rect">
            <a:avLst/>
          </a:prstGeom>
          <a:noFill/>
        </p:spPr>
        <p:txBody>
          <a:bodyPr wrap="square" rtlCol="0" anchor="t">
            <a:noAutofit/>
          </a:bodyPr>
          <a:lstStyle/>
          <a:p>
            <a:pPr algn="ctr">
              <a:lnSpc>
                <a:spcPct val="130000"/>
              </a:lnSpc>
            </a:pP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Shanghai </a:t>
            </a:r>
            <a:r>
              <a:rPr lang="en-US" altLang="zh-CN" sz="1067"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KeZhong</a:t>
            </a: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 Data Center</a:t>
            </a:r>
            <a:endParaRPr lang="zh-CN" altLang="en-US"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42" name="文本框 41">
            <a:extLst>
              <a:ext uri="{FF2B5EF4-FFF2-40B4-BE49-F238E27FC236}">
                <a16:creationId xmlns:a16="http://schemas.microsoft.com/office/drawing/2014/main" id="{F45BE840-1296-7242-BC96-13A242A55A47}"/>
              </a:ext>
            </a:extLst>
          </p:cNvPr>
          <p:cNvSpPr txBox="1"/>
          <p:nvPr>
            <p:custDataLst>
              <p:tags r:id="rId17"/>
            </p:custDataLst>
          </p:nvPr>
        </p:nvSpPr>
        <p:spPr>
          <a:xfrm>
            <a:off x="9496431" y="3391747"/>
            <a:ext cx="2670796" cy="279400"/>
          </a:xfrm>
          <a:prstGeom prst="rect">
            <a:avLst/>
          </a:prstGeom>
          <a:noFill/>
        </p:spPr>
        <p:txBody>
          <a:bodyPr wrap="square" rtlCol="0" anchor="t">
            <a:noAutofit/>
          </a:bodyPr>
          <a:lstStyle/>
          <a:p>
            <a:pPr algn="ctr">
              <a:lnSpc>
                <a:spcPct val="130000"/>
              </a:lnSpc>
            </a:pP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Beijing </a:t>
            </a:r>
            <a:r>
              <a:rPr lang="en-US" altLang="zh-CN" sz="1067"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Zhongteng</a:t>
            </a: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 Data Center</a:t>
            </a:r>
            <a:endParaRPr lang="zh-CN" altLang="en-US"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43" name="文本框 42">
            <a:extLst>
              <a:ext uri="{FF2B5EF4-FFF2-40B4-BE49-F238E27FC236}">
                <a16:creationId xmlns:a16="http://schemas.microsoft.com/office/drawing/2014/main" id="{F8F37A9C-2CC7-C4AF-641C-4A3384018FF0}"/>
              </a:ext>
            </a:extLst>
          </p:cNvPr>
          <p:cNvSpPr txBox="1"/>
          <p:nvPr>
            <p:custDataLst>
              <p:tags r:id="rId18"/>
            </p:custDataLst>
          </p:nvPr>
        </p:nvSpPr>
        <p:spPr>
          <a:xfrm>
            <a:off x="9653286" y="1973581"/>
            <a:ext cx="2324100" cy="551180"/>
          </a:xfrm>
          <a:prstGeom prst="rect">
            <a:avLst/>
          </a:prstGeom>
          <a:noFill/>
        </p:spPr>
        <p:txBody>
          <a:bodyPr wrap="square" rtlCol="0" anchor="t">
            <a:noAutofit/>
          </a:bodyPr>
          <a:lstStyle/>
          <a:p>
            <a:pPr algn="ctr">
              <a:lnSpc>
                <a:spcPct val="130000"/>
              </a:lnSpc>
            </a:pP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Beijing </a:t>
            </a:r>
            <a:r>
              <a:rPr lang="en-US" altLang="zh-CN" sz="1067" dirty="0" err="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KeZhong</a:t>
            </a:r>
            <a:r>
              <a:rPr lang="en-US" altLang="zh-CN"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rPr>
              <a:t> Data Center</a:t>
            </a:r>
            <a:endParaRPr lang="zh-CN" altLang="en-US" sz="1067"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44" name="任意多边形 103">
            <a:extLst>
              <a:ext uri="{FF2B5EF4-FFF2-40B4-BE49-F238E27FC236}">
                <a16:creationId xmlns:a16="http://schemas.microsoft.com/office/drawing/2014/main" id="{D12C60AA-E304-9D23-35E2-15D69459F48A}"/>
              </a:ext>
            </a:extLst>
          </p:cNvPr>
          <p:cNvSpPr/>
          <p:nvPr/>
        </p:nvSpPr>
        <p:spPr>
          <a:xfrm>
            <a:off x="6868160" y="2297854"/>
            <a:ext cx="3097107" cy="1396153"/>
          </a:xfrm>
          <a:custGeom>
            <a:avLst/>
            <a:gdLst>
              <a:gd name="connisteX0" fmla="*/ 0 w 2349500"/>
              <a:gd name="connsiteY0" fmla="*/ 879475 h 879475"/>
              <a:gd name="connisteX1" fmla="*/ 1274445 w 2349500"/>
              <a:gd name="connsiteY1" fmla="*/ 553085 h 879475"/>
              <a:gd name="connisteX2" fmla="*/ 2349500 w 2349500"/>
              <a:gd name="connsiteY2" fmla="*/ 0 h 879475"/>
            </a:gdLst>
            <a:ahLst/>
            <a:cxnLst>
              <a:cxn ang="0">
                <a:pos x="connisteX0" y="connsiteY0"/>
              </a:cxn>
              <a:cxn ang="0">
                <a:pos x="connisteX1" y="connsiteY1"/>
              </a:cxn>
              <a:cxn ang="0">
                <a:pos x="connisteX2" y="connsiteY2"/>
              </a:cxn>
            </a:cxnLst>
            <a:rect l="l" t="t" r="r" b="b"/>
            <a:pathLst>
              <a:path w="2349500" h="879475">
                <a:moveTo>
                  <a:pt x="0" y="879475"/>
                </a:moveTo>
                <a:cubicBezTo>
                  <a:pt x="233680" y="825500"/>
                  <a:pt x="804545" y="728980"/>
                  <a:pt x="1274445" y="553085"/>
                </a:cubicBezTo>
                <a:cubicBezTo>
                  <a:pt x="1744345" y="377190"/>
                  <a:pt x="2160270" y="104140"/>
                  <a:pt x="2349500" y="0"/>
                </a:cubicBezTo>
              </a:path>
            </a:pathLst>
          </a:custGeom>
          <a:noFill/>
          <a:ln w="6350">
            <a:gradFill>
              <a:gsLst>
                <a:gs pos="100000">
                  <a:srgbClr val="FCEFEC"/>
                </a:gs>
                <a:gs pos="13000">
                  <a:srgbClr val="C00000"/>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5" name="矩形 44">
            <a:extLst>
              <a:ext uri="{FF2B5EF4-FFF2-40B4-BE49-F238E27FC236}">
                <a16:creationId xmlns:a16="http://schemas.microsoft.com/office/drawing/2014/main" id="{C3EBB3D7-C9E7-E700-F556-B6E3C83328A3}"/>
              </a:ext>
            </a:extLst>
          </p:cNvPr>
          <p:cNvSpPr/>
          <p:nvPr>
            <p:custDataLst>
              <p:tags r:id="rId19"/>
            </p:custDataLst>
          </p:nvPr>
        </p:nvSpPr>
        <p:spPr>
          <a:xfrm>
            <a:off x="591820" y="977054"/>
            <a:ext cx="7279931" cy="979307"/>
          </a:xfrm>
          <a:prstGeom prst="rect">
            <a:avLst/>
          </a:prstGeom>
        </p:spPr>
        <p:txBody>
          <a:bodyPr wrap="square">
            <a:spAutoFit/>
          </a:bodyPr>
          <a:lstStyle/>
          <a:p>
            <a:pPr>
              <a:lnSpc>
                <a:spcPct val="150000"/>
              </a:lnSpc>
            </a:pPr>
            <a:r>
              <a:rPr lang="en-US" altLang="ja-JP" sz="1333" dirty="0">
                <a:latin typeface="Arial" panose="020B0604020202020204" pitchFamily="34" charset="0"/>
                <a:ea typeface="微软雅黑" panose="020B0503020204020204" pitchFamily="34" charset="-122"/>
                <a:cs typeface="Arial" panose="020B0604020202020204" pitchFamily="34" charset="0"/>
              </a:rPr>
              <a:t>As a third-party neutral cloud infrastructure and cloud service provider, Kahua Data has over 10 years of experience in data center construction and operation, and has built 9 data centers in Beijing, Shanghai, Guangzhou and surrounding cities</a:t>
            </a:r>
            <a:endParaRPr lang="zh-CN" altLang="en-US" sz="1333" dirty="0">
              <a:latin typeface="Arial" panose="020B0604020202020204" pitchFamily="34" charset="0"/>
              <a:ea typeface="微软雅黑" panose="020B0503020204020204" pitchFamily="34" charset="-122"/>
              <a:cs typeface="Arial" panose="020B0604020202020204" pitchFamily="34" charset="0"/>
            </a:endParaRPr>
          </a:p>
        </p:txBody>
      </p:sp>
      <p:sp>
        <p:nvSpPr>
          <p:cNvPr id="46" name="文本框 45">
            <a:extLst>
              <a:ext uri="{FF2B5EF4-FFF2-40B4-BE49-F238E27FC236}">
                <a16:creationId xmlns:a16="http://schemas.microsoft.com/office/drawing/2014/main" id="{62596F38-3490-FA85-5508-E4585C064659}"/>
              </a:ext>
            </a:extLst>
          </p:cNvPr>
          <p:cNvSpPr txBox="1"/>
          <p:nvPr/>
        </p:nvSpPr>
        <p:spPr>
          <a:xfrm>
            <a:off x="872499" y="312517"/>
            <a:ext cx="9008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Project Reference-Kehua 9 Self-owned Data Center </a:t>
            </a:r>
          </a:p>
        </p:txBody>
      </p:sp>
    </p:spTree>
    <p:extLst>
      <p:ext uri="{BB962C8B-B14F-4D97-AF65-F5344CB8AC3E}">
        <p14:creationId xmlns:p14="http://schemas.microsoft.com/office/powerpoint/2010/main" val="3565393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4224007-EBBF-4B40-B94A-76217A273EC7}"/>
              </a:ext>
            </a:extLst>
          </p:cNvPr>
          <p:cNvSpPr txBox="1"/>
          <p:nvPr/>
        </p:nvSpPr>
        <p:spPr>
          <a:xfrm>
            <a:off x="916047" y="228201"/>
            <a:ext cx="5625283"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Fire extinguisher system</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cxnSp>
        <p:nvCxnSpPr>
          <p:cNvPr id="5" name="直接连接符 7">
            <a:extLst>
              <a:ext uri="{FF2B5EF4-FFF2-40B4-BE49-F238E27FC236}">
                <a16:creationId xmlns:a16="http://schemas.microsoft.com/office/drawing/2014/main" id="{CD9FB2D3-E34F-449D-BCF7-C39976F53C35}"/>
              </a:ext>
            </a:extLst>
          </p:cNvPr>
          <p:cNvCxnSpPr/>
          <p:nvPr/>
        </p:nvCxnSpPr>
        <p:spPr>
          <a:xfrm>
            <a:off x="-1588" y="786793"/>
            <a:ext cx="1219358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id="{67502524-9140-4B5F-9C31-D93B28001F1F}"/>
              </a:ext>
            </a:extLst>
          </p:cNvPr>
          <p:cNvGrpSpPr/>
          <p:nvPr/>
        </p:nvGrpSpPr>
        <p:grpSpPr>
          <a:xfrm>
            <a:off x="0" y="786793"/>
            <a:ext cx="12192000" cy="6080760"/>
            <a:chOff x="-1622240" y="-412754"/>
            <a:chExt cx="15694198" cy="7827481"/>
          </a:xfrm>
        </p:grpSpPr>
        <p:pic>
          <p:nvPicPr>
            <p:cNvPr id="7" name="图片 6">
              <a:extLst>
                <a:ext uri="{FF2B5EF4-FFF2-40B4-BE49-F238E27FC236}">
                  <a16:creationId xmlns:a16="http://schemas.microsoft.com/office/drawing/2014/main" id="{73855DE3-FE86-4259-8565-BA303017CEFF}"/>
                </a:ext>
              </a:extLst>
            </p:cNvPr>
            <p:cNvPicPr>
              <a:picLocks noChangeAspect="1"/>
            </p:cNvPicPr>
            <p:nvPr/>
          </p:nvPicPr>
          <p:blipFill>
            <a:blip r:embed="rId2" cstate="email"/>
            <a:stretch>
              <a:fillRect/>
            </a:stretch>
          </p:blipFill>
          <p:spPr>
            <a:xfrm>
              <a:off x="-1622240" y="-412754"/>
              <a:ext cx="15694198" cy="7827481"/>
            </a:xfrm>
            <a:prstGeom prst="rect">
              <a:avLst/>
            </a:prstGeom>
          </p:spPr>
        </p:pic>
        <p:sp>
          <p:nvSpPr>
            <p:cNvPr id="8" name="文本框 7">
              <a:extLst>
                <a:ext uri="{FF2B5EF4-FFF2-40B4-BE49-F238E27FC236}">
                  <a16:creationId xmlns:a16="http://schemas.microsoft.com/office/drawing/2014/main" id="{A863AB55-04BA-493A-8B1C-B9DFCEC2EC29}"/>
                </a:ext>
              </a:extLst>
            </p:cNvPr>
            <p:cNvSpPr txBox="1"/>
            <p:nvPr/>
          </p:nvSpPr>
          <p:spPr>
            <a:xfrm>
              <a:off x="68501" y="3373741"/>
              <a:ext cx="5017119" cy="178284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sym typeface="Arial" panose="020B0604020202020204" pitchFamily="34" charset="0"/>
                </a:rPr>
                <a:t>Siemens Automatic Fire extinguisher Mainframe</a:t>
              </a:r>
              <a:endParaRPr kumimoji="0" lang="zh-CN" altLang="en-US" sz="28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9" name="组合 8">
              <a:extLst>
                <a:ext uri="{FF2B5EF4-FFF2-40B4-BE49-F238E27FC236}">
                  <a16:creationId xmlns:a16="http://schemas.microsoft.com/office/drawing/2014/main" id="{0CC06A0F-6387-421F-AFCE-FE722D598905}"/>
                </a:ext>
              </a:extLst>
            </p:cNvPr>
            <p:cNvGrpSpPr/>
            <p:nvPr/>
          </p:nvGrpSpPr>
          <p:grpSpPr>
            <a:xfrm>
              <a:off x="6483262" y="2031169"/>
              <a:ext cx="5673233" cy="3358662"/>
              <a:chOff x="6474470" y="1705853"/>
              <a:chExt cx="5673233" cy="3358662"/>
            </a:xfrm>
          </p:grpSpPr>
          <p:sp>
            <p:nvSpPr>
              <p:cNvPr id="10" name="圆角矩形 3">
                <a:extLst>
                  <a:ext uri="{FF2B5EF4-FFF2-40B4-BE49-F238E27FC236}">
                    <a16:creationId xmlns:a16="http://schemas.microsoft.com/office/drawing/2014/main" id="{93DDFB98-90F5-405A-8CF5-ED36E367D25C}"/>
                  </a:ext>
                </a:extLst>
              </p:cNvPr>
              <p:cNvSpPr/>
              <p:nvPr/>
            </p:nvSpPr>
            <p:spPr>
              <a:xfrm>
                <a:off x="6474470" y="1705853"/>
                <a:ext cx="5503985" cy="3358662"/>
              </a:xfrm>
              <a:prstGeom prst="roundRect">
                <a:avLst>
                  <a:gd name="adj" fmla="val 11689"/>
                </a:avLst>
              </a:prstGeom>
              <a:solidFill>
                <a:schemeClr val="bg1">
                  <a:lumMod val="95000"/>
                  <a:alpha val="3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1" name="组合 10">
                <a:extLst>
                  <a:ext uri="{FF2B5EF4-FFF2-40B4-BE49-F238E27FC236}">
                    <a16:creationId xmlns:a16="http://schemas.microsoft.com/office/drawing/2014/main" id="{868085A4-1063-4458-A2AD-0345F13A355F}"/>
                  </a:ext>
                </a:extLst>
              </p:cNvPr>
              <p:cNvGrpSpPr/>
              <p:nvPr/>
            </p:nvGrpSpPr>
            <p:grpSpPr>
              <a:xfrm>
                <a:off x="7729398" y="2149749"/>
                <a:ext cx="4418305" cy="2478409"/>
                <a:chOff x="7729398" y="2149749"/>
                <a:chExt cx="4418305" cy="2478409"/>
              </a:xfrm>
            </p:grpSpPr>
            <p:sp>
              <p:nvSpPr>
                <p:cNvPr id="12" name="矩形 11">
                  <a:extLst>
                    <a:ext uri="{FF2B5EF4-FFF2-40B4-BE49-F238E27FC236}">
                      <a16:creationId xmlns:a16="http://schemas.microsoft.com/office/drawing/2014/main" id="{100C4B0D-439E-49E6-9EC8-19D17ED8C27B}"/>
                    </a:ext>
                  </a:extLst>
                </p:cNvPr>
                <p:cNvSpPr/>
                <p:nvPr/>
              </p:nvSpPr>
              <p:spPr>
                <a:xfrm>
                  <a:off x="7729398" y="2149749"/>
                  <a:ext cx="4000509" cy="1089018"/>
                </a:xfrm>
                <a:prstGeom prst="rect">
                  <a:avLst/>
                </a:prstGeom>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en-US" altLang="zh-CN" sz="1400" b="1" i="0" u="none" strike="noStrike" kern="0" cap="none" spc="0" normalizeH="0" baseline="0" noProof="0" dirty="0">
                      <a:ln>
                        <a:noFill/>
                      </a:ln>
                      <a:solidFill>
                        <a:srgbClr val="CB0507"/>
                      </a:solidFill>
                      <a:effectLst/>
                      <a:uLnTx/>
                      <a:uFillTx/>
                      <a:latin typeface="微软雅黑" panose="020B0503020204020204" pitchFamily="34" charset="-122"/>
                      <a:ea typeface="微软雅黑" panose="020B0503020204020204" pitchFamily="34" charset="-122"/>
                      <a:sym typeface="Arial" panose="020B0604020202020204" pitchFamily="34" charset="0"/>
                    </a:rPr>
                    <a:t>IG541</a:t>
                  </a:r>
                  <a:r>
                    <a:rPr kumimoji="0" lang="en-US" altLang="zh-CN" sz="14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rPr>
                    <a:t> adopted in core area, high release pressure and short flooding time </a:t>
                  </a:r>
                </a:p>
              </p:txBody>
            </p:sp>
            <p:sp>
              <p:nvSpPr>
                <p:cNvPr id="13" name="矩形 12">
                  <a:extLst>
                    <a:ext uri="{FF2B5EF4-FFF2-40B4-BE49-F238E27FC236}">
                      <a16:creationId xmlns:a16="http://schemas.microsoft.com/office/drawing/2014/main" id="{9B0F178F-A3A8-4057-9CCE-18A927FF5766}"/>
                    </a:ext>
                  </a:extLst>
                </p:cNvPr>
                <p:cNvSpPr/>
                <p:nvPr/>
              </p:nvSpPr>
              <p:spPr>
                <a:xfrm>
                  <a:off x="7729398" y="3190861"/>
                  <a:ext cx="3918869" cy="784450"/>
                </a:xfrm>
                <a:prstGeom prst="rect">
                  <a:avLst/>
                </a:prstGeom>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en-US" altLang="zh-CN" sz="1400" i="0" u="none" strike="noStrike" kern="0" cap="none" spc="0" normalizeH="0" baseline="0" noProof="0" dirty="0">
                      <a:ln>
                        <a:noFill/>
                      </a:ln>
                      <a:solidFill>
                        <a:srgbClr val="CB0507"/>
                      </a:solidFill>
                      <a:effectLst/>
                      <a:uLnTx/>
                      <a:uFillTx/>
                      <a:latin typeface="微软雅黑" panose="020B0503020204020204" pitchFamily="34" charset="-122"/>
                      <a:ea typeface="微软雅黑" panose="020B0503020204020204" pitchFamily="34" charset="-122"/>
                      <a:sym typeface="Arial" panose="020B0604020202020204" pitchFamily="34" charset="0"/>
                    </a:rPr>
                    <a:t>Water spray </a:t>
                  </a:r>
                  <a:r>
                    <a:rPr kumimoji="0" lang="en-US" altLang="zh-CN" sz="14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rPr>
                    <a:t>adopted in office area</a:t>
                  </a:r>
                  <a:r>
                    <a:rPr kumimoji="0" lang="zh-CN" altLang="en-US" sz="14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en-US" altLang="zh-CN" sz="14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rPr>
                    <a:t>keeping people safe</a:t>
                  </a:r>
                </a:p>
              </p:txBody>
            </p:sp>
            <p:sp>
              <p:nvSpPr>
                <p:cNvPr id="14" name="矩形 13">
                  <a:extLst>
                    <a:ext uri="{FF2B5EF4-FFF2-40B4-BE49-F238E27FC236}">
                      <a16:creationId xmlns:a16="http://schemas.microsoft.com/office/drawing/2014/main" id="{06A1D051-B9A1-4A56-B633-FEE33CE57333}"/>
                    </a:ext>
                  </a:extLst>
                </p:cNvPr>
                <p:cNvSpPr/>
                <p:nvPr/>
              </p:nvSpPr>
              <p:spPr>
                <a:xfrm>
                  <a:off x="7729398" y="4231971"/>
                  <a:ext cx="4418305" cy="39618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rPr>
                    <a:t>Very Early Air Sampling Alarm System</a:t>
                  </a:r>
                  <a:endParaRPr kumimoji="0" lang="zh-CN" altLang="en-US" sz="14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grpSp>
      </p:grpSp>
      <p:grpSp>
        <p:nvGrpSpPr>
          <p:cNvPr id="15" name="组合 14">
            <a:extLst>
              <a:ext uri="{FF2B5EF4-FFF2-40B4-BE49-F238E27FC236}">
                <a16:creationId xmlns:a16="http://schemas.microsoft.com/office/drawing/2014/main" id="{FDC01902-C9A8-46BF-906F-AD9F6E7AA05A}"/>
              </a:ext>
            </a:extLst>
          </p:cNvPr>
          <p:cNvGrpSpPr/>
          <p:nvPr/>
        </p:nvGrpSpPr>
        <p:grpSpPr>
          <a:xfrm>
            <a:off x="6541331" y="3827173"/>
            <a:ext cx="594078" cy="594078"/>
            <a:chOff x="2612787" y="4505593"/>
            <a:chExt cx="896112" cy="896112"/>
          </a:xfrm>
          <a:solidFill>
            <a:srgbClr val="259E3D"/>
          </a:solidFill>
        </p:grpSpPr>
        <p:sp>
          <p:nvSpPr>
            <p:cNvPr id="16" name="圆角矩形 17">
              <a:extLst>
                <a:ext uri="{FF2B5EF4-FFF2-40B4-BE49-F238E27FC236}">
                  <a16:creationId xmlns:a16="http://schemas.microsoft.com/office/drawing/2014/main" id="{AD7BE4C3-D585-48D1-9A28-1DB380C6806C}"/>
                </a:ext>
              </a:extLst>
            </p:cNvPr>
            <p:cNvSpPr/>
            <p:nvPr/>
          </p:nvSpPr>
          <p:spPr>
            <a:xfrm>
              <a:off x="2612787" y="4505593"/>
              <a:ext cx="896112" cy="896112"/>
            </a:xfrm>
            <a:prstGeom prst="roundRect">
              <a:avLst/>
            </a:prstGeom>
            <a:gradFill>
              <a:gsLst>
                <a:gs pos="0">
                  <a:srgbClr val="AA1A1F"/>
                </a:gs>
                <a:gs pos="100000">
                  <a:srgbClr val="010167"/>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D93688FD-2A11-4A9D-971D-60072F3D61CD}"/>
                </a:ext>
              </a:extLst>
            </p:cNvPr>
            <p:cNvPicPr>
              <a:picLocks noChangeAspect="1"/>
            </p:cNvPicPr>
            <p:nvPr/>
          </p:nvPicPr>
          <p:blipFill>
            <a:blip r:embed="rId3" cstate="email"/>
            <a:stretch>
              <a:fillRect/>
            </a:stretch>
          </p:blipFill>
          <p:spPr>
            <a:xfrm>
              <a:off x="2722879" y="4625845"/>
              <a:ext cx="656733" cy="656733"/>
            </a:xfrm>
            <a:prstGeom prst="rect">
              <a:avLst/>
            </a:prstGeom>
            <a:noFill/>
          </p:spPr>
        </p:pic>
      </p:grpSp>
    </p:spTree>
    <p:extLst>
      <p:ext uri="{BB962C8B-B14F-4D97-AF65-F5344CB8AC3E}">
        <p14:creationId xmlns:p14="http://schemas.microsoft.com/office/powerpoint/2010/main" val="77568593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58D85A9-2929-4690-9B32-E77FD7711743}"/>
              </a:ext>
            </a:extLst>
          </p:cNvPr>
          <p:cNvSpPr txBox="1"/>
          <p:nvPr/>
        </p:nvSpPr>
        <p:spPr>
          <a:xfrm>
            <a:off x="916048" y="228201"/>
            <a:ext cx="3532662"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Access security</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BAAC0030-5CC2-4A5A-BBC4-832B29EA47D2}"/>
              </a:ext>
            </a:extLst>
          </p:cNvPr>
          <p:cNvSpPr txBox="1"/>
          <p:nvPr/>
        </p:nvSpPr>
        <p:spPr>
          <a:xfrm>
            <a:off x="1669770" y="3828714"/>
            <a:ext cx="1702679" cy="307777"/>
          </a:xfrm>
          <a:prstGeom prst="rect">
            <a:avLst/>
          </a:prstGeom>
          <a:noFill/>
          <a:ln>
            <a:noFill/>
          </a:ln>
        </p:spPr>
        <p:txBody>
          <a:bodyPr wrap="square" rtlCol="0">
            <a:spAutoFit/>
          </a:bodyPr>
          <a:lstStyle/>
          <a:p>
            <a:pPr algn="ctr"/>
            <a:r>
              <a:rPr lang="en-US" altLang="zh-CN" sz="1400" b="1" dirty="0">
                <a:solidFill>
                  <a:srgbClr val="C00000"/>
                </a:solidFill>
                <a:latin typeface="微软雅黑" panose="020B0503020204020204" pitchFamily="34" charset="-122"/>
                <a:ea typeface="微软雅黑" panose="020B0503020204020204" pitchFamily="34" charset="-122"/>
              </a:rPr>
              <a:t>Reservation</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A4A1E74B-A328-4CD7-8BF8-3362F6725114}"/>
              </a:ext>
            </a:extLst>
          </p:cNvPr>
          <p:cNvSpPr txBox="1"/>
          <p:nvPr/>
        </p:nvSpPr>
        <p:spPr>
          <a:xfrm>
            <a:off x="4354251" y="2381397"/>
            <a:ext cx="3197616" cy="338554"/>
          </a:xfrm>
          <a:prstGeom prst="rect">
            <a:avLst/>
          </a:prstGeom>
          <a:noFill/>
          <a:ln>
            <a:noFill/>
          </a:ln>
        </p:spPr>
        <p:txBody>
          <a:bodyPr wrap="square" rtlCol="0">
            <a:spAutoFit/>
          </a:bodyPr>
          <a:lstStyle/>
          <a:p>
            <a:pPr algn="ctr" fontAlgn="base">
              <a:spcBef>
                <a:spcPct val="0"/>
              </a:spcBef>
              <a:spcAft>
                <a:spcPct val="0"/>
              </a:spcAft>
            </a:pPr>
            <a:r>
              <a:rPr lang="en-US" altLang="zh-CN" sz="1600" b="1" dirty="0">
                <a:solidFill>
                  <a:srgbClr val="040067"/>
                </a:solidFill>
                <a:latin typeface="微软雅黑" panose="020B0503020204020204" pitchFamily="34" charset="-122"/>
                <a:ea typeface="微软雅黑" panose="020B0503020204020204" pitchFamily="34" charset="-122"/>
              </a:rPr>
              <a:t>Complete security system</a:t>
            </a:r>
            <a:endParaRPr lang="zh-CN" altLang="en-US" sz="1600" b="1" dirty="0">
              <a:solidFill>
                <a:srgbClr val="040067"/>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4F328077-D60A-4C72-9386-E976D3C7451F}"/>
              </a:ext>
            </a:extLst>
          </p:cNvPr>
          <p:cNvSpPr txBox="1"/>
          <p:nvPr/>
        </p:nvSpPr>
        <p:spPr>
          <a:xfrm>
            <a:off x="3372450" y="3832722"/>
            <a:ext cx="981800" cy="307777"/>
          </a:xfrm>
          <a:prstGeom prst="rect">
            <a:avLst/>
          </a:prstGeom>
          <a:noFill/>
          <a:ln>
            <a:noFill/>
          </a:ln>
        </p:spPr>
        <p:txBody>
          <a:bodyPr wrap="square" rtlCol="0">
            <a:spAutoFit/>
          </a:bodyPr>
          <a:lstStyle/>
          <a:p>
            <a:pPr algn="ctr"/>
            <a:r>
              <a:rPr lang="en-US" altLang="zh-CN" sz="1400" b="1" dirty="0">
                <a:solidFill>
                  <a:srgbClr val="C00000"/>
                </a:solidFill>
                <a:latin typeface="微软雅黑" panose="020B0503020204020204" pitchFamily="34" charset="-122"/>
                <a:ea typeface="微软雅黑" panose="020B0503020204020204" pitchFamily="34" charset="-122"/>
              </a:rPr>
              <a:t>Security </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FCC0AA2E-00BB-4704-93C5-319DB616FB72}"/>
              </a:ext>
            </a:extLst>
          </p:cNvPr>
          <p:cNvSpPr txBox="1"/>
          <p:nvPr/>
        </p:nvSpPr>
        <p:spPr>
          <a:xfrm>
            <a:off x="4765588" y="3832722"/>
            <a:ext cx="1146113" cy="307777"/>
          </a:xfrm>
          <a:prstGeom prst="rect">
            <a:avLst/>
          </a:prstGeom>
          <a:noFill/>
          <a:ln>
            <a:noFill/>
          </a:ln>
        </p:spPr>
        <p:txBody>
          <a:bodyPr wrap="square" rtlCol="0">
            <a:spAutoFit/>
          </a:bodyPr>
          <a:lstStyle/>
          <a:p>
            <a:pPr algn="ctr"/>
            <a:r>
              <a:rPr lang="en-US" altLang="zh-CN" sz="1400" b="1" dirty="0">
                <a:solidFill>
                  <a:srgbClr val="C00000"/>
                </a:solidFill>
                <a:latin typeface="微软雅黑" panose="020B0503020204020204" pitchFamily="34" charset="-122"/>
                <a:ea typeface="微软雅黑" panose="020B0503020204020204" pitchFamily="34" charset="-122"/>
              </a:rPr>
              <a:t>Authority</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E536B1F-A072-4934-A2D1-B0FD33079E4E}"/>
              </a:ext>
            </a:extLst>
          </p:cNvPr>
          <p:cNvSpPr txBox="1"/>
          <p:nvPr/>
        </p:nvSpPr>
        <p:spPr>
          <a:xfrm>
            <a:off x="6158728" y="3846484"/>
            <a:ext cx="981800" cy="307777"/>
          </a:xfrm>
          <a:prstGeom prst="rect">
            <a:avLst/>
          </a:prstGeom>
          <a:noFill/>
          <a:ln>
            <a:noFill/>
          </a:ln>
        </p:spPr>
        <p:txBody>
          <a:bodyPr wrap="square" rtlCol="0">
            <a:spAutoFit/>
          </a:bodyPr>
          <a:lstStyle/>
          <a:p>
            <a:pPr algn="ctr"/>
            <a:r>
              <a:rPr lang="en-US" altLang="zh-CN" sz="1400" b="1" dirty="0">
                <a:solidFill>
                  <a:srgbClr val="C00000"/>
                </a:solidFill>
                <a:latin typeface="微软雅黑" panose="020B0503020204020204" pitchFamily="34" charset="-122"/>
                <a:ea typeface="微软雅黑" panose="020B0503020204020204" pitchFamily="34" charset="-122"/>
              </a:rPr>
              <a:t>Access</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5B0EBDEA-4BB7-4808-83E2-2DA0DF068359}"/>
              </a:ext>
            </a:extLst>
          </p:cNvPr>
          <p:cNvSpPr txBox="1"/>
          <p:nvPr/>
        </p:nvSpPr>
        <p:spPr>
          <a:xfrm>
            <a:off x="7551867" y="3846484"/>
            <a:ext cx="981800" cy="307777"/>
          </a:xfrm>
          <a:prstGeom prst="rect">
            <a:avLst/>
          </a:prstGeom>
          <a:noFill/>
          <a:ln>
            <a:noFill/>
          </a:ln>
        </p:spPr>
        <p:txBody>
          <a:bodyPr wrap="square" rtlCol="0">
            <a:spAutoFit/>
          </a:bodyPr>
          <a:lstStyle/>
          <a:p>
            <a:pPr algn="ctr"/>
            <a:r>
              <a:rPr lang="en-US" altLang="zh-CN" sz="1400" b="1" dirty="0">
                <a:solidFill>
                  <a:srgbClr val="C00000"/>
                </a:solidFill>
                <a:latin typeface="微软雅黑" panose="020B0503020204020204" pitchFamily="34" charset="-122"/>
                <a:ea typeface="微软雅黑" panose="020B0503020204020204" pitchFamily="34" charset="-122"/>
              </a:rPr>
              <a:t>Camera </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F3706C41-659C-40FD-9CA7-F52375D077BC}"/>
              </a:ext>
            </a:extLst>
          </p:cNvPr>
          <p:cNvSpPr txBox="1"/>
          <p:nvPr/>
        </p:nvSpPr>
        <p:spPr>
          <a:xfrm>
            <a:off x="8887978" y="3846483"/>
            <a:ext cx="981800" cy="307777"/>
          </a:xfrm>
          <a:prstGeom prst="rect">
            <a:avLst/>
          </a:prstGeom>
          <a:noFill/>
          <a:ln>
            <a:noFill/>
          </a:ln>
        </p:spPr>
        <p:txBody>
          <a:bodyPr wrap="square" rtlCol="0">
            <a:spAutoFit/>
          </a:bodyPr>
          <a:lstStyle/>
          <a:p>
            <a:pPr algn="ctr"/>
            <a:r>
              <a:rPr lang="en-US" altLang="zh-CN" sz="1400" b="1" dirty="0">
                <a:solidFill>
                  <a:srgbClr val="C00000"/>
                </a:solidFill>
                <a:latin typeface="微软雅黑" panose="020B0503020204020204" pitchFamily="34" charset="-122"/>
                <a:ea typeface="微软雅黑" panose="020B0503020204020204" pitchFamily="34" charset="-122"/>
              </a:rPr>
              <a:t>Area </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352A7C57-37D5-4547-9936-5F2E70577F3D}"/>
              </a:ext>
            </a:extLst>
          </p:cNvPr>
          <p:cNvSpPr/>
          <p:nvPr/>
        </p:nvSpPr>
        <p:spPr>
          <a:xfrm>
            <a:off x="1669771" y="4556681"/>
            <a:ext cx="8852457" cy="1944763"/>
          </a:xfrm>
          <a:prstGeom prst="rect">
            <a:avLst/>
          </a:prstGeom>
        </p:spPr>
        <p:txBody>
          <a:bodyPr wrap="square">
            <a:spAutoFit/>
          </a:bodyPr>
          <a:lstStyle/>
          <a:p>
            <a:pPr marL="285750" indent="-285750">
              <a:lnSpc>
                <a:spcPct val="150000"/>
              </a:lnSpc>
              <a:buFontTx/>
              <a:buChar char="-"/>
            </a:pPr>
            <a:r>
              <a:rPr lang="en-US" altLang="zh-CN" sz="14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General area</a:t>
            </a:r>
            <a:r>
              <a:rPr lang="zh-CN" altLang="en-US" sz="14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CCTV </a:t>
            </a:r>
          </a:p>
          <a:p>
            <a:pPr marL="285750" indent="-285750">
              <a:lnSpc>
                <a:spcPct val="150000"/>
              </a:lnSpc>
              <a:buFontTx/>
              <a:buChar char="-"/>
            </a:pPr>
            <a:r>
              <a:rPr lang="en-US" altLang="zh-CN" sz="14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Controlled area</a:t>
            </a:r>
            <a:r>
              <a:rPr lang="zh-CN" altLang="en-US" sz="14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access controlled system</a:t>
            </a:r>
            <a:r>
              <a:rPr lang="zh-CN" altLang="en-US"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CCTV</a:t>
            </a:r>
          </a:p>
          <a:p>
            <a:pPr marL="285750" indent="-285750">
              <a:lnSpc>
                <a:spcPct val="150000"/>
              </a:lnSpc>
              <a:buFontTx/>
              <a:buChar char="-"/>
            </a:pPr>
            <a:r>
              <a:rPr lang="en-US" altLang="zh-CN" sz="14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Core area</a:t>
            </a:r>
            <a:r>
              <a:rPr lang="zh-CN" altLang="en-US" sz="14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Access control and biometric systems </a:t>
            </a:r>
            <a:r>
              <a:rPr lang="zh-CN" altLang="en-US"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CCTV</a:t>
            </a:r>
            <a:r>
              <a:rPr lang="zh-CN" altLang="en-US"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anti-theft alarm system </a:t>
            </a:r>
            <a:r>
              <a:rPr lang="zh-CN" altLang="en-US"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Entrance check System </a:t>
            </a:r>
            <a:r>
              <a:rPr lang="zh-CN" altLang="en-US"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anti-trailing device</a:t>
            </a:r>
          </a:p>
          <a:p>
            <a:pPr marL="285750" indent="-285750">
              <a:lnSpc>
                <a:spcPct val="150000"/>
              </a:lnSpc>
              <a:buFontTx/>
              <a:buChar char="-"/>
            </a:pPr>
            <a:r>
              <a:rPr lang="en-US" altLang="zh-CN" sz="14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Exclusive customer area </a:t>
            </a:r>
            <a:r>
              <a:rPr lang="zh-CN" altLang="en-US" sz="14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Customized security management measures </a:t>
            </a:r>
          </a:p>
          <a:p>
            <a:pPr>
              <a:lnSpc>
                <a:spcPct val="120000"/>
              </a:lnSpc>
            </a:pPr>
            <a:endParaRPr lang="en-US" altLang="zh-CN"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a:extLst>
              <a:ext uri="{FF2B5EF4-FFF2-40B4-BE49-F238E27FC236}">
                <a16:creationId xmlns:a16="http://schemas.microsoft.com/office/drawing/2014/main" id="{99253B87-E5E7-402F-9F83-2075FA868B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27091" y="3196377"/>
            <a:ext cx="501464" cy="461665"/>
          </a:xfrm>
          <a:prstGeom prst="rect">
            <a:avLst/>
          </a:prstGeom>
        </p:spPr>
      </p:pic>
      <p:pic>
        <p:nvPicPr>
          <p:cNvPr id="14" name="图片 13">
            <a:extLst>
              <a:ext uri="{FF2B5EF4-FFF2-40B4-BE49-F238E27FC236}">
                <a16:creationId xmlns:a16="http://schemas.microsoft.com/office/drawing/2014/main" id="{84DB33B4-DB4B-415A-A582-E4B1E06710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80938" y="3190624"/>
            <a:ext cx="602910" cy="473170"/>
          </a:xfrm>
          <a:prstGeom prst="rect">
            <a:avLst/>
          </a:prstGeom>
        </p:spPr>
      </p:pic>
      <p:pic>
        <p:nvPicPr>
          <p:cNvPr id="15" name="图片 14">
            <a:extLst>
              <a:ext uri="{FF2B5EF4-FFF2-40B4-BE49-F238E27FC236}">
                <a16:creationId xmlns:a16="http://schemas.microsoft.com/office/drawing/2014/main" id="{D1ECF586-C74B-4AD4-9429-08745F7A59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29175" y="3196377"/>
            <a:ext cx="478764" cy="461665"/>
          </a:xfrm>
          <a:prstGeom prst="rect">
            <a:avLst/>
          </a:prstGeom>
        </p:spPr>
      </p:pic>
      <p:pic>
        <p:nvPicPr>
          <p:cNvPr id="16" name="图片 15">
            <a:extLst>
              <a:ext uri="{FF2B5EF4-FFF2-40B4-BE49-F238E27FC236}">
                <a16:creationId xmlns:a16="http://schemas.microsoft.com/office/drawing/2014/main" id="{50912402-F869-430B-81B1-7B25B00053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22950" y="3190624"/>
            <a:ext cx="409011" cy="473170"/>
          </a:xfrm>
          <a:prstGeom prst="rect">
            <a:avLst/>
          </a:prstGeom>
        </p:spPr>
      </p:pic>
      <p:pic>
        <p:nvPicPr>
          <p:cNvPr id="17" name="图片 16">
            <a:extLst>
              <a:ext uri="{FF2B5EF4-FFF2-40B4-BE49-F238E27FC236}">
                <a16:creationId xmlns:a16="http://schemas.microsoft.com/office/drawing/2014/main" id="{D278EDE2-A0A1-467C-82BB-60C3094CB4C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826561" y="3168762"/>
            <a:ext cx="501464" cy="516894"/>
          </a:xfrm>
          <a:prstGeom prst="rect">
            <a:avLst/>
          </a:prstGeom>
        </p:spPr>
      </p:pic>
      <p:pic>
        <p:nvPicPr>
          <p:cNvPr id="18" name="图片 17">
            <a:extLst>
              <a:ext uri="{FF2B5EF4-FFF2-40B4-BE49-F238E27FC236}">
                <a16:creationId xmlns:a16="http://schemas.microsoft.com/office/drawing/2014/main" id="{3B3D78B6-781A-40C7-A40C-A062195F6A6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50583" y="3168762"/>
            <a:ext cx="456590" cy="516894"/>
          </a:xfrm>
          <a:prstGeom prst="rect">
            <a:avLst/>
          </a:prstGeom>
        </p:spPr>
      </p:pic>
      <p:pic>
        <p:nvPicPr>
          <p:cNvPr id="19" name="图片 18">
            <a:extLst>
              <a:ext uri="{FF2B5EF4-FFF2-40B4-BE49-F238E27FC236}">
                <a16:creationId xmlns:a16="http://schemas.microsoft.com/office/drawing/2014/main" id="{E2F870EE-8E17-4EEC-92B7-BDB4033B8D7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07939" y="1478603"/>
            <a:ext cx="658172" cy="822716"/>
          </a:xfrm>
          <a:prstGeom prst="rect">
            <a:avLst/>
          </a:prstGeom>
        </p:spPr>
      </p:pic>
    </p:spTree>
    <p:extLst>
      <p:ext uri="{BB962C8B-B14F-4D97-AF65-F5344CB8AC3E}">
        <p14:creationId xmlns:p14="http://schemas.microsoft.com/office/powerpoint/2010/main" val="50327945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BE5F086-6BB8-4E36-8893-D6B5946AF54E}"/>
              </a:ext>
            </a:extLst>
          </p:cNvPr>
          <p:cNvSpPr txBox="1"/>
          <p:nvPr/>
        </p:nvSpPr>
        <p:spPr>
          <a:xfrm>
            <a:off x="916048" y="228201"/>
            <a:ext cx="3532662"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Safe system</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sp>
        <p:nvSpPr>
          <p:cNvPr id="5" name="剪去对角的矩形 12">
            <a:extLst>
              <a:ext uri="{FF2B5EF4-FFF2-40B4-BE49-F238E27FC236}">
                <a16:creationId xmlns:a16="http://schemas.microsoft.com/office/drawing/2014/main" id="{0297419F-6932-4297-96A2-841FB33BB1D1}"/>
              </a:ext>
            </a:extLst>
          </p:cNvPr>
          <p:cNvSpPr/>
          <p:nvPr/>
        </p:nvSpPr>
        <p:spPr>
          <a:xfrm>
            <a:off x="8138345" y="2731648"/>
            <a:ext cx="4162970" cy="1661694"/>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微软雅黑" panose="020B0503020204020204" pitchFamily="34" charset="-122"/>
              <a:buChar char="‐"/>
            </a:pPr>
            <a:r>
              <a:rPr lang="en-US" altLang="zh-CN" sz="1400" dirty="0">
                <a:solidFill>
                  <a:schemeClr val="tx1"/>
                </a:solidFill>
                <a:latin typeface="微软雅黑" panose="020B0503020204020204" pitchFamily="34" charset="-122"/>
                <a:ea typeface="微软雅黑" panose="020B0503020204020204" pitchFamily="34" charset="-122"/>
              </a:rPr>
              <a:t>7×24</a:t>
            </a:r>
            <a:r>
              <a:rPr lang="zh-CN" altLang="en-US" sz="1400" dirty="0">
                <a:solidFill>
                  <a:schemeClr val="tx1"/>
                </a:solidFill>
                <a:latin typeface="微软雅黑" panose="020B0503020204020204" pitchFamily="34" charset="-122"/>
                <a:ea typeface="微软雅黑" panose="020B0503020204020204" pitchFamily="34" charset="-122"/>
              </a:rPr>
              <a:t> </a:t>
            </a:r>
            <a:r>
              <a:rPr lang="en-US" altLang="zh-CN" sz="1400" dirty="0">
                <a:solidFill>
                  <a:schemeClr val="tx1"/>
                </a:solidFill>
                <a:latin typeface="微软雅黑" panose="020B0503020204020204" pitchFamily="34" charset="-122"/>
                <a:ea typeface="微软雅黑" panose="020B0503020204020204" pitchFamily="34" charset="-122"/>
              </a:rPr>
              <a:t>security inspection</a:t>
            </a:r>
          </a:p>
          <a:p>
            <a:pPr marL="285750" indent="-285750">
              <a:lnSpc>
                <a:spcPct val="150000"/>
              </a:lnSpc>
              <a:buFont typeface="微软雅黑" panose="020B0503020204020204" pitchFamily="34" charset="-122"/>
              <a:buChar char="‐"/>
            </a:pPr>
            <a:r>
              <a:rPr lang="en-US" altLang="zh-CN" sz="1400" dirty="0">
                <a:solidFill>
                  <a:schemeClr val="tx1"/>
                </a:solidFill>
                <a:latin typeface="微软雅黑" panose="020B0503020204020204" pitchFamily="34" charset="-122"/>
                <a:ea typeface="微软雅黑" panose="020B0503020204020204" pitchFamily="34" charset="-122"/>
              </a:rPr>
              <a:t>7×24 security management</a:t>
            </a:r>
          </a:p>
          <a:p>
            <a:pPr marL="285750" indent="-285750">
              <a:lnSpc>
                <a:spcPct val="150000"/>
              </a:lnSpc>
              <a:buFont typeface="微软雅黑" panose="020B0503020204020204" pitchFamily="34" charset="-122"/>
              <a:buChar char="‐"/>
            </a:pPr>
            <a:r>
              <a:rPr lang="en-US" altLang="zh-CN" sz="140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7×24 In and out control</a:t>
            </a:r>
          </a:p>
          <a:p>
            <a:pPr marL="285750" indent="-285750">
              <a:lnSpc>
                <a:spcPct val="150000"/>
              </a:lnSpc>
              <a:buFont typeface="微软雅黑" panose="020B0503020204020204" pitchFamily="34" charset="-122"/>
              <a:buChar char="‐"/>
            </a:pPr>
            <a:r>
              <a:rPr lang="en-US" altLang="zh-CN" sz="1400" dirty="0">
                <a:solidFill>
                  <a:schemeClr val="tx1"/>
                </a:solidFill>
                <a:latin typeface="微软雅黑" panose="020B0503020204020204" pitchFamily="34" charset="-122"/>
                <a:ea typeface="微软雅黑" panose="020B0503020204020204" pitchFamily="34" charset="-122"/>
              </a:rPr>
              <a:t>7×24</a:t>
            </a:r>
            <a:r>
              <a:rPr lang="zh-CN" altLang="en-US" sz="1400" dirty="0">
                <a:solidFill>
                  <a:schemeClr val="tx1"/>
                </a:solidFill>
                <a:latin typeface="微软雅黑" panose="020B0503020204020204" pitchFamily="34" charset="-122"/>
                <a:ea typeface="微软雅黑" panose="020B0503020204020204" pitchFamily="34" charset="-122"/>
              </a:rPr>
              <a:t> </a:t>
            </a:r>
            <a:r>
              <a:rPr lang="en-US" altLang="zh-CN" sz="1400" dirty="0">
                <a:solidFill>
                  <a:schemeClr val="tx1"/>
                </a:solidFill>
                <a:latin typeface="微软雅黑" panose="020B0503020204020204" pitchFamily="34" charset="-122"/>
                <a:ea typeface="微软雅黑" panose="020B0503020204020204" pitchFamily="34" charset="-122"/>
              </a:rPr>
              <a:t>CCTV</a:t>
            </a:r>
          </a:p>
          <a:p>
            <a:pPr marL="285750" indent="-285750">
              <a:lnSpc>
                <a:spcPct val="150000"/>
              </a:lnSpc>
              <a:buFont typeface="微软雅黑" panose="020B0503020204020204" pitchFamily="34" charset="-122"/>
              <a:buChar char="‐"/>
            </a:pPr>
            <a:r>
              <a:rPr lang="en-US" altLang="zh-CN" sz="1400" dirty="0">
                <a:solidFill>
                  <a:schemeClr val="tx1"/>
                </a:solidFill>
                <a:latin typeface="微软雅黑" panose="020B0503020204020204" pitchFamily="34" charset="-122"/>
                <a:ea typeface="微软雅黑" panose="020B0503020204020204" pitchFamily="34" charset="-122"/>
              </a:rPr>
              <a:t>Video stored at least 3 months</a:t>
            </a:r>
            <a:endParaRPr lang="zh-CN" altLang="en-US" sz="1400" dirty="0">
              <a:solidFill>
                <a:schemeClr val="tx1"/>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9BAA3E6A-E6B8-4BBC-8C01-343B790B3C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01447" y="3280747"/>
            <a:ext cx="426539" cy="533174"/>
          </a:xfrm>
          <a:prstGeom prst="rect">
            <a:avLst/>
          </a:prstGeom>
        </p:spPr>
      </p:pic>
      <p:pic>
        <p:nvPicPr>
          <p:cNvPr id="8" name="图片 7">
            <a:extLst>
              <a:ext uri="{FF2B5EF4-FFF2-40B4-BE49-F238E27FC236}">
                <a16:creationId xmlns:a16="http://schemas.microsoft.com/office/drawing/2014/main" id="{7E5AAC20-D3EC-4D47-BFA5-F1363E1542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0066" y="2214162"/>
            <a:ext cx="4545934" cy="288554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239846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240581" y="881270"/>
            <a:ext cx="1263649" cy="422909"/>
          </a:xfrm>
          <a:prstGeom prst="rect">
            <a:avLst/>
          </a:prstGeom>
          <a:blipFill>
            <a:blip r:embed="rId2" cstate="print"/>
            <a:stretch>
              <a:fillRect/>
            </a:stretch>
          </a:blipFill>
        </p:spPr>
        <p:txBody>
          <a:bodyPr wrap="square" lIns="0" tIns="0" rIns="0" bIns="0" rtlCol="0"/>
          <a:lstStyle/>
          <a:p>
            <a:endParaRPr sz="1200"/>
          </a:p>
        </p:txBody>
      </p:sp>
      <p:sp>
        <p:nvSpPr>
          <p:cNvPr id="3" name="object 3"/>
          <p:cNvSpPr/>
          <p:nvPr/>
        </p:nvSpPr>
        <p:spPr>
          <a:xfrm>
            <a:off x="1140" y="1"/>
            <a:ext cx="12190859" cy="6857879"/>
          </a:xfrm>
          <a:prstGeom prst="rect">
            <a:avLst/>
          </a:prstGeom>
          <a:blipFill>
            <a:blip r:embed="rId3" cstate="print"/>
            <a:stretch>
              <a:fillRect/>
            </a:stretch>
          </a:blipFill>
        </p:spPr>
        <p:txBody>
          <a:bodyPr wrap="square" lIns="0" tIns="0" rIns="0" bIns="0" rtlCol="0"/>
          <a:lstStyle/>
          <a:p>
            <a:endParaRPr sz="1200" dirty="0"/>
          </a:p>
        </p:txBody>
      </p:sp>
      <p:sp>
        <p:nvSpPr>
          <p:cNvPr id="4" name="object 4"/>
          <p:cNvSpPr txBox="1">
            <a:spLocks noGrp="1"/>
          </p:cNvSpPr>
          <p:nvPr>
            <p:ph type="body" idx="1"/>
          </p:nvPr>
        </p:nvSpPr>
        <p:spPr>
          <a:xfrm>
            <a:off x="2030760" y="1948050"/>
            <a:ext cx="11721805" cy="2225822"/>
          </a:xfrm>
          <a:prstGeom prst="rect">
            <a:avLst/>
          </a:prstGeom>
        </p:spPr>
        <p:txBody>
          <a:bodyPr vert="horz" wrap="square" lIns="0" tIns="9736" rIns="0" bIns="0" rtlCol="0">
            <a:spAutoFit/>
          </a:bodyPr>
          <a:lstStyle/>
          <a:p>
            <a:pPr marL="232010" indent="0">
              <a:lnSpc>
                <a:spcPct val="100000"/>
              </a:lnSpc>
              <a:spcBef>
                <a:spcPts val="76"/>
              </a:spcBef>
              <a:buNone/>
            </a:pPr>
            <a:r>
              <a:rPr sz="14400" spc="7" dirty="0">
                <a:solidFill>
                  <a:schemeClr val="bg1"/>
                </a:solidFill>
                <a:latin typeface="Arial" panose="020B0604020202020204" pitchFamily="34" charset="0"/>
                <a:cs typeface="Arial" panose="020B0604020202020204" pitchFamily="34" charset="0"/>
              </a:rPr>
              <a:t>THANKS</a:t>
            </a:r>
          </a:p>
        </p:txBody>
      </p:sp>
      <p:sp>
        <p:nvSpPr>
          <p:cNvPr id="5" name="object 5"/>
          <p:cNvSpPr txBox="1"/>
          <p:nvPr/>
        </p:nvSpPr>
        <p:spPr>
          <a:xfrm>
            <a:off x="1189658" y="4909950"/>
            <a:ext cx="5571913" cy="1146019"/>
          </a:xfrm>
          <a:prstGeom prst="rect">
            <a:avLst/>
          </a:prstGeom>
        </p:spPr>
        <p:txBody>
          <a:bodyPr vert="horz" wrap="square" lIns="0" tIns="8890" rIns="0" bIns="0" rtlCol="0">
            <a:spAutoFit/>
          </a:bodyPr>
          <a:lstStyle/>
          <a:p>
            <a:pPr marL="46569">
              <a:spcBef>
                <a:spcPts val="70"/>
              </a:spcBef>
            </a:pPr>
            <a:r>
              <a:rPr sz="2067" spc="-3" dirty="0">
                <a:solidFill>
                  <a:srgbClr val="FFFFFF"/>
                </a:solidFill>
                <a:latin typeface="Arial"/>
                <a:cs typeface="Arial"/>
                <a:hlinkClick r:id="rId4"/>
              </a:rPr>
              <a:t>www.kehua.com</a:t>
            </a:r>
            <a:endParaRPr sz="2067">
              <a:latin typeface="Arial"/>
              <a:cs typeface="Arial"/>
            </a:endParaRPr>
          </a:p>
          <a:p>
            <a:pPr marL="8467" marR="3584119" indent="36831">
              <a:lnSpc>
                <a:spcPct val="136700"/>
              </a:lnSpc>
              <a:spcBef>
                <a:spcPts val="637"/>
              </a:spcBef>
            </a:pPr>
            <a:r>
              <a:rPr sz="1200" spc="-3" dirty="0">
                <a:solidFill>
                  <a:srgbClr val="FFFFFF"/>
                </a:solidFill>
                <a:latin typeface="Arial"/>
                <a:cs typeface="Arial"/>
              </a:rPr>
              <a:t>Kehua Data </a:t>
            </a:r>
            <a:r>
              <a:rPr sz="1200" dirty="0">
                <a:solidFill>
                  <a:srgbClr val="FFFFFF"/>
                </a:solidFill>
                <a:latin typeface="Arial"/>
                <a:cs typeface="Arial"/>
              </a:rPr>
              <a:t>Co., Ltd.  Statistics: By </a:t>
            </a:r>
            <a:r>
              <a:rPr sz="1200" spc="-3" dirty="0">
                <a:solidFill>
                  <a:srgbClr val="FFFFFF"/>
                </a:solidFill>
                <a:latin typeface="Arial"/>
                <a:cs typeface="Arial"/>
              </a:rPr>
              <a:t>the end </a:t>
            </a:r>
            <a:r>
              <a:rPr sz="1200" dirty="0">
                <a:solidFill>
                  <a:srgbClr val="FFFFFF"/>
                </a:solidFill>
                <a:latin typeface="Arial"/>
                <a:cs typeface="Arial"/>
              </a:rPr>
              <a:t>of</a:t>
            </a:r>
            <a:r>
              <a:rPr sz="1200" spc="-30" dirty="0">
                <a:solidFill>
                  <a:srgbClr val="FFFFFF"/>
                </a:solidFill>
                <a:latin typeface="Arial"/>
                <a:cs typeface="Arial"/>
              </a:rPr>
              <a:t> </a:t>
            </a:r>
            <a:r>
              <a:rPr sz="1200" spc="-3" dirty="0">
                <a:solidFill>
                  <a:srgbClr val="FFFFFF"/>
                </a:solidFill>
                <a:latin typeface="Arial"/>
                <a:cs typeface="Arial"/>
              </a:rPr>
              <a:t>2022</a:t>
            </a:r>
            <a:endParaRPr sz="1200">
              <a:latin typeface="Arial"/>
              <a:cs typeface="Arial"/>
            </a:endParaRPr>
          </a:p>
          <a:p>
            <a:pPr marL="8467">
              <a:spcBef>
                <a:spcPts val="420"/>
              </a:spcBef>
            </a:pPr>
            <a:r>
              <a:rPr sz="1200" spc="-7" dirty="0">
                <a:solidFill>
                  <a:srgbClr val="FFFFFF"/>
                </a:solidFill>
                <a:latin typeface="Arial"/>
                <a:cs typeface="Arial"/>
              </a:rPr>
              <a:t>Source</a:t>
            </a:r>
            <a:r>
              <a:rPr sz="1200" spc="-7" dirty="0">
                <a:solidFill>
                  <a:srgbClr val="FFFFFF"/>
                </a:solidFill>
                <a:latin typeface="宋体"/>
                <a:cs typeface="宋体"/>
              </a:rPr>
              <a:t>：</a:t>
            </a:r>
            <a:r>
              <a:rPr sz="1200" spc="-7" dirty="0">
                <a:solidFill>
                  <a:srgbClr val="FFFFFF"/>
                </a:solidFill>
                <a:latin typeface="Arial"/>
                <a:cs typeface="Arial"/>
              </a:rPr>
              <a:t>Frost </a:t>
            </a:r>
            <a:r>
              <a:rPr sz="1200" dirty="0">
                <a:solidFill>
                  <a:srgbClr val="FFFFFF"/>
                </a:solidFill>
                <a:latin typeface="Arial"/>
                <a:cs typeface="Arial"/>
              </a:rPr>
              <a:t>&amp; </a:t>
            </a:r>
            <a:r>
              <a:rPr sz="1200" spc="-3" dirty="0">
                <a:solidFill>
                  <a:srgbClr val="FFFFFF"/>
                </a:solidFill>
                <a:latin typeface="Arial"/>
                <a:cs typeface="Arial"/>
              </a:rPr>
              <a:t>Sullivan, </a:t>
            </a:r>
            <a:r>
              <a:rPr sz="1200" dirty="0">
                <a:solidFill>
                  <a:srgbClr val="FFFFFF"/>
                </a:solidFill>
                <a:latin typeface="Arial"/>
                <a:cs typeface="Arial"/>
              </a:rPr>
              <a:t>OMDIA, CCW, FORWARD, </a:t>
            </a:r>
            <a:r>
              <a:rPr sz="1200" spc="-3" dirty="0">
                <a:solidFill>
                  <a:srgbClr val="FFFFFF"/>
                </a:solidFill>
                <a:latin typeface="Arial"/>
                <a:cs typeface="Arial"/>
              </a:rPr>
              <a:t>CCID, Dun&amp;Bradstreet,</a:t>
            </a:r>
            <a:r>
              <a:rPr sz="1200" spc="43" dirty="0">
                <a:solidFill>
                  <a:srgbClr val="FFFFFF"/>
                </a:solidFill>
                <a:latin typeface="Arial"/>
                <a:cs typeface="Arial"/>
              </a:rPr>
              <a:t> </a:t>
            </a:r>
            <a:r>
              <a:rPr sz="1200" dirty="0">
                <a:solidFill>
                  <a:srgbClr val="FFFFFF"/>
                </a:solidFill>
                <a:latin typeface="Arial"/>
                <a:cs typeface="Arial"/>
              </a:rPr>
              <a:t>etc.</a:t>
            </a:r>
            <a:endParaRPr sz="1200">
              <a:latin typeface="Arial"/>
              <a:cs typeface="Arial"/>
            </a:endParaRPr>
          </a:p>
        </p:txBody>
      </p:sp>
      <p:sp>
        <p:nvSpPr>
          <p:cNvPr id="6" name="object 6"/>
          <p:cNvSpPr/>
          <p:nvPr/>
        </p:nvSpPr>
        <p:spPr>
          <a:xfrm>
            <a:off x="8178800" y="5182383"/>
            <a:ext cx="3511549" cy="1003299"/>
          </a:xfrm>
          <a:prstGeom prst="rect">
            <a:avLst/>
          </a:prstGeom>
          <a:blipFill>
            <a:blip r:embed="rId5" cstate="print"/>
            <a:stretch>
              <a:fillRect/>
            </a:stretch>
          </a:blipFill>
        </p:spPr>
        <p:txBody>
          <a:bodyPr wrap="square" lIns="0" tIns="0" rIns="0" bIns="0" rtlCol="0"/>
          <a:lstStyle/>
          <a:p>
            <a:endParaRPr sz="1200"/>
          </a:p>
        </p:txBody>
      </p:sp>
      <p:sp>
        <p:nvSpPr>
          <p:cNvPr id="7" name="object 7"/>
          <p:cNvSpPr/>
          <p:nvPr/>
        </p:nvSpPr>
        <p:spPr>
          <a:xfrm>
            <a:off x="10342181" y="754270"/>
            <a:ext cx="1263649" cy="422909"/>
          </a:xfrm>
          <a:prstGeom prst="rect">
            <a:avLst/>
          </a:prstGeom>
          <a:blipFill>
            <a:blip r:embed="rId2" cstate="print"/>
            <a:stretch>
              <a:fillRect/>
            </a:stretch>
          </a:blipFill>
        </p:spPr>
        <p:txBody>
          <a:bodyPr wrap="square" lIns="0" tIns="0" rIns="0" bIns="0" rtlCol="0"/>
          <a:lstStyle/>
          <a:p>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7E6CED2A-66A9-4E05-BE03-2E43D6BD622A}"/>
              </a:ext>
            </a:extLst>
          </p:cNvPr>
          <p:cNvSpPr txBox="1"/>
          <p:nvPr/>
        </p:nvSpPr>
        <p:spPr>
          <a:xfrm>
            <a:off x="2068919" y="2334298"/>
            <a:ext cx="8054162" cy="1015663"/>
          </a:xfrm>
          <a:prstGeom prst="rect">
            <a:avLst/>
          </a:prstGeom>
          <a:noFill/>
        </p:spPr>
        <p:txBody>
          <a:bodyPr wrap="square" rtlCol="0">
            <a:spAutoFit/>
          </a:bodyPr>
          <a:lstStyle/>
          <a:p>
            <a:pPr algn="ctr"/>
            <a:r>
              <a:rPr lang="zh-CN" altLang="en-US" sz="6000" b="1" dirty="0">
                <a:solidFill>
                  <a:schemeClr val="bg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北京科众数据中心</a:t>
            </a:r>
          </a:p>
        </p:txBody>
      </p:sp>
      <p:sp>
        <p:nvSpPr>
          <p:cNvPr id="13" name="文本框 12">
            <a:extLst>
              <a:ext uri="{FF2B5EF4-FFF2-40B4-BE49-F238E27FC236}">
                <a16:creationId xmlns:a16="http://schemas.microsoft.com/office/drawing/2014/main" id="{A2B3DC3C-4A57-4326-9749-3BCAA807F3D0}"/>
              </a:ext>
            </a:extLst>
          </p:cNvPr>
          <p:cNvSpPr txBox="1"/>
          <p:nvPr/>
        </p:nvSpPr>
        <p:spPr>
          <a:xfrm>
            <a:off x="4394791" y="3641452"/>
            <a:ext cx="3402419" cy="461665"/>
          </a:xfrm>
          <a:prstGeom prst="rect">
            <a:avLst/>
          </a:prstGeom>
          <a:noFill/>
        </p:spPr>
        <p:txBody>
          <a:bodyPr wrap="square" rtlCol="0">
            <a:spAutoFit/>
          </a:bodyPr>
          <a:lstStyle/>
          <a:p>
            <a:pPr algn="ctr"/>
            <a:r>
              <a:rPr lang="zh-CN" altLang="en-US" sz="2400" b="1">
                <a:solidFill>
                  <a:schemeClr val="bg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科华数据股份有限公司</a:t>
            </a:r>
            <a:endParaRPr lang="zh-CN" altLang="en-US" sz="2400" b="1" dirty="0">
              <a:solidFill>
                <a:schemeClr val="bg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3" name="图片 2" descr="卡通画&#10;&#10;描述已自动生成">
            <a:extLst>
              <a:ext uri="{FF2B5EF4-FFF2-40B4-BE49-F238E27FC236}">
                <a16:creationId xmlns:a16="http://schemas.microsoft.com/office/drawing/2014/main" id="{A267D0A3-6247-4797-AB4A-AE0D8B178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217" y="226068"/>
            <a:ext cx="1610157" cy="530590"/>
          </a:xfrm>
          <a:prstGeom prst="rect">
            <a:avLst/>
          </a:prstGeom>
        </p:spPr>
      </p:pic>
      <p:pic>
        <p:nvPicPr>
          <p:cNvPr id="6" name="图片 5" descr="卡通画&#10;&#10;描述已自动生成">
            <a:extLst>
              <a:ext uri="{FF2B5EF4-FFF2-40B4-BE49-F238E27FC236}">
                <a16:creationId xmlns:a16="http://schemas.microsoft.com/office/drawing/2014/main" id="{0DBD34A5-0C8E-4FC7-87B1-2060C33CB797}"/>
              </a:ext>
            </a:extLst>
          </p:cNvPr>
          <p:cNvPicPr>
            <a:picLocks noChangeAspect="1"/>
          </p:cNvPicPr>
          <p:nvPr/>
        </p:nvPicPr>
        <p:blipFill>
          <a:blip r:embed="rId4">
            <a:alphaModFix amt="18000"/>
            <a:extLst>
              <a:ext uri="{28A0092B-C50C-407E-A947-70E740481C1C}">
                <a14:useLocalDpi xmlns:a14="http://schemas.microsoft.com/office/drawing/2010/main" val="0"/>
              </a:ext>
            </a:extLst>
          </a:blip>
          <a:stretch>
            <a:fillRect/>
          </a:stretch>
        </p:blipFill>
        <p:spPr>
          <a:xfrm>
            <a:off x="0" y="5511493"/>
            <a:ext cx="6427664" cy="1346507"/>
          </a:xfrm>
          <a:prstGeom prst="rect">
            <a:avLst/>
          </a:prstGeom>
        </p:spPr>
      </p:pic>
      <p:sp>
        <p:nvSpPr>
          <p:cNvPr id="2" name="矩形 1">
            <a:extLst>
              <a:ext uri="{FF2B5EF4-FFF2-40B4-BE49-F238E27FC236}">
                <a16:creationId xmlns:a16="http://schemas.microsoft.com/office/drawing/2014/main" id="{27460473-E849-4A78-B719-7CB7AF7FB00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B77238D8-47BB-4504-B6F3-99DBBD6F87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02332" y="0"/>
            <a:ext cx="9785350" cy="6858000"/>
          </a:xfrm>
          <a:prstGeom prst="rect">
            <a:avLst/>
          </a:prstGeom>
        </p:spPr>
      </p:pic>
      <p:sp>
        <p:nvSpPr>
          <p:cNvPr id="4" name="矩形 3">
            <a:extLst>
              <a:ext uri="{FF2B5EF4-FFF2-40B4-BE49-F238E27FC236}">
                <a16:creationId xmlns:a16="http://schemas.microsoft.com/office/drawing/2014/main" id="{80710B7F-04B0-394C-9641-7E1CA9D740AB}"/>
              </a:ext>
            </a:extLst>
          </p:cNvPr>
          <p:cNvSpPr/>
          <p:nvPr/>
        </p:nvSpPr>
        <p:spPr>
          <a:xfrm>
            <a:off x="259591" y="2518964"/>
            <a:ext cx="7694863" cy="707886"/>
          </a:xfrm>
          <a:prstGeom prst="rect">
            <a:avLst/>
          </a:prstGeom>
        </p:spPr>
        <p:txBody>
          <a:bodyPr wrap="none">
            <a:spAutoFit/>
          </a:bodyPr>
          <a:lstStyle/>
          <a:p>
            <a:pPr lvl="0" algn="ctr"/>
            <a:r>
              <a:rPr lang="en-US" altLang="zh-CN" sz="4000" b="1" dirty="0" err="1">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Kehua</a:t>
            </a:r>
            <a:r>
              <a:rPr lang="zh-CN" altLang="en-US" sz="4000" b="1" dirty="0">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a:t>
            </a:r>
            <a:r>
              <a:rPr lang="en-US" altLang="zh-CN" sz="4000" b="1" dirty="0" err="1">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KeZhong</a:t>
            </a:r>
            <a:r>
              <a:rPr lang="en-US" altLang="zh-CN" sz="4000" b="1" dirty="0">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 </a:t>
            </a:r>
            <a:r>
              <a:rPr lang="en-US" altLang="zh-CN" sz="4000" b="1" dirty="0" err="1">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rPr>
              <a:t>DataCenter</a:t>
            </a:r>
            <a:endParaRPr lang="zh-CN" altLang="en-US" sz="4000" b="1" dirty="0">
              <a:solidFill>
                <a:srgbClr val="C00000"/>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565628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EC096-368A-4AE5-98FD-425463A772E1}"/>
              </a:ext>
            </a:extLst>
          </p:cNvPr>
          <p:cNvSpPr>
            <a:spLocks noGrp="1"/>
          </p:cNvSpPr>
          <p:nvPr>
            <p:ph type="title"/>
          </p:nvPr>
        </p:nvSpPr>
        <p:spPr/>
        <p:txBody>
          <a:bodyPr/>
          <a:lstStyle/>
          <a:p>
            <a:r>
              <a:rPr lang="en-US" altLang="zh-CN" dirty="0"/>
              <a:t> </a:t>
            </a:r>
            <a:endParaRPr lang="zh-CN" altLang="en-US" dirty="0"/>
          </a:p>
        </p:txBody>
      </p:sp>
      <p:sp>
        <p:nvSpPr>
          <p:cNvPr id="3" name="内容占位符 2">
            <a:extLst>
              <a:ext uri="{FF2B5EF4-FFF2-40B4-BE49-F238E27FC236}">
                <a16:creationId xmlns:a16="http://schemas.microsoft.com/office/drawing/2014/main" id="{677D00D9-4B7D-4ACD-97E9-33FE967A3A2F}"/>
              </a:ext>
            </a:extLst>
          </p:cNvPr>
          <p:cNvSpPr>
            <a:spLocks noGrp="1"/>
          </p:cNvSpPr>
          <p:nvPr>
            <p:ph idx="1"/>
          </p:nvPr>
        </p:nvSpPr>
        <p:spPr/>
        <p:txBody>
          <a:bodyPr/>
          <a:lstStyle/>
          <a:p>
            <a:endParaRPr lang="zh-CN" altLang="en-US"/>
          </a:p>
        </p:txBody>
      </p:sp>
      <p:pic>
        <p:nvPicPr>
          <p:cNvPr id="5" name="图片 4">
            <a:extLst>
              <a:ext uri="{FF2B5EF4-FFF2-40B4-BE49-F238E27FC236}">
                <a16:creationId xmlns:a16="http://schemas.microsoft.com/office/drawing/2014/main" id="{C925E8F0-D7B7-43A4-B571-A71D400868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BBC1FABB-F0D2-4F17-85ED-6BAEDEEBDEC3}"/>
              </a:ext>
            </a:extLst>
          </p:cNvPr>
          <p:cNvSpPr/>
          <p:nvPr/>
        </p:nvSpPr>
        <p:spPr>
          <a:xfrm>
            <a:off x="7981507" y="0"/>
            <a:ext cx="4210493" cy="6858000"/>
          </a:xfrm>
          <a:prstGeom prst="rect">
            <a:avLst/>
          </a:prstGeom>
          <a:gradFill>
            <a:gsLst>
              <a:gs pos="13000">
                <a:srgbClr val="010167">
                  <a:alpha val="81000"/>
                </a:srgbClr>
              </a:gs>
              <a:gs pos="100000">
                <a:srgbClr val="CB0507">
                  <a:alpha val="69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5400" b="1">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7A66E3ED-AC86-4603-960A-C1922DAED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8042" y="842122"/>
            <a:ext cx="712328" cy="712328"/>
          </a:xfrm>
          <a:prstGeom prst="rect">
            <a:avLst/>
          </a:prstGeom>
        </p:spPr>
      </p:pic>
      <p:sp>
        <p:nvSpPr>
          <p:cNvPr id="8" name="文本框 7">
            <a:extLst>
              <a:ext uri="{FF2B5EF4-FFF2-40B4-BE49-F238E27FC236}">
                <a16:creationId xmlns:a16="http://schemas.microsoft.com/office/drawing/2014/main" id="{64BDE9DD-4854-424F-AA25-36C13A3FA3EA}"/>
              </a:ext>
            </a:extLst>
          </p:cNvPr>
          <p:cNvSpPr txBox="1"/>
          <p:nvPr/>
        </p:nvSpPr>
        <p:spPr>
          <a:xfrm>
            <a:off x="9639630" y="998231"/>
            <a:ext cx="2179807" cy="369332"/>
          </a:xfrm>
          <a:prstGeom prst="rect">
            <a:avLst/>
          </a:prstGeom>
          <a:noFill/>
        </p:spPr>
        <p:txBody>
          <a:bodyPr wrap="squar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Self-build</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34C5AA45-D534-4881-A8EA-E55DB60AAA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750816" y="2512602"/>
            <a:ext cx="712328" cy="591143"/>
          </a:xfrm>
          <a:prstGeom prst="rect">
            <a:avLst/>
          </a:prstGeom>
        </p:spPr>
      </p:pic>
      <p:sp>
        <p:nvSpPr>
          <p:cNvPr id="10" name="文本框 9">
            <a:extLst>
              <a:ext uri="{FF2B5EF4-FFF2-40B4-BE49-F238E27FC236}">
                <a16:creationId xmlns:a16="http://schemas.microsoft.com/office/drawing/2014/main" id="{8CBAC68E-6299-44BF-AA4E-E42CD171A51D}"/>
              </a:ext>
            </a:extLst>
          </p:cNvPr>
          <p:cNvSpPr txBox="1"/>
          <p:nvPr/>
        </p:nvSpPr>
        <p:spPr>
          <a:xfrm>
            <a:off x="9639630" y="2623507"/>
            <a:ext cx="2179807" cy="369332"/>
          </a:xfrm>
          <a:prstGeom prst="rect">
            <a:avLst/>
          </a:prstGeom>
          <a:noFill/>
        </p:spPr>
        <p:txBody>
          <a:bodyPr wrap="squar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ISO</a:t>
            </a:r>
            <a:r>
              <a:rPr lang="zh-CN" altLang="en-US" b="1" dirty="0">
                <a:solidFill>
                  <a:schemeClr val="bg1"/>
                </a:solidFill>
                <a:latin typeface="微软雅黑" panose="020B0503020204020204" pitchFamily="34" charset="-122"/>
                <a:ea typeface="微软雅黑" panose="020B0503020204020204" pitchFamily="34" charset="-122"/>
              </a:rPr>
              <a:t> </a:t>
            </a:r>
            <a:r>
              <a:rPr lang="en-US" altLang="zh-CN" b="1" dirty="0">
                <a:solidFill>
                  <a:schemeClr val="bg1"/>
                </a:solidFill>
                <a:latin typeface="微软雅黑" panose="020B0503020204020204" pitchFamily="34" charset="-122"/>
                <a:ea typeface="微软雅黑" panose="020B0503020204020204" pitchFamily="34" charset="-122"/>
              </a:rPr>
              <a:t>Certificate</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D4E4BC07-13F5-47F4-9DC6-85D27F24A9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796364" y="4061897"/>
            <a:ext cx="523859" cy="591143"/>
          </a:xfrm>
          <a:prstGeom prst="rect">
            <a:avLst/>
          </a:prstGeom>
        </p:spPr>
      </p:pic>
      <p:sp>
        <p:nvSpPr>
          <p:cNvPr id="12" name="文本框 11">
            <a:extLst>
              <a:ext uri="{FF2B5EF4-FFF2-40B4-BE49-F238E27FC236}">
                <a16:creationId xmlns:a16="http://schemas.microsoft.com/office/drawing/2014/main" id="{60214462-04D3-4070-872A-07FEE884A5E5}"/>
              </a:ext>
            </a:extLst>
          </p:cNvPr>
          <p:cNvSpPr txBox="1"/>
          <p:nvPr/>
        </p:nvSpPr>
        <p:spPr>
          <a:xfrm>
            <a:off x="9639630" y="4223115"/>
            <a:ext cx="2179807" cy="646331"/>
          </a:xfrm>
          <a:prstGeom prst="rect">
            <a:avLst/>
          </a:prstGeom>
          <a:noFill/>
        </p:spPr>
        <p:txBody>
          <a:bodyPr wrap="squar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I&amp;S Certificate level 3</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6EAD02B3-AC0A-4C8C-80B9-C9208A67EA5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773590" y="5611192"/>
            <a:ext cx="712328" cy="712328"/>
          </a:xfrm>
          <a:prstGeom prst="rect">
            <a:avLst/>
          </a:prstGeom>
        </p:spPr>
      </p:pic>
      <p:sp>
        <p:nvSpPr>
          <p:cNvPr id="14" name="文本框 13">
            <a:extLst>
              <a:ext uri="{FF2B5EF4-FFF2-40B4-BE49-F238E27FC236}">
                <a16:creationId xmlns:a16="http://schemas.microsoft.com/office/drawing/2014/main" id="{0266245E-878D-47E5-81FE-0E86C7206A9D}"/>
              </a:ext>
            </a:extLst>
          </p:cNvPr>
          <p:cNvSpPr txBox="1"/>
          <p:nvPr/>
        </p:nvSpPr>
        <p:spPr>
          <a:xfrm>
            <a:off x="9639630" y="5648230"/>
            <a:ext cx="2179807" cy="646331"/>
          </a:xfrm>
          <a:prstGeom prst="rect">
            <a:avLst/>
          </a:prstGeom>
          <a:noFill/>
        </p:spPr>
        <p:txBody>
          <a:bodyPr wrap="squar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A Tier Data center certificate</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2637763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直接连接符 47"/>
          <p:cNvCxnSpPr>
            <a:cxnSpLocks/>
          </p:cNvCxnSpPr>
          <p:nvPr/>
        </p:nvCxnSpPr>
        <p:spPr>
          <a:xfrm>
            <a:off x="2225611" y="3632792"/>
            <a:ext cx="576000" cy="0"/>
          </a:xfrm>
          <a:prstGeom prst="line">
            <a:avLst/>
          </a:prstGeom>
          <a:ln w="19050">
            <a:solidFill>
              <a:srgbClr val="CB0507"/>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941160" y="1922637"/>
            <a:ext cx="1895997" cy="338554"/>
          </a:xfrm>
          <a:prstGeom prst="rect">
            <a:avLst/>
          </a:prstGeom>
          <a:noFill/>
        </p:spPr>
        <p:txBody>
          <a:bodyPr wrap="square" rtlCol="0">
            <a:spAutoFit/>
          </a:bodyPr>
          <a:lstStyle/>
          <a:p>
            <a:pPr algn="ctr"/>
            <a:r>
              <a:rPr lang="en-US" altLang="zh-CN" sz="1600" b="1" dirty="0">
                <a:solidFill>
                  <a:srgbClr val="CB0507"/>
                </a:solidFill>
                <a:latin typeface="微软雅黑" panose="020B0503020204020204" pitchFamily="34" charset="-122"/>
                <a:ea typeface="微软雅黑" panose="020B0503020204020204" pitchFamily="34" charset="-122"/>
              </a:rPr>
              <a:t>Standardization</a:t>
            </a:r>
            <a:endParaRPr lang="zh-CN" altLang="en-US" sz="1600" b="1" dirty="0">
              <a:solidFill>
                <a:srgbClr val="CB0507"/>
              </a:solidFill>
              <a:latin typeface="微软雅黑" panose="020B0503020204020204" pitchFamily="34" charset="-122"/>
              <a:ea typeface="微软雅黑" panose="020B0503020204020204" pitchFamily="34" charset="-122"/>
            </a:endParaRPr>
          </a:p>
        </p:txBody>
      </p:sp>
      <p:sp>
        <p:nvSpPr>
          <p:cNvPr id="50" name="矩形 49"/>
          <p:cNvSpPr/>
          <p:nvPr/>
        </p:nvSpPr>
        <p:spPr>
          <a:xfrm>
            <a:off x="967623" y="2225380"/>
            <a:ext cx="1959310" cy="700576"/>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GB50174-2017</a:t>
            </a:r>
          </a:p>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TIA-942</a:t>
            </a:r>
          </a:p>
        </p:txBody>
      </p:sp>
      <p:cxnSp>
        <p:nvCxnSpPr>
          <p:cNvPr id="54" name="直接连接符 53"/>
          <p:cNvCxnSpPr>
            <a:cxnSpLocks/>
          </p:cNvCxnSpPr>
          <p:nvPr/>
        </p:nvCxnSpPr>
        <p:spPr>
          <a:xfrm>
            <a:off x="3957276" y="3632792"/>
            <a:ext cx="576000" cy="0"/>
          </a:xfrm>
          <a:prstGeom prst="line">
            <a:avLst/>
          </a:prstGeom>
          <a:ln w="19050">
            <a:solidFill>
              <a:srgbClr val="010167"/>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2602737" y="4242187"/>
            <a:ext cx="1471939" cy="338554"/>
          </a:xfrm>
          <a:prstGeom prst="rect">
            <a:avLst/>
          </a:prstGeom>
          <a:noFill/>
        </p:spPr>
        <p:txBody>
          <a:bodyPr wrap="square" rtlCol="0">
            <a:spAutoFit/>
          </a:bodyPr>
          <a:lstStyle/>
          <a:p>
            <a:pPr algn="ctr"/>
            <a:r>
              <a:rPr lang="en-US" altLang="zh-CN" sz="1600" b="1" dirty="0">
                <a:solidFill>
                  <a:srgbClr val="CB0507"/>
                </a:solidFill>
                <a:latin typeface="微软雅黑" panose="020B0503020204020204" pitchFamily="34" charset="-122"/>
                <a:ea typeface="微软雅黑" panose="020B0503020204020204" pitchFamily="34" charset="-122"/>
              </a:rPr>
              <a:t>Flexibility</a:t>
            </a:r>
            <a:endParaRPr lang="zh-CN" altLang="en-US" sz="1600" b="1" dirty="0">
              <a:solidFill>
                <a:srgbClr val="CB0507"/>
              </a:solidFill>
              <a:latin typeface="微软雅黑" panose="020B0503020204020204" pitchFamily="34" charset="-122"/>
              <a:ea typeface="微软雅黑" panose="020B0503020204020204" pitchFamily="34" charset="-122"/>
            </a:endParaRPr>
          </a:p>
        </p:txBody>
      </p:sp>
      <p:sp>
        <p:nvSpPr>
          <p:cNvPr id="56" name="矩形 55"/>
          <p:cNvSpPr/>
          <p:nvPr/>
        </p:nvSpPr>
        <p:spPr>
          <a:xfrm>
            <a:off x="2710785" y="4554684"/>
            <a:ext cx="3264713" cy="700576"/>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Capacity upgrade dynamically</a:t>
            </a:r>
          </a:p>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Capacity expand</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dynamically</a:t>
            </a:r>
          </a:p>
        </p:txBody>
      </p:sp>
      <p:cxnSp>
        <p:nvCxnSpPr>
          <p:cNvPr id="59" name="直接连接符 58"/>
          <p:cNvCxnSpPr>
            <a:cxnSpLocks/>
          </p:cNvCxnSpPr>
          <p:nvPr/>
        </p:nvCxnSpPr>
        <p:spPr>
          <a:xfrm>
            <a:off x="5734684" y="3632792"/>
            <a:ext cx="576000" cy="0"/>
          </a:xfrm>
          <a:prstGeom prst="line">
            <a:avLst/>
          </a:prstGeom>
          <a:ln w="19050">
            <a:solidFill>
              <a:srgbClr val="CB0507"/>
            </a:solidFill>
          </a:ln>
        </p:spPr>
        <p:style>
          <a:lnRef idx="1">
            <a:schemeClr val="accent1"/>
          </a:lnRef>
          <a:fillRef idx="0">
            <a:schemeClr val="accent1"/>
          </a:fillRef>
          <a:effectRef idx="0">
            <a:schemeClr val="accent1"/>
          </a:effectRef>
          <a:fontRef idx="minor">
            <a:schemeClr val="tx1"/>
          </a:fontRef>
        </p:style>
      </p:cxnSp>
      <p:sp>
        <p:nvSpPr>
          <p:cNvPr id="61" name="文本框 60"/>
          <p:cNvSpPr txBox="1"/>
          <p:nvPr/>
        </p:nvSpPr>
        <p:spPr>
          <a:xfrm>
            <a:off x="4355051" y="1869465"/>
            <a:ext cx="1959310" cy="338554"/>
          </a:xfrm>
          <a:prstGeom prst="rect">
            <a:avLst/>
          </a:prstGeom>
          <a:noFill/>
        </p:spPr>
        <p:txBody>
          <a:bodyPr wrap="square" rtlCol="0">
            <a:spAutoFit/>
          </a:bodyPr>
          <a:lstStyle/>
          <a:p>
            <a:pPr algn="ctr"/>
            <a:r>
              <a:rPr lang="en-US" altLang="zh-CN" sz="1600" b="1" dirty="0">
                <a:solidFill>
                  <a:srgbClr val="CB0507"/>
                </a:solidFill>
                <a:latin typeface="微软雅黑" panose="020B0503020204020204" pitchFamily="34" charset="-122"/>
                <a:ea typeface="微软雅黑" panose="020B0503020204020204" pitchFamily="34" charset="-122"/>
              </a:rPr>
              <a:t>Modularization</a:t>
            </a:r>
            <a:endParaRPr lang="zh-CN" altLang="en-US" sz="1600" b="1" dirty="0">
              <a:solidFill>
                <a:srgbClr val="CB0507"/>
              </a:solidFill>
              <a:latin typeface="微软雅黑" panose="020B0503020204020204" pitchFamily="34" charset="-122"/>
              <a:ea typeface="微软雅黑" panose="020B0503020204020204" pitchFamily="34" charset="-122"/>
            </a:endParaRPr>
          </a:p>
        </p:txBody>
      </p:sp>
      <p:sp>
        <p:nvSpPr>
          <p:cNvPr id="62" name="矩形 61"/>
          <p:cNvSpPr/>
          <p:nvPr/>
        </p:nvSpPr>
        <p:spPr>
          <a:xfrm>
            <a:off x="4372212" y="2225380"/>
            <a:ext cx="2169048" cy="705834"/>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Modular design</a:t>
            </a:r>
          </a:p>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reduce TCO</a:t>
            </a:r>
          </a:p>
        </p:txBody>
      </p:sp>
      <p:cxnSp>
        <p:nvCxnSpPr>
          <p:cNvPr id="65" name="直接连接符 64"/>
          <p:cNvCxnSpPr>
            <a:cxnSpLocks/>
          </p:cNvCxnSpPr>
          <p:nvPr/>
        </p:nvCxnSpPr>
        <p:spPr>
          <a:xfrm>
            <a:off x="7379188" y="3632792"/>
            <a:ext cx="576000" cy="0"/>
          </a:xfrm>
          <a:prstGeom prst="line">
            <a:avLst/>
          </a:prstGeom>
          <a:ln w="19050">
            <a:solidFill>
              <a:srgbClr val="010167"/>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6061515" y="4255488"/>
            <a:ext cx="1400757" cy="338554"/>
          </a:xfrm>
          <a:prstGeom prst="rect">
            <a:avLst/>
          </a:prstGeom>
          <a:noFill/>
        </p:spPr>
        <p:txBody>
          <a:bodyPr wrap="square" rtlCol="0">
            <a:spAutoFit/>
          </a:bodyPr>
          <a:lstStyle/>
          <a:p>
            <a:pPr algn="ctr"/>
            <a:r>
              <a:rPr lang="en-US" altLang="zh-CN" sz="1600" b="1" dirty="0">
                <a:solidFill>
                  <a:srgbClr val="CB0507"/>
                </a:solidFill>
                <a:latin typeface="微软雅黑" panose="020B0503020204020204" pitchFamily="34" charset="-122"/>
                <a:ea typeface="微软雅黑" panose="020B0503020204020204" pitchFamily="34" charset="-122"/>
              </a:rPr>
              <a:t>Reliability</a:t>
            </a:r>
            <a:endParaRPr lang="zh-CN" altLang="en-US" sz="1600" b="1" dirty="0">
              <a:solidFill>
                <a:srgbClr val="CB0507"/>
              </a:solidFill>
              <a:latin typeface="微软雅黑" panose="020B0503020204020204" pitchFamily="34" charset="-122"/>
              <a:ea typeface="微软雅黑" panose="020B0503020204020204" pitchFamily="34" charset="-122"/>
            </a:endParaRPr>
          </a:p>
        </p:txBody>
      </p:sp>
      <p:sp>
        <p:nvSpPr>
          <p:cNvPr id="67" name="矩形 66"/>
          <p:cNvSpPr/>
          <p:nvPr/>
        </p:nvSpPr>
        <p:spPr>
          <a:xfrm>
            <a:off x="6153131" y="4561641"/>
            <a:ext cx="2169048" cy="1061829"/>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SLA Network</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99.9%</a:t>
            </a:r>
          </a:p>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SLA Utility</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99.99%</a:t>
            </a:r>
          </a:p>
          <a:p>
            <a:pPr marL="285750" indent="-285750">
              <a:lnSpc>
                <a:spcPct val="150000"/>
              </a:lnSpc>
              <a:buFont typeface="微软雅黑" panose="020B0503020204020204" pitchFamily="34" charset="-122"/>
              <a:buChar char="-"/>
            </a:pPr>
            <a:endParaRPr lang="en-US" altLang="zh-CN" sz="1400" dirty="0">
              <a:latin typeface="微软雅黑" panose="020B0503020204020204" pitchFamily="34" charset="-122"/>
              <a:ea typeface="微软雅黑" panose="020B0503020204020204" pitchFamily="34" charset="-122"/>
            </a:endParaRPr>
          </a:p>
        </p:txBody>
      </p:sp>
      <p:cxnSp>
        <p:nvCxnSpPr>
          <p:cNvPr id="70" name="直接连接符 69"/>
          <p:cNvCxnSpPr>
            <a:cxnSpLocks/>
          </p:cNvCxnSpPr>
          <p:nvPr/>
        </p:nvCxnSpPr>
        <p:spPr>
          <a:xfrm>
            <a:off x="9134259" y="3632792"/>
            <a:ext cx="576000" cy="0"/>
          </a:xfrm>
          <a:prstGeom prst="line">
            <a:avLst/>
          </a:prstGeom>
          <a:ln w="19050">
            <a:solidFill>
              <a:srgbClr val="CB0507"/>
            </a:solidFill>
          </a:ln>
        </p:spPr>
        <p:style>
          <a:lnRef idx="1">
            <a:schemeClr val="accent1"/>
          </a:lnRef>
          <a:fillRef idx="0">
            <a:schemeClr val="accent1"/>
          </a:fillRef>
          <a:effectRef idx="0">
            <a:schemeClr val="accent1"/>
          </a:effectRef>
          <a:fontRef idx="minor">
            <a:schemeClr val="tx1"/>
          </a:fontRef>
        </p:style>
      </p:cxnSp>
      <p:sp>
        <p:nvSpPr>
          <p:cNvPr id="71" name="文本框 70"/>
          <p:cNvSpPr txBox="1"/>
          <p:nvPr/>
        </p:nvSpPr>
        <p:spPr>
          <a:xfrm>
            <a:off x="7840067" y="1901254"/>
            <a:ext cx="1419414" cy="338554"/>
          </a:xfrm>
          <a:prstGeom prst="rect">
            <a:avLst/>
          </a:prstGeom>
          <a:noFill/>
        </p:spPr>
        <p:txBody>
          <a:bodyPr wrap="square" rtlCol="0">
            <a:spAutoFit/>
          </a:bodyPr>
          <a:lstStyle/>
          <a:p>
            <a:pPr algn="ctr"/>
            <a:r>
              <a:rPr lang="en-US" altLang="zh-CN" sz="1600" b="1" dirty="0">
                <a:solidFill>
                  <a:srgbClr val="CB0507"/>
                </a:solidFill>
                <a:latin typeface="微软雅黑" panose="020B0503020204020204" pitchFamily="34" charset="-122"/>
                <a:ea typeface="微软雅黑" panose="020B0503020204020204" pitchFamily="34" charset="-122"/>
              </a:rPr>
              <a:t>Intelligence</a:t>
            </a:r>
            <a:endParaRPr lang="zh-CN" altLang="en-US" sz="1600" b="1" dirty="0">
              <a:solidFill>
                <a:srgbClr val="CB0507"/>
              </a:solidFill>
              <a:latin typeface="微软雅黑" panose="020B0503020204020204" pitchFamily="34" charset="-122"/>
              <a:ea typeface="微软雅黑" panose="020B0503020204020204" pitchFamily="34" charset="-122"/>
            </a:endParaRPr>
          </a:p>
        </p:txBody>
      </p:sp>
      <p:sp>
        <p:nvSpPr>
          <p:cNvPr id="72" name="矩形 71"/>
          <p:cNvSpPr/>
          <p:nvPr/>
        </p:nvSpPr>
        <p:spPr>
          <a:xfrm>
            <a:off x="7849476" y="2257169"/>
            <a:ext cx="2442839" cy="700576"/>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Intelligent control</a:t>
            </a:r>
          </a:p>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Energy management</a:t>
            </a:r>
            <a:endParaRPr lang="zh-CN" altLang="en-US" sz="1400" dirty="0">
              <a:latin typeface="微软雅黑" panose="020B0503020204020204" pitchFamily="34" charset="-122"/>
              <a:ea typeface="微软雅黑" panose="020B0503020204020204" pitchFamily="34" charset="-122"/>
            </a:endParaRPr>
          </a:p>
        </p:txBody>
      </p:sp>
      <p:sp>
        <p:nvSpPr>
          <p:cNvPr id="76" name="文本框 75"/>
          <p:cNvSpPr txBox="1"/>
          <p:nvPr/>
        </p:nvSpPr>
        <p:spPr>
          <a:xfrm>
            <a:off x="9472978" y="4223087"/>
            <a:ext cx="1643842" cy="338554"/>
          </a:xfrm>
          <a:prstGeom prst="rect">
            <a:avLst/>
          </a:prstGeom>
          <a:noFill/>
        </p:spPr>
        <p:txBody>
          <a:bodyPr wrap="square" rtlCol="0">
            <a:spAutoFit/>
          </a:bodyPr>
          <a:lstStyle/>
          <a:p>
            <a:pPr algn="ctr"/>
            <a:r>
              <a:rPr lang="en-US" altLang="zh-CN" sz="1600" b="1" dirty="0">
                <a:solidFill>
                  <a:srgbClr val="CB0507"/>
                </a:solidFill>
                <a:latin typeface="微软雅黑" panose="020B0503020204020204" pitchFamily="34" charset="-122"/>
                <a:ea typeface="微软雅黑" panose="020B0503020204020204" pitchFamily="34" charset="-122"/>
              </a:rPr>
              <a:t>Green power</a:t>
            </a:r>
            <a:endParaRPr lang="zh-CN" altLang="en-US" sz="1600" b="1" dirty="0">
              <a:solidFill>
                <a:srgbClr val="CB0507"/>
              </a:solidFill>
              <a:latin typeface="微软雅黑" panose="020B0503020204020204" pitchFamily="34" charset="-122"/>
              <a:ea typeface="微软雅黑" panose="020B0503020204020204" pitchFamily="34" charset="-122"/>
            </a:endParaRPr>
          </a:p>
        </p:txBody>
      </p:sp>
      <p:sp>
        <p:nvSpPr>
          <p:cNvPr id="77" name="矩形 76"/>
          <p:cNvSpPr/>
          <p:nvPr/>
        </p:nvSpPr>
        <p:spPr>
          <a:xfrm>
            <a:off x="9472978" y="4622047"/>
            <a:ext cx="2169048" cy="1023742"/>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High efficiency</a:t>
            </a:r>
          </a:p>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Low PUE</a:t>
            </a:r>
          </a:p>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Low carbon</a:t>
            </a:r>
            <a:endParaRPr lang="zh-CN" altLang="en-US" sz="1400" dirty="0">
              <a:latin typeface="微软雅黑" panose="020B0503020204020204" pitchFamily="34" charset="-122"/>
              <a:ea typeface="微软雅黑" panose="020B0503020204020204" pitchFamily="34" charset="-122"/>
            </a:endParaRPr>
          </a:p>
        </p:txBody>
      </p:sp>
      <p:grpSp>
        <p:nvGrpSpPr>
          <p:cNvPr id="33" name="组合 32">
            <a:extLst>
              <a:ext uri="{FF2B5EF4-FFF2-40B4-BE49-F238E27FC236}">
                <a16:creationId xmlns:a16="http://schemas.microsoft.com/office/drawing/2014/main" id="{DF2AAA01-A55D-40EC-98E9-35E0FA2CFC3D}"/>
              </a:ext>
            </a:extLst>
          </p:cNvPr>
          <p:cNvGrpSpPr/>
          <p:nvPr/>
        </p:nvGrpSpPr>
        <p:grpSpPr>
          <a:xfrm>
            <a:off x="1185038" y="3163095"/>
            <a:ext cx="956704" cy="956701"/>
            <a:chOff x="4517405" y="3150353"/>
            <a:chExt cx="720490" cy="720488"/>
          </a:xfrm>
        </p:grpSpPr>
        <p:sp>
          <p:nvSpPr>
            <p:cNvPr id="34" name="Oval 33">
              <a:extLst>
                <a:ext uri="{FF2B5EF4-FFF2-40B4-BE49-F238E27FC236}">
                  <a16:creationId xmlns:a16="http://schemas.microsoft.com/office/drawing/2014/main" id="{EC12154C-DE16-496E-9F39-58AABF00D915}"/>
                </a:ext>
              </a:extLst>
            </p:cNvPr>
            <p:cNvSpPr/>
            <p:nvPr/>
          </p:nvSpPr>
          <p:spPr>
            <a:xfrm>
              <a:off x="4517405" y="3150353"/>
              <a:ext cx="720490" cy="720488"/>
            </a:xfrm>
            <a:prstGeom prst="ellipse">
              <a:avLst/>
            </a:prstGeom>
            <a:solidFill>
              <a:srgbClr val="CB0507">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35" name="Oval 34">
              <a:extLst>
                <a:ext uri="{FF2B5EF4-FFF2-40B4-BE49-F238E27FC236}">
                  <a16:creationId xmlns:a16="http://schemas.microsoft.com/office/drawing/2014/main" id="{775999C5-4180-4A91-85C5-F59FFC276E98}"/>
                </a:ext>
              </a:extLst>
            </p:cNvPr>
            <p:cNvSpPr/>
            <p:nvPr/>
          </p:nvSpPr>
          <p:spPr>
            <a:xfrm>
              <a:off x="4569041" y="3201988"/>
              <a:ext cx="617219" cy="617218"/>
            </a:xfrm>
            <a:prstGeom prst="ellipse">
              <a:avLst/>
            </a:prstGeom>
            <a:solidFill>
              <a:srgbClr val="CB0507">
                <a:alpha val="3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36" name="Oval 35">
              <a:extLst>
                <a:ext uri="{FF2B5EF4-FFF2-40B4-BE49-F238E27FC236}">
                  <a16:creationId xmlns:a16="http://schemas.microsoft.com/office/drawing/2014/main" id="{21926DB3-8931-468B-B1A5-502C1D94F043}"/>
                </a:ext>
              </a:extLst>
            </p:cNvPr>
            <p:cNvSpPr/>
            <p:nvPr/>
          </p:nvSpPr>
          <p:spPr>
            <a:xfrm>
              <a:off x="4623340" y="3256287"/>
              <a:ext cx="508621" cy="508620"/>
            </a:xfrm>
            <a:prstGeom prst="ellipse">
              <a:avLst/>
            </a:prstGeom>
            <a:solidFill>
              <a:srgbClr val="CB050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a:extLst>
              <a:ext uri="{FF2B5EF4-FFF2-40B4-BE49-F238E27FC236}">
                <a16:creationId xmlns:a16="http://schemas.microsoft.com/office/drawing/2014/main" id="{329DF6C0-C272-47A7-9798-3007F66DE4CA}"/>
              </a:ext>
            </a:extLst>
          </p:cNvPr>
          <p:cNvGrpSpPr/>
          <p:nvPr/>
        </p:nvGrpSpPr>
        <p:grpSpPr>
          <a:xfrm>
            <a:off x="2905080" y="3163095"/>
            <a:ext cx="956704" cy="956701"/>
            <a:chOff x="3765421" y="3255242"/>
            <a:chExt cx="720490" cy="720488"/>
          </a:xfrm>
        </p:grpSpPr>
        <p:sp>
          <p:nvSpPr>
            <p:cNvPr id="38" name="Oval 33">
              <a:extLst>
                <a:ext uri="{FF2B5EF4-FFF2-40B4-BE49-F238E27FC236}">
                  <a16:creationId xmlns:a16="http://schemas.microsoft.com/office/drawing/2014/main" id="{C82D9EC9-E79A-4AAC-AEA9-4258823C12E6}"/>
                </a:ext>
              </a:extLst>
            </p:cNvPr>
            <p:cNvSpPr/>
            <p:nvPr/>
          </p:nvSpPr>
          <p:spPr>
            <a:xfrm>
              <a:off x="3765421" y="3255242"/>
              <a:ext cx="720490" cy="720488"/>
            </a:xfrm>
            <a:prstGeom prst="ellipse">
              <a:avLst/>
            </a:prstGeom>
            <a:solidFill>
              <a:srgbClr val="010167">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39" name="Oval 34">
              <a:extLst>
                <a:ext uri="{FF2B5EF4-FFF2-40B4-BE49-F238E27FC236}">
                  <a16:creationId xmlns:a16="http://schemas.microsoft.com/office/drawing/2014/main" id="{F6A4F8B5-B24B-4DE7-95FB-9779FB5DF8AB}"/>
                </a:ext>
              </a:extLst>
            </p:cNvPr>
            <p:cNvSpPr/>
            <p:nvPr/>
          </p:nvSpPr>
          <p:spPr>
            <a:xfrm>
              <a:off x="3817057" y="3306877"/>
              <a:ext cx="617219" cy="617218"/>
            </a:xfrm>
            <a:prstGeom prst="ellipse">
              <a:avLst/>
            </a:prstGeom>
            <a:solidFill>
              <a:srgbClr val="010167">
                <a:alpha val="3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40" name="Oval 35">
              <a:extLst>
                <a:ext uri="{FF2B5EF4-FFF2-40B4-BE49-F238E27FC236}">
                  <a16:creationId xmlns:a16="http://schemas.microsoft.com/office/drawing/2014/main" id="{9B4E4E2B-04B8-4948-BA38-FE7B492B35E2}"/>
                </a:ext>
              </a:extLst>
            </p:cNvPr>
            <p:cNvSpPr/>
            <p:nvPr/>
          </p:nvSpPr>
          <p:spPr>
            <a:xfrm>
              <a:off x="3871356" y="3361176"/>
              <a:ext cx="508621" cy="508620"/>
            </a:xfrm>
            <a:prstGeom prst="ellipse">
              <a:avLst/>
            </a:prstGeom>
            <a:solidFill>
              <a:srgbClr val="0101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3F669C0E-2A2B-4594-8144-7B2974D2E03F}"/>
              </a:ext>
            </a:extLst>
          </p:cNvPr>
          <p:cNvGrpSpPr/>
          <p:nvPr/>
        </p:nvGrpSpPr>
        <p:grpSpPr>
          <a:xfrm>
            <a:off x="4625122" y="3163095"/>
            <a:ext cx="956704" cy="956701"/>
            <a:chOff x="4517405" y="3150353"/>
            <a:chExt cx="720490" cy="720488"/>
          </a:xfrm>
        </p:grpSpPr>
        <p:sp>
          <p:nvSpPr>
            <p:cNvPr id="42" name="Oval 33">
              <a:extLst>
                <a:ext uri="{FF2B5EF4-FFF2-40B4-BE49-F238E27FC236}">
                  <a16:creationId xmlns:a16="http://schemas.microsoft.com/office/drawing/2014/main" id="{A953B089-97FF-479C-8784-DF6286125416}"/>
                </a:ext>
              </a:extLst>
            </p:cNvPr>
            <p:cNvSpPr/>
            <p:nvPr/>
          </p:nvSpPr>
          <p:spPr>
            <a:xfrm>
              <a:off x="4517405" y="3150353"/>
              <a:ext cx="720490" cy="720488"/>
            </a:xfrm>
            <a:prstGeom prst="ellipse">
              <a:avLst/>
            </a:prstGeom>
            <a:solidFill>
              <a:srgbClr val="CB0507">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43" name="Oval 34">
              <a:extLst>
                <a:ext uri="{FF2B5EF4-FFF2-40B4-BE49-F238E27FC236}">
                  <a16:creationId xmlns:a16="http://schemas.microsoft.com/office/drawing/2014/main" id="{BA2168A0-5DB8-459C-ABC2-A167ECEC905C}"/>
                </a:ext>
              </a:extLst>
            </p:cNvPr>
            <p:cNvSpPr/>
            <p:nvPr/>
          </p:nvSpPr>
          <p:spPr>
            <a:xfrm>
              <a:off x="4569041" y="3201988"/>
              <a:ext cx="617219" cy="617218"/>
            </a:xfrm>
            <a:prstGeom prst="ellipse">
              <a:avLst/>
            </a:prstGeom>
            <a:solidFill>
              <a:srgbClr val="CB0507">
                <a:alpha val="3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44" name="Oval 35">
              <a:extLst>
                <a:ext uri="{FF2B5EF4-FFF2-40B4-BE49-F238E27FC236}">
                  <a16:creationId xmlns:a16="http://schemas.microsoft.com/office/drawing/2014/main" id="{A14605FF-CF1F-4C90-908F-50D035CB6FDF}"/>
                </a:ext>
              </a:extLst>
            </p:cNvPr>
            <p:cNvSpPr/>
            <p:nvPr/>
          </p:nvSpPr>
          <p:spPr>
            <a:xfrm>
              <a:off x="4623340" y="3256287"/>
              <a:ext cx="508621" cy="508620"/>
            </a:xfrm>
            <a:prstGeom prst="ellipse">
              <a:avLst/>
            </a:prstGeom>
            <a:solidFill>
              <a:srgbClr val="CB050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45" name="组合 44">
            <a:extLst>
              <a:ext uri="{FF2B5EF4-FFF2-40B4-BE49-F238E27FC236}">
                <a16:creationId xmlns:a16="http://schemas.microsoft.com/office/drawing/2014/main" id="{AD04CE3F-9D52-406D-BC24-F2993958613F}"/>
              </a:ext>
            </a:extLst>
          </p:cNvPr>
          <p:cNvGrpSpPr/>
          <p:nvPr/>
        </p:nvGrpSpPr>
        <p:grpSpPr>
          <a:xfrm>
            <a:off x="6345164" y="3163095"/>
            <a:ext cx="956704" cy="956701"/>
            <a:chOff x="3765421" y="3255242"/>
            <a:chExt cx="720490" cy="720488"/>
          </a:xfrm>
        </p:grpSpPr>
        <p:sp>
          <p:nvSpPr>
            <p:cNvPr id="46" name="Oval 33">
              <a:extLst>
                <a:ext uri="{FF2B5EF4-FFF2-40B4-BE49-F238E27FC236}">
                  <a16:creationId xmlns:a16="http://schemas.microsoft.com/office/drawing/2014/main" id="{FDEE3FF6-5FE1-4F12-862D-73A3ED4F926C}"/>
                </a:ext>
              </a:extLst>
            </p:cNvPr>
            <p:cNvSpPr/>
            <p:nvPr/>
          </p:nvSpPr>
          <p:spPr>
            <a:xfrm>
              <a:off x="3765421" y="3255242"/>
              <a:ext cx="720490" cy="720488"/>
            </a:xfrm>
            <a:prstGeom prst="ellipse">
              <a:avLst/>
            </a:prstGeom>
            <a:solidFill>
              <a:srgbClr val="010167">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52" name="Oval 34">
              <a:extLst>
                <a:ext uri="{FF2B5EF4-FFF2-40B4-BE49-F238E27FC236}">
                  <a16:creationId xmlns:a16="http://schemas.microsoft.com/office/drawing/2014/main" id="{44D3F987-192F-4327-9BA9-BC405486D84C}"/>
                </a:ext>
              </a:extLst>
            </p:cNvPr>
            <p:cNvSpPr/>
            <p:nvPr/>
          </p:nvSpPr>
          <p:spPr>
            <a:xfrm>
              <a:off x="3817057" y="3306877"/>
              <a:ext cx="617219" cy="617218"/>
            </a:xfrm>
            <a:prstGeom prst="ellipse">
              <a:avLst/>
            </a:prstGeom>
            <a:solidFill>
              <a:srgbClr val="010167">
                <a:alpha val="3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60" name="Oval 35">
              <a:extLst>
                <a:ext uri="{FF2B5EF4-FFF2-40B4-BE49-F238E27FC236}">
                  <a16:creationId xmlns:a16="http://schemas.microsoft.com/office/drawing/2014/main" id="{5E5DA9AD-4293-480A-BEAE-4BFB685745B0}"/>
                </a:ext>
              </a:extLst>
            </p:cNvPr>
            <p:cNvSpPr/>
            <p:nvPr/>
          </p:nvSpPr>
          <p:spPr>
            <a:xfrm>
              <a:off x="3871356" y="3361176"/>
              <a:ext cx="508621" cy="508620"/>
            </a:xfrm>
            <a:prstGeom prst="ellipse">
              <a:avLst/>
            </a:prstGeom>
            <a:solidFill>
              <a:srgbClr val="0101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80" name="组合 79">
            <a:extLst>
              <a:ext uri="{FF2B5EF4-FFF2-40B4-BE49-F238E27FC236}">
                <a16:creationId xmlns:a16="http://schemas.microsoft.com/office/drawing/2014/main" id="{86AB0F95-F54A-4893-A462-BCB21C2A3B97}"/>
              </a:ext>
            </a:extLst>
          </p:cNvPr>
          <p:cNvGrpSpPr/>
          <p:nvPr/>
        </p:nvGrpSpPr>
        <p:grpSpPr>
          <a:xfrm>
            <a:off x="8065206" y="3163095"/>
            <a:ext cx="956704" cy="956701"/>
            <a:chOff x="4517405" y="3150353"/>
            <a:chExt cx="720490" cy="720488"/>
          </a:xfrm>
        </p:grpSpPr>
        <p:sp>
          <p:nvSpPr>
            <p:cNvPr id="81" name="Oval 33">
              <a:extLst>
                <a:ext uri="{FF2B5EF4-FFF2-40B4-BE49-F238E27FC236}">
                  <a16:creationId xmlns:a16="http://schemas.microsoft.com/office/drawing/2014/main" id="{1A4D4265-A47D-417A-8D56-DF45A460C0F9}"/>
                </a:ext>
              </a:extLst>
            </p:cNvPr>
            <p:cNvSpPr/>
            <p:nvPr/>
          </p:nvSpPr>
          <p:spPr>
            <a:xfrm>
              <a:off x="4517405" y="3150353"/>
              <a:ext cx="720490" cy="720488"/>
            </a:xfrm>
            <a:prstGeom prst="ellipse">
              <a:avLst/>
            </a:prstGeom>
            <a:solidFill>
              <a:srgbClr val="CB0507">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82" name="Oval 34">
              <a:extLst>
                <a:ext uri="{FF2B5EF4-FFF2-40B4-BE49-F238E27FC236}">
                  <a16:creationId xmlns:a16="http://schemas.microsoft.com/office/drawing/2014/main" id="{1D4C3455-5537-41EF-9FBE-6C61123C5640}"/>
                </a:ext>
              </a:extLst>
            </p:cNvPr>
            <p:cNvSpPr/>
            <p:nvPr/>
          </p:nvSpPr>
          <p:spPr>
            <a:xfrm>
              <a:off x="4569041" y="3201988"/>
              <a:ext cx="617219" cy="617218"/>
            </a:xfrm>
            <a:prstGeom prst="ellipse">
              <a:avLst/>
            </a:prstGeom>
            <a:solidFill>
              <a:srgbClr val="CB0507">
                <a:alpha val="3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83" name="Oval 35">
              <a:extLst>
                <a:ext uri="{FF2B5EF4-FFF2-40B4-BE49-F238E27FC236}">
                  <a16:creationId xmlns:a16="http://schemas.microsoft.com/office/drawing/2014/main" id="{2F87D248-29E6-44E6-B6C4-DD96C347FEC8}"/>
                </a:ext>
              </a:extLst>
            </p:cNvPr>
            <p:cNvSpPr/>
            <p:nvPr/>
          </p:nvSpPr>
          <p:spPr>
            <a:xfrm>
              <a:off x="4623340" y="3256287"/>
              <a:ext cx="508621" cy="508620"/>
            </a:xfrm>
            <a:prstGeom prst="ellipse">
              <a:avLst/>
            </a:prstGeom>
            <a:solidFill>
              <a:srgbClr val="CB050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84" name="组合 83">
            <a:extLst>
              <a:ext uri="{FF2B5EF4-FFF2-40B4-BE49-F238E27FC236}">
                <a16:creationId xmlns:a16="http://schemas.microsoft.com/office/drawing/2014/main" id="{361DAB54-8446-4CA4-BC06-9C4002D29B87}"/>
              </a:ext>
            </a:extLst>
          </p:cNvPr>
          <p:cNvGrpSpPr/>
          <p:nvPr/>
        </p:nvGrpSpPr>
        <p:grpSpPr>
          <a:xfrm>
            <a:off x="9785248" y="3163095"/>
            <a:ext cx="956704" cy="956701"/>
            <a:chOff x="3765421" y="3255242"/>
            <a:chExt cx="720490" cy="720488"/>
          </a:xfrm>
        </p:grpSpPr>
        <p:sp>
          <p:nvSpPr>
            <p:cNvPr id="85" name="Oval 33">
              <a:extLst>
                <a:ext uri="{FF2B5EF4-FFF2-40B4-BE49-F238E27FC236}">
                  <a16:creationId xmlns:a16="http://schemas.microsoft.com/office/drawing/2014/main" id="{3E755139-B113-454A-9D71-40906169FB55}"/>
                </a:ext>
              </a:extLst>
            </p:cNvPr>
            <p:cNvSpPr/>
            <p:nvPr/>
          </p:nvSpPr>
          <p:spPr>
            <a:xfrm>
              <a:off x="3765421" y="3255242"/>
              <a:ext cx="720490" cy="720488"/>
            </a:xfrm>
            <a:prstGeom prst="ellipse">
              <a:avLst/>
            </a:prstGeom>
            <a:solidFill>
              <a:srgbClr val="010167">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86" name="Oval 34">
              <a:extLst>
                <a:ext uri="{FF2B5EF4-FFF2-40B4-BE49-F238E27FC236}">
                  <a16:creationId xmlns:a16="http://schemas.microsoft.com/office/drawing/2014/main" id="{82362776-38B1-4DA3-99FB-B5F08DA68DF5}"/>
                </a:ext>
              </a:extLst>
            </p:cNvPr>
            <p:cNvSpPr/>
            <p:nvPr/>
          </p:nvSpPr>
          <p:spPr>
            <a:xfrm>
              <a:off x="3817057" y="3306877"/>
              <a:ext cx="617219" cy="617218"/>
            </a:xfrm>
            <a:prstGeom prst="ellipse">
              <a:avLst/>
            </a:prstGeom>
            <a:solidFill>
              <a:srgbClr val="010167">
                <a:alpha val="3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sp>
          <p:nvSpPr>
            <p:cNvPr id="87" name="Oval 35">
              <a:extLst>
                <a:ext uri="{FF2B5EF4-FFF2-40B4-BE49-F238E27FC236}">
                  <a16:creationId xmlns:a16="http://schemas.microsoft.com/office/drawing/2014/main" id="{469DF8D6-9452-4685-AF2B-0C35A95CEF15}"/>
                </a:ext>
              </a:extLst>
            </p:cNvPr>
            <p:cNvSpPr/>
            <p:nvPr/>
          </p:nvSpPr>
          <p:spPr>
            <a:xfrm>
              <a:off x="3871356" y="3361176"/>
              <a:ext cx="508621" cy="508620"/>
            </a:xfrm>
            <a:prstGeom prst="ellipse">
              <a:avLst/>
            </a:prstGeom>
            <a:solidFill>
              <a:srgbClr val="0101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微软雅黑" panose="020B0503020204020204" pitchFamily="34" charset="-122"/>
                <a:ea typeface="微软雅黑" panose="020B0503020204020204" pitchFamily="34" charset="-122"/>
              </a:endParaRPr>
            </a:p>
          </p:txBody>
        </p:sp>
      </p:grpSp>
      <p:pic>
        <p:nvPicPr>
          <p:cNvPr id="51" name="图片 50"/>
          <p:cNvPicPr>
            <a:picLocks noChangeAspect="1"/>
          </p:cNvPicPr>
          <p:nvPr/>
        </p:nvPicPr>
        <p:blipFill>
          <a:blip r:embed="rId2" cstate="email">
            <a:biLevel thresh="25000"/>
          </a:blip>
          <a:srcRect/>
          <a:stretch>
            <a:fillRect/>
          </a:stretch>
        </p:blipFill>
        <p:spPr>
          <a:xfrm>
            <a:off x="1463335" y="3440162"/>
            <a:ext cx="400110" cy="400110"/>
          </a:xfrm>
          <a:prstGeom prst="rect">
            <a:avLst/>
          </a:prstGeom>
        </p:spPr>
      </p:pic>
      <p:pic>
        <p:nvPicPr>
          <p:cNvPr id="63" name="图片 62"/>
          <p:cNvPicPr>
            <a:picLocks noChangeAspect="1"/>
          </p:cNvPicPr>
          <p:nvPr/>
        </p:nvPicPr>
        <p:blipFill>
          <a:blip r:embed="rId3" cstate="email">
            <a:biLevel thresh="25000"/>
          </a:blip>
          <a:srcRect/>
          <a:stretch>
            <a:fillRect/>
          </a:stretch>
        </p:blipFill>
        <p:spPr>
          <a:xfrm>
            <a:off x="4938606" y="3464270"/>
            <a:ext cx="351893" cy="351893"/>
          </a:xfrm>
          <a:prstGeom prst="rect">
            <a:avLst/>
          </a:prstGeom>
        </p:spPr>
      </p:pic>
      <p:pic>
        <p:nvPicPr>
          <p:cNvPr id="57" name="图片 56"/>
          <p:cNvPicPr>
            <a:picLocks noChangeAspect="1"/>
          </p:cNvPicPr>
          <p:nvPr/>
        </p:nvPicPr>
        <p:blipFill>
          <a:blip r:embed="rId4" cstate="email">
            <a:biLevel thresh="25000"/>
          </a:blip>
          <a:srcRect/>
          <a:stretch>
            <a:fillRect/>
          </a:stretch>
        </p:blipFill>
        <p:spPr>
          <a:xfrm>
            <a:off x="3253809" y="3504575"/>
            <a:ext cx="284754" cy="284754"/>
          </a:xfrm>
          <a:prstGeom prst="rect">
            <a:avLst/>
          </a:prstGeom>
        </p:spPr>
      </p:pic>
      <p:pic>
        <p:nvPicPr>
          <p:cNvPr id="68" name="图片 67"/>
          <p:cNvPicPr>
            <a:picLocks noChangeAspect="1"/>
          </p:cNvPicPr>
          <p:nvPr/>
        </p:nvPicPr>
        <p:blipFill>
          <a:blip r:embed="rId5" cstate="email">
            <a:biLevel thresh="25000"/>
          </a:blip>
          <a:stretch>
            <a:fillRect/>
          </a:stretch>
        </p:blipFill>
        <p:spPr>
          <a:xfrm>
            <a:off x="6660016" y="3474266"/>
            <a:ext cx="326999" cy="349396"/>
          </a:xfrm>
          <a:prstGeom prst="rect">
            <a:avLst/>
          </a:prstGeom>
        </p:spPr>
      </p:pic>
      <p:pic>
        <p:nvPicPr>
          <p:cNvPr id="73" name="图片 72"/>
          <p:cNvPicPr>
            <a:picLocks noChangeAspect="1"/>
          </p:cNvPicPr>
          <p:nvPr/>
        </p:nvPicPr>
        <p:blipFill>
          <a:blip r:embed="rId6" cstate="email">
            <a:biLevel thresh="25000"/>
          </a:blip>
          <a:srcRect/>
          <a:stretch>
            <a:fillRect/>
          </a:stretch>
        </p:blipFill>
        <p:spPr>
          <a:xfrm>
            <a:off x="8327841" y="3423931"/>
            <a:ext cx="438439" cy="438439"/>
          </a:xfrm>
          <a:prstGeom prst="rect">
            <a:avLst/>
          </a:prstGeom>
        </p:spPr>
      </p:pic>
      <p:pic>
        <p:nvPicPr>
          <p:cNvPr id="78" name="图片 77"/>
          <p:cNvPicPr>
            <a:picLocks noChangeAspect="1"/>
          </p:cNvPicPr>
          <p:nvPr/>
        </p:nvPicPr>
        <p:blipFill>
          <a:blip r:embed="rId7" cstate="email">
            <a:biLevel thresh="25000"/>
          </a:blip>
          <a:srcRect/>
          <a:stretch>
            <a:fillRect/>
          </a:stretch>
        </p:blipFill>
        <p:spPr>
          <a:xfrm>
            <a:off x="10043635" y="3429000"/>
            <a:ext cx="439929" cy="439929"/>
          </a:xfrm>
          <a:prstGeom prst="rect">
            <a:avLst/>
          </a:prstGeom>
        </p:spPr>
      </p:pic>
      <p:cxnSp>
        <p:nvCxnSpPr>
          <p:cNvPr id="3" name="直接连接符 2">
            <a:extLst>
              <a:ext uri="{FF2B5EF4-FFF2-40B4-BE49-F238E27FC236}">
                <a16:creationId xmlns:a16="http://schemas.microsoft.com/office/drawing/2014/main" id="{D2D0AE16-B975-4F97-8B60-3669B667796F}"/>
              </a:ext>
            </a:extLst>
          </p:cNvPr>
          <p:cNvCxnSpPr/>
          <p:nvPr/>
        </p:nvCxnSpPr>
        <p:spPr>
          <a:xfrm>
            <a:off x="0" y="880534"/>
            <a:ext cx="121920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4AEE231E-558A-4FA2-A5B4-A97DDA257D55}"/>
              </a:ext>
            </a:extLst>
          </p:cNvPr>
          <p:cNvSpPr txBox="1"/>
          <p:nvPr/>
        </p:nvSpPr>
        <p:spPr>
          <a:xfrm>
            <a:off x="916048" y="228201"/>
            <a:ext cx="6317256" cy="461665"/>
          </a:xfrm>
          <a:prstGeom prst="rect">
            <a:avLst/>
          </a:prstGeom>
          <a:noFill/>
        </p:spPr>
        <p:txBody>
          <a:bodyPr wrap="square" rtlCol="0">
            <a:spAutoFit/>
          </a:bodyPr>
          <a:lstStyle/>
          <a:p>
            <a:r>
              <a:rPr lang="en-US" altLang="zh-CN" sz="2400" b="1" dirty="0" err="1">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Kehua</a:t>
            </a:r>
            <a:r>
              <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a:t>
            </a:r>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Design Concept of Data center</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1502056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620D6F02-2AB3-48D1-8D4D-A79743989261}"/>
              </a:ext>
            </a:extLst>
          </p:cNvPr>
          <p:cNvSpPr txBox="1"/>
          <p:nvPr/>
        </p:nvSpPr>
        <p:spPr>
          <a:xfrm>
            <a:off x="1918350" y="1694977"/>
            <a:ext cx="2106849" cy="338554"/>
          </a:xfrm>
          <a:prstGeom prst="rect">
            <a:avLst/>
          </a:prstGeom>
          <a:noFill/>
        </p:spPr>
        <p:txBody>
          <a:bodyPr wrap="square" rtlCol="0">
            <a:spAutoFit/>
          </a:bodyPr>
          <a:lstStyle/>
          <a:p>
            <a:r>
              <a:rPr lang="en-US" altLang="zh-CN" sz="1600" b="1" dirty="0">
                <a:solidFill>
                  <a:srgbClr val="CB0507"/>
                </a:solidFill>
                <a:latin typeface="微软雅黑" panose="020B0503020204020204" pitchFamily="34" charset="-122"/>
                <a:ea typeface="微软雅黑" panose="020B0503020204020204" pitchFamily="34" charset="-122"/>
              </a:rPr>
              <a:t>High availability</a:t>
            </a:r>
            <a:endParaRPr lang="zh-CN" altLang="en-US" sz="1600" b="1" dirty="0">
              <a:solidFill>
                <a:srgbClr val="CB0507"/>
              </a:solidFill>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98932C17-106E-49DD-9EE2-CAB9D73408B0}"/>
              </a:ext>
            </a:extLst>
          </p:cNvPr>
          <p:cNvSpPr/>
          <p:nvPr/>
        </p:nvSpPr>
        <p:spPr>
          <a:xfrm>
            <a:off x="1100074" y="2343757"/>
            <a:ext cx="3099785" cy="700576"/>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Follow top tier standard to meet redundancy</a:t>
            </a:r>
            <a:endParaRPr lang="zh-CN" altLang="en-US" sz="1400" dirty="0">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39F36A82-4AED-48F8-B11A-7981E58F963B}"/>
              </a:ext>
            </a:extLst>
          </p:cNvPr>
          <p:cNvSpPr txBox="1"/>
          <p:nvPr/>
        </p:nvSpPr>
        <p:spPr>
          <a:xfrm>
            <a:off x="1918350" y="4139123"/>
            <a:ext cx="1558497" cy="584775"/>
          </a:xfrm>
          <a:prstGeom prst="rect">
            <a:avLst/>
          </a:prstGeom>
          <a:noFill/>
        </p:spPr>
        <p:txBody>
          <a:bodyPr wrap="square" rtlCol="0">
            <a:spAutoFit/>
          </a:bodyPr>
          <a:lstStyle>
            <a:defPPr>
              <a:defRPr lang="zh-CN"/>
            </a:defPPr>
            <a:lvl1pPr>
              <a:defRPr sz="1600" b="1">
                <a:latin typeface="微软雅黑" panose="020B0503020204020204" pitchFamily="34" charset="-122"/>
                <a:ea typeface="微软雅黑" panose="020B0503020204020204" pitchFamily="34" charset="-122"/>
              </a:defRPr>
            </a:lvl1pPr>
          </a:lstStyle>
          <a:p>
            <a:r>
              <a:rPr lang="en-US" altLang="zh-CN" dirty="0">
                <a:solidFill>
                  <a:srgbClr val="CB0507"/>
                </a:solidFill>
              </a:rPr>
              <a:t>Network</a:t>
            </a:r>
            <a:r>
              <a:rPr lang="zh-CN" altLang="en-US" dirty="0">
                <a:solidFill>
                  <a:srgbClr val="CB0507"/>
                </a:solidFill>
              </a:rPr>
              <a:t> </a:t>
            </a:r>
            <a:r>
              <a:rPr lang="en-US" altLang="zh-CN" dirty="0">
                <a:solidFill>
                  <a:srgbClr val="CB0507"/>
                </a:solidFill>
              </a:rPr>
              <a:t>resource</a:t>
            </a:r>
            <a:endParaRPr lang="zh-CN" altLang="en-US" dirty="0">
              <a:solidFill>
                <a:srgbClr val="CB0507"/>
              </a:solidFill>
            </a:endParaRPr>
          </a:p>
        </p:txBody>
      </p:sp>
      <p:sp>
        <p:nvSpPr>
          <p:cNvPr id="38" name="矩形 37">
            <a:extLst>
              <a:ext uri="{FF2B5EF4-FFF2-40B4-BE49-F238E27FC236}">
                <a16:creationId xmlns:a16="http://schemas.microsoft.com/office/drawing/2014/main" id="{A068858E-9DF7-4093-A283-95BA840FD2BF}"/>
              </a:ext>
            </a:extLst>
          </p:cNvPr>
          <p:cNvSpPr/>
          <p:nvPr/>
        </p:nvSpPr>
        <p:spPr>
          <a:xfrm>
            <a:off x="1069253" y="4779553"/>
            <a:ext cx="3343259" cy="1346907"/>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Various operators connect in</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High quality BGP bandwidth </a:t>
            </a:r>
            <a:r>
              <a:rPr lang="en-US" altLang="zh-CN" sz="1400" dirty="0" err="1">
                <a:latin typeface="微软雅黑" panose="020B0503020204020204" pitchFamily="34" charset="-122"/>
                <a:ea typeface="微软雅黑" panose="020B0503020204020204" pitchFamily="34" charset="-122"/>
              </a:rPr>
              <a:t>resource,linkage</a:t>
            </a:r>
            <a:r>
              <a:rPr lang="en-US" altLang="zh-CN" sz="1400" dirty="0">
                <a:latin typeface="微软雅黑" panose="020B0503020204020204" pitchFamily="34" charset="-122"/>
                <a:ea typeface="微软雅黑" panose="020B0503020204020204" pitchFamily="34" charset="-122"/>
              </a:rPr>
              <a:t> with other public cloud platform</a:t>
            </a:r>
            <a:endParaRPr lang="zh-CN" altLang="en-US" sz="1400" dirty="0">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CDBE9E06-0823-4C78-A1D0-3D6B1CDCD214}"/>
              </a:ext>
            </a:extLst>
          </p:cNvPr>
          <p:cNvSpPr txBox="1"/>
          <p:nvPr/>
        </p:nvSpPr>
        <p:spPr>
          <a:xfrm>
            <a:off x="5723421" y="1705024"/>
            <a:ext cx="1470941" cy="338554"/>
          </a:xfrm>
          <a:prstGeom prst="rect">
            <a:avLst/>
          </a:prstGeom>
          <a:noFill/>
        </p:spPr>
        <p:txBody>
          <a:bodyPr wrap="square" rtlCol="0">
            <a:spAutoFit/>
          </a:bodyPr>
          <a:lstStyle/>
          <a:p>
            <a:r>
              <a:rPr lang="en-US" altLang="zh-CN" sz="1600" b="1" dirty="0">
                <a:solidFill>
                  <a:srgbClr val="CB0507"/>
                </a:solidFill>
                <a:latin typeface="微软雅黑" panose="020B0503020204020204" pitchFamily="34" charset="-122"/>
                <a:ea typeface="微软雅黑" panose="020B0503020204020204" pitchFamily="34" charset="-122"/>
              </a:rPr>
              <a:t>High Agility</a:t>
            </a:r>
            <a:endParaRPr lang="zh-CN" altLang="en-US" sz="1600" b="1" dirty="0">
              <a:solidFill>
                <a:srgbClr val="CB0507"/>
              </a:solidFill>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A13A51D9-8CE5-4829-BE41-90A6C4F3F791}"/>
              </a:ext>
            </a:extLst>
          </p:cNvPr>
          <p:cNvSpPr/>
          <p:nvPr/>
        </p:nvSpPr>
        <p:spPr>
          <a:xfrm>
            <a:off x="4946723" y="2357802"/>
            <a:ext cx="2779801" cy="700576"/>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Deliver as module form or</a:t>
            </a:r>
          </a:p>
          <a:p>
            <a:pPr>
              <a:lnSpc>
                <a:spcPct val="150000"/>
              </a:lnSpc>
            </a:pPr>
            <a:r>
              <a:rPr lang="en-US" altLang="zh-CN" sz="1400" dirty="0">
                <a:latin typeface="微软雅黑" panose="020B0503020204020204" pitchFamily="34" charset="-122"/>
                <a:ea typeface="微软雅黑" panose="020B0503020204020204" pitchFamily="34" charset="-122"/>
              </a:rPr>
              <a:t>     customized form</a:t>
            </a:r>
            <a:endParaRPr lang="zh-CN" altLang="en-US" sz="1400" dirty="0">
              <a:latin typeface="微软雅黑" panose="020B0503020204020204" pitchFamily="34" charset="-122"/>
              <a:ea typeface="微软雅黑" panose="020B0503020204020204" pitchFamily="34" charset="-122"/>
            </a:endParaRPr>
          </a:p>
        </p:txBody>
      </p:sp>
      <p:sp>
        <p:nvSpPr>
          <p:cNvPr id="47" name="文本框 46">
            <a:extLst>
              <a:ext uri="{FF2B5EF4-FFF2-40B4-BE49-F238E27FC236}">
                <a16:creationId xmlns:a16="http://schemas.microsoft.com/office/drawing/2014/main" id="{BA7799C3-84E4-4CE2-AB5F-E92102C19B9D}"/>
              </a:ext>
            </a:extLst>
          </p:cNvPr>
          <p:cNvSpPr txBox="1"/>
          <p:nvPr/>
        </p:nvSpPr>
        <p:spPr>
          <a:xfrm>
            <a:off x="5723421" y="4139123"/>
            <a:ext cx="1708737" cy="338554"/>
          </a:xfrm>
          <a:prstGeom prst="rect">
            <a:avLst/>
          </a:prstGeom>
          <a:noFill/>
        </p:spPr>
        <p:txBody>
          <a:bodyPr wrap="square" rtlCol="0">
            <a:spAutoFit/>
          </a:bodyPr>
          <a:lstStyle>
            <a:defPPr>
              <a:defRPr lang="zh-CN"/>
            </a:defPPr>
            <a:lvl1pPr>
              <a:defRPr sz="1600" b="1">
                <a:latin typeface="微软雅黑" panose="020B0503020204020204" pitchFamily="34" charset="-122"/>
                <a:ea typeface="微软雅黑" panose="020B0503020204020204" pitchFamily="34" charset="-122"/>
              </a:defRPr>
            </a:lvl1pPr>
          </a:lstStyle>
          <a:p>
            <a:r>
              <a:rPr lang="en-US" altLang="zh-CN" dirty="0">
                <a:solidFill>
                  <a:srgbClr val="CB0507"/>
                </a:solidFill>
              </a:rPr>
              <a:t>Customers</a:t>
            </a:r>
            <a:endParaRPr lang="zh-CN" altLang="en-US" dirty="0">
              <a:solidFill>
                <a:srgbClr val="CB0507"/>
              </a:solidFill>
            </a:endParaRPr>
          </a:p>
        </p:txBody>
      </p:sp>
      <p:sp>
        <p:nvSpPr>
          <p:cNvPr id="48" name="矩形 47">
            <a:extLst>
              <a:ext uri="{FF2B5EF4-FFF2-40B4-BE49-F238E27FC236}">
                <a16:creationId xmlns:a16="http://schemas.microsoft.com/office/drawing/2014/main" id="{8D7924EA-B177-4AA6-95E5-B6F496300933}"/>
              </a:ext>
            </a:extLst>
          </p:cNvPr>
          <p:cNvSpPr/>
          <p:nvPr/>
        </p:nvSpPr>
        <p:spPr>
          <a:xfrm>
            <a:off x="4795784" y="4422740"/>
            <a:ext cx="2779801" cy="1670073"/>
          </a:xfrm>
          <a:prstGeom prst="rect">
            <a:avLst/>
          </a:prstGeom>
        </p:spPr>
        <p:txBody>
          <a:bodyPr wrap="square">
            <a:spAutoFit/>
          </a:bodyPr>
          <a:lstStyle/>
          <a:p>
            <a:pPr marL="285750" indent="-285750">
              <a:lnSpc>
                <a:spcPct val="150000"/>
              </a:lnSpc>
              <a:buFont typeface="微软雅黑" panose="020B0503020204020204" pitchFamily="34" charset="-122"/>
              <a:buChar char="-"/>
            </a:pP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Venue resources can be customized for enterprise customers and Internet customers</a:t>
            </a:r>
            <a:endParaRPr lang="zh-CN" altLang="en-US" sz="1400" dirty="0">
              <a:latin typeface="微软雅黑" panose="020B0503020204020204" pitchFamily="34" charset="-122"/>
              <a:ea typeface="微软雅黑" panose="020B0503020204020204" pitchFamily="34" charset="-122"/>
            </a:endParaRPr>
          </a:p>
        </p:txBody>
      </p:sp>
      <p:sp>
        <p:nvSpPr>
          <p:cNvPr id="52" name="文本框 51">
            <a:extLst>
              <a:ext uri="{FF2B5EF4-FFF2-40B4-BE49-F238E27FC236}">
                <a16:creationId xmlns:a16="http://schemas.microsoft.com/office/drawing/2014/main" id="{A726E70C-DFE7-4A90-B6FC-759AEC72FB7A}"/>
              </a:ext>
            </a:extLst>
          </p:cNvPr>
          <p:cNvSpPr txBox="1"/>
          <p:nvPr/>
        </p:nvSpPr>
        <p:spPr>
          <a:xfrm>
            <a:off x="9429730" y="1705024"/>
            <a:ext cx="1419414" cy="338554"/>
          </a:xfrm>
          <a:prstGeom prst="rect">
            <a:avLst/>
          </a:prstGeom>
          <a:noFill/>
        </p:spPr>
        <p:txBody>
          <a:bodyPr wrap="square" rtlCol="0">
            <a:spAutoFit/>
          </a:bodyPr>
          <a:lstStyle/>
          <a:p>
            <a:r>
              <a:rPr lang="en-US" altLang="zh-CN" sz="1600" b="1" dirty="0">
                <a:solidFill>
                  <a:srgbClr val="CB0507"/>
                </a:solidFill>
                <a:latin typeface="微软雅黑" panose="020B0503020204020204" pitchFamily="34" charset="-122"/>
                <a:ea typeface="微软雅黑" panose="020B0503020204020204" pitchFamily="34" charset="-122"/>
              </a:rPr>
              <a:t>High Power</a:t>
            </a:r>
            <a:endParaRPr lang="zh-CN" altLang="en-US" sz="1600" b="1" dirty="0">
              <a:solidFill>
                <a:srgbClr val="CB0507"/>
              </a:solidFill>
              <a:latin typeface="微软雅黑" panose="020B0503020204020204" pitchFamily="34" charset="-122"/>
              <a:ea typeface="微软雅黑" panose="020B0503020204020204" pitchFamily="34" charset="-122"/>
            </a:endParaRPr>
          </a:p>
        </p:txBody>
      </p:sp>
      <p:sp>
        <p:nvSpPr>
          <p:cNvPr id="53" name="矩形 52">
            <a:extLst>
              <a:ext uri="{FF2B5EF4-FFF2-40B4-BE49-F238E27FC236}">
                <a16:creationId xmlns:a16="http://schemas.microsoft.com/office/drawing/2014/main" id="{E70BBD7B-D22C-4793-B25B-01C18636C589}"/>
              </a:ext>
            </a:extLst>
          </p:cNvPr>
          <p:cNvSpPr/>
          <p:nvPr/>
        </p:nvSpPr>
        <p:spPr>
          <a:xfrm>
            <a:off x="8648048" y="2284932"/>
            <a:ext cx="2637750" cy="1023742"/>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Sufficient power capacity  to meet 3-10kW/rack requirement</a:t>
            </a:r>
          </a:p>
        </p:txBody>
      </p:sp>
      <p:sp>
        <p:nvSpPr>
          <p:cNvPr id="57" name="文本框 56">
            <a:extLst>
              <a:ext uri="{FF2B5EF4-FFF2-40B4-BE49-F238E27FC236}">
                <a16:creationId xmlns:a16="http://schemas.microsoft.com/office/drawing/2014/main" id="{1C917177-E3D4-485C-867D-D3C8700CEA9F}"/>
              </a:ext>
            </a:extLst>
          </p:cNvPr>
          <p:cNvSpPr txBox="1"/>
          <p:nvPr/>
        </p:nvSpPr>
        <p:spPr>
          <a:xfrm>
            <a:off x="9429730" y="4139123"/>
            <a:ext cx="1957740" cy="584775"/>
          </a:xfrm>
          <a:prstGeom prst="rect">
            <a:avLst/>
          </a:prstGeom>
          <a:noFill/>
        </p:spPr>
        <p:txBody>
          <a:bodyPr wrap="square" rtlCol="0">
            <a:spAutoFit/>
          </a:bodyPr>
          <a:lstStyle>
            <a:defPPr>
              <a:defRPr lang="zh-CN"/>
            </a:defPPr>
            <a:lvl1pPr>
              <a:defRPr sz="1600" b="1">
                <a:latin typeface="微软雅黑" panose="020B0503020204020204" pitchFamily="34" charset="-122"/>
                <a:ea typeface="微软雅黑" panose="020B0503020204020204" pitchFamily="34" charset="-122"/>
              </a:defRPr>
            </a:lvl1pPr>
          </a:lstStyle>
          <a:p>
            <a:r>
              <a:rPr lang="en-US" altLang="zh-CN" dirty="0">
                <a:solidFill>
                  <a:srgbClr val="CB0507"/>
                </a:solidFill>
              </a:rPr>
              <a:t>Management</a:t>
            </a:r>
            <a:r>
              <a:rPr lang="zh-CN" altLang="en-US" dirty="0">
                <a:solidFill>
                  <a:srgbClr val="CB0507"/>
                </a:solidFill>
              </a:rPr>
              <a:t> </a:t>
            </a:r>
            <a:r>
              <a:rPr lang="en-US" altLang="zh-CN" dirty="0">
                <a:solidFill>
                  <a:srgbClr val="CB0507"/>
                </a:solidFill>
              </a:rPr>
              <a:t>service</a:t>
            </a:r>
            <a:endParaRPr lang="zh-CN" altLang="en-US" dirty="0">
              <a:solidFill>
                <a:srgbClr val="CB0507"/>
              </a:solidFill>
            </a:endParaRPr>
          </a:p>
        </p:txBody>
      </p:sp>
      <p:sp>
        <p:nvSpPr>
          <p:cNvPr id="58" name="矩形 57">
            <a:extLst>
              <a:ext uri="{FF2B5EF4-FFF2-40B4-BE49-F238E27FC236}">
                <a16:creationId xmlns:a16="http://schemas.microsoft.com/office/drawing/2014/main" id="{28BBF9A2-C526-4A59-88B2-81A90FAA1EC4}"/>
              </a:ext>
            </a:extLst>
          </p:cNvPr>
          <p:cNvSpPr/>
          <p:nvPr/>
        </p:nvSpPr>
        <p:spPr>
          <a:xfrm>
            <a:off x="8511249" y="4843236"/>
            <a:ext cx="3014443" cy="1346907"/>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latin typeface="微软雅黑" panose="020B0503020204020204" pitchFamily="34" charset="-122"/>
                <a:ea typeface="微软雅黑" panose="020B0503020204020204" pitchFamily="34" charset="-122"/>
              </a:rPr>
              <a:t>High-quality operation and maintenance management services, one-stop data center service delivery</a:t>
            </a:r>
            <a:endParaRPr lang="zh-CN" altLang="en-US" sz="1400" dirty="0">
              <a:latin typeface="微软雅黑" panose="020B0503020204020204" pitchFamily="34" charset="-122"/>
              <a:ea typeface="微软雅黑" panose="020B0503020204020204" pitchFamily="34" charset="-122"/>
            </a:endParaRPr>
          </a:p>
        </p:txBody>
      </p:sp>
      <p:cxnSp>
        <p:nvCxnSpPr>
          <p:cNvPr id="35" name="直接连接符 34">
            <a:extLst>
              <a:ext uri="{FF2B5EF4-FFF2-40B4-BE49-F238E27FC236}">
                <a16:creationId xmlns:a16="http://schemas.microsoft.com/office/drawing/2014/main" id="{D585BB10-E5E6-4DFA-860D-860623CA4293}"/>
              </a:ext>
            </a:extLst>
          </p:cNvPr>
          <p:cNvCxnSpPr/>
          <p:nvPr/>
        </p:nvCxnSpPr>
        <p:spPr>
          <a:xfrm>
            <a:off x="0" y="880534"/>
            <a:ext cx="121920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06098C3C-AE29-4E09-920E-22D2EC06E1F1}"/>
              </a:ext>
            </a:extLst>
          </p:cNvPr>
          <p:cNvSpPr txBox="1"/>
          <p:nvPr/>
        </p:nvSpPr>
        <p:spPr>
          <a:xfrm>
            <a:off x="916048" y="228201"/>
            <a:ext cx="6016380" cy="461665"/>
          </a:xfrm>
          <a:prstGeom prst="rect">
            <a:avLst/>
          </a:prstGeom>
          <a:noFill/>
        </p:spPr>
        <p:txBody>
          <a:bodyPr wrap="square" rtlCol="0">
            <a:spAutoFit/>
          </a:bodyPr>
          <a:lstStyle/>
          <a:p>
            <a:r>
              <a:rPr lang="en-US" altLang="zh-CN" sz="2400" b="1" dirty="0" err="1">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Kehua</a:t>
            </a:r>
            <a:r>
              <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a:t>
            </a:r>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Advantages of Data center</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pic>
        <p:nvPicPr>
          <p:cNvPr id="40" name="图片 39">
            <a:extLst>
              <a:ext uri="{FF2B5EF4-FFF2-40B4-BE49-F238E27FC236}">
                <a16:creationId xmlns:a16="http://schemas.microsoft.com/office/drawing/2014/main" id="{110B8553-D82B-44DF-B7FC-9E3ABB5C8F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5770" y="1629991"/>
            <a:ext cx="524758" cy="516925"/>
          </a:xfrm>
          <a:prstGeom prst="rect">
            <a:avLst/>
          </a:prstGeom>
        </p:spPr>
      </p:pic>
      <p:pic>
        <p:nvPicPr>
          <p:cNvPr id="41" name="图片 40">
            <a:extLst>
              <a:ext uri="{FF2B5EF4-FFF2-40B4-BE49-F238E27FC236}">
                <a16:creationId xmlns:a16="http://schemas.microsoft.com/office/drawing/2014/main" id="{03AD7313-EF11-4219-836B-EB13FEE6C2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1036" y="4081833"/>
            <a:ext cx="489492" cy="489492"/>
          </a:xfrm>
          <a:prstGeom prst="rect">
            <a:avLst/>
          </a:prstGeom>
        </p:spPr>
      </p:pic>
      <p:pic>
        <p:nvPicPr>
          <p:cNvPr id="44" name="图片 43">
            <a:extLst>
              <a:ext uri="{FF2B5EF4-FFF2-40B4-BE49-F238E27FC236}">
                <a16:creationId xmlns:a16="http://schemas.microsoft.com/office/drawing/2014/main" id="{1F5EB7F1-6D8E-48C0-AC14-75AFBBE319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50748" y="1600223"/>
            <a:ext cx="555509" cy="546094"/>
          </a:xfrm>
          <a:prstGeom prst="rect">
            <a:avLst/>
          </a:prstGeom>
        </p:spPr>
      </p:pic>
      <p:pic>
        <p:nvPicPr>
          <p:cNvPr id="45" name="图片 44">
            <a:extLst>
              <a:ext uri="{FF2B5EF4-FFF2-40B4-BE49-F238E27FC236}">
                <a16:creationId xmlns:a16="http://schemas.microsoft.com/office/drawing/2014/main" id="{335A03D0-5950-465E-A2F4-976D6944F8C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24003" y="4052388"/>
            <a:ext cx="455207" cy="518937"/>
          </a:xfrm>
          <a:prstGeom prst="rect">
            <a:avLst/>
          </a:prstGeom>
        </p:spPr>
      </p:pic>
      <p:pic>
        <p:nvPicPr>
          <p:cNvPr id="46" name="图片 45">
            <a:extLst>
              <a:ext uri="{FF2B5EF4-FFF2-40B4-BE49-F238E27FC236}">
                <a16:creationId xmlns:a16="http://schemas.microsoft.com/office/drawing/2014/main" id="{A4D7B4FD-89B3-406D-8770-D3F72A71E3F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875420" y="1694977"/>
            <a:ext cx="468649" cy="475858"/>
          </a:xfrm>
          <a:prstGeom prst="rect">
            <a:avLst/>
          </a:prstGeom>
        </p:spPr>
      </p:pic>
      <p:pic>
        <p:nvPicPr>
          <p:cNvPr id="50" name="图片 49">
            <a:extLst>
              <a:ext uri="{FF2B5EF4-FFF2-40B4-BE49-F238E27FC236}">
                <a16:creationId xmlns:a16="http://schemas.microsoft.com/office/drawing/2014/main" id="{B6361067-D57B-458E-BFA6-FA9DEDF330A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875420" y="4052388"/>
            <a:ext cx="455207" cy="536495"/>
          </a:xfrm>
          <a:prstGeom prst="rect">
            <a:avLst/>
          </a:prstGeom>
        </p:spPr>
      </p:pic>
    </p:spTree>
    <p:extLst>
      <p:ext uri="{BB962C8B-B14F-4D97-AF65-F5344CB8AC3E}">
        <p14:creationId xmlns:p14="http://schemas.microsoft.com/office/powerpoint/2010/main" val="273068816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904F5EB-CC1D-4EDF-B607-24885941188D}"/>
              </a:ext>
            </a:extLst>
          </p:cNvPr>
          <p:cNvSpPr txBox="1"/>
          <p:nvPr/>
        </p:nvSpPr>
        <p:spPr>
          <a:xfrm>
            <a:off x="916048" y="228201"/>
            <a:ext cx="4549087"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Overview of </a:t>
            </a:r>
            <a:r>
              <a:rPr lang="en-US" altLang="zh-CN" sz="2400" b="1" dirty="0" err="1">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KeZhong</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A73E35ED-0B68-4216-A5AB-FF1CE15719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83806" y="2672600"/>
            <a:ext cx="561583" cy="522584"/>
          </a:xfrm>
          <a:prstGeom prst="rect">
            <a:avLst/>
          </a:prstGeom>
        </p:spPr>
      </p:pic>
      <p:sp>
        <p:nvSpPr>
          <p:cNvPr id="8" name="文本框 7">
            <a:extLst>
              <a:ext uri="{FF2B5EF4-FFF2-40B4-BE49-F238E27FC236}">
                <a16:creationId xmlns:a16="http://schemas.microsoft.com/office/drawing/2014/main" id="{64E5EB81-DAE6-4941-9A38-8FB4AFC4A1BA}"/>
              </a:ext>
            </a:extLst>
          </p:cNvPr>
          <p:cNvSpPr txBox="1"/>
          <p:nvPr/>
        </p:nvSpPr>
        <p:spPr>
          <a:xfrm>
            <a:off x="8276966" y="1385468"/>
            <a:ext cx="3621444" cy="2962734"/>
          </a:xfrm>
          <a:prstGeom prst="rect">
            <a:avLst/>
          </a:prstGeom>
          <a:noFill/>
        </p:spPr>
        <p:txBody>
          <a:bodyPr wrap="square" rtlCol="0">
            <a:spAutoFit/>
          </a:bodyPr>
          <a:lstStyle/>
          <a:p>
            <a:pPr marL="285750" indent="-285750">
              <a:lnSpc>
                <a:spcPct val="150000"/>
              </a:lnSpc>
              <a:buFont typeface=".AppleSystemUIFont" charset="-120"/>
              <a:buChar char="-"/>
            </a:pPr>
            <a:r>
              <a:rPr lang="en-US" altLang="zh-CN" sz="1400" b="1" dirty="0">
                <a:latin typeface="微软雅黑" panose="020B0503020204020204" pitchFamily="34" charset="-122"/>
                <a:ea typeface="微软雅黑" panose="020B0503020204020204" pitchFamily="34" charset="-122"/>
              </a:rPr>
              <a:t>Type</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Self-build</a:t>
            </a:r>
          </a:p>
          <a:p>
            <a:pPr marL="285750" indent="-285750">
              <a:lnSpc>
                <a:spcPct val="150000"/>
              </a:lnSpc>
              <a:buFont typeface=".AppleSystemUIFont" charset="-120"/>
              <a:buChar char="-"/>
            </a:pPr>
            <a:r>
              <a:rPr lang="en-US" altLang="zh-CN" sz="1400" b="1" dirty="0">
                <a:latin typeface="微软雅黑" panose="020B0503020204020204" pitchFamily="34" charset="-122"/>
                <a:ea typeface="微软雅黑" panose="020B0503020204020204" pitchFamily="34" charset="-122"/>
              </a:rPr>
              <a:t>Level</a:t>
            </a:r>
            <a:r>
              <a:rPr lang="zh-CN" altLang="en-US" sz="1400" b="1"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Tier 3+</a:t>
            </a:r>
          </a:p>
          <a:p>
            <a:pPr marL="285750" indent="-285750">
              <a:lnSpc>
                <a:spcPct val="150000"/>
              </a:lnSpc>
              <a:buFont typeface=".AppleSystemUIFont" charset="-120"/>
              <a:buChar char="-"/>
            </a:pPr>
            <a:r>
              <a:rPr lang="en-US" altLang="zh-CN" sz="1400" b="1" dirty="0">
                <a:latin typeface="微软雅黑" panose="020B0503020204020204" pitchFamily="34" charset="-122"/>
                <a:ea typeface="微软雅黑" panose="020B0503020204020204" pitchFamily="34" charset="-122"/>
              </a:rPr>
              <a:t>Rack quantity</a:t>
            </a:r>
            <a:r>
              <a:rPr lang="zh-CN" altLang="en-US" sz="1400" b="1"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3,780</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pcs</a:t>
            </a: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AppleSystemUIFont" charset="-120"/>
              <a:buChar char="-"/>
            </a:pPr>
            <a:r>
              <a:rPr lang="en-US" altLang="zh-CN" sz="1400" b="1" dirty="0">
                <a:latin typeface="微软雅黑" panose="020B0503020204020204" pitchFamily="34" charset="-122"/>
                <a:ea typeface="微软雅黑" panose="020B0503020204020204" pitchFamily="34" charset="-122"/>
              </a:rPr>
              <a:t>Building height</a:t>
            </a:r>
            <a:r>
              <a:rPr lang="zh-CN" altLang="en-US" sz="1400" b="1"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36.2m</a:t>
            </a:r>
          </a:p>
          <a:p>
            <a:pPr marL="285750" indent="-285750">
              <a:lnSpc>
                <a:spcPct val="150000"/>
              </a:lnSpc>
              <a:buFont typeface=".AppleSystemUIFont" charset="-120"/>
              <a:buChar char="-"/>
            </a:pPr>
            <a:r>
              <a:rPr lang="en-US" altLang="zh-CN" sz="1400" b="1" dirty="0">
                <a:latin typeface="微软雅黑" panose="020B0503020204020204" pitchFamily="34" charset="-122"/>
                <a:ea typeface="微软雅黑" panose="020B0503020204020204" pitchFamily="34" charset="-122"/>
              </a:rPr>
              <a:t>Area square meter</a:t>
            </a:r>
            <a:r>
              <a:rPr lang="zh-CN" altLang="en-US" sz="1400" b="1" dirty="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a:p>
            <a:pPr marL="285750" indent="-285750">
              <a:lnSpc>
                <a:spcPct val="150000"/>
              </a:lnSpc>
              <a:buClr>
                <a:srgbClr val="F6F6F8"/>
              </a:buClr>
              <a:buFont typeface="系统字体"/>
              <a:buChar char="-"/>
            </a:pPr>
            <a:r>
              <a:rPr lang="en-US" altLang="zh-CN" sz="1400" dirty="0">
                <a:latin typeface="微软雅黑" panose="020B0503020204020204" pitchFamily="34" charset="-122"/>
                <a:ea typeface="微软雅黑" panose="020B0503020204020204" pitchFamily="34" charset="-122"/>
              </a:rPr>
              <a:t>21,000㎡</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2~5 floor per 3,843㎡</a:t>
            </a:r>
          </a:p>
          <a:p>
            <a:pPr marL="285750" indent="-285750">
              <a:lnSpc>
                <a:spcPct val="150000"/>
              </a:lnSpc>
              <a:buFont typeface=".AppleSystemUIFont" charset="-120"/>
              <a:buChar char="-"/>
            </a:pPr>
            <a:r>
              <a:rPr lang="en-US" altLang="zh-CN" sz="1400" b="1" dirty="0">
                <a:latin typeface="微软雅黑" panose="020B0503020204020204" pitchFamily="34" charset="-122"/>
                <a:ea typeface="微软雅黑" panose="020B0503020204020204" pitchFamily="34" charset="-122"/>
              </a:rPr>
              <a:t>Seismic level</a:t>
            </a:r>
            <a:r>
              <a:rPr lang="zh-CN" altLang="en-US" sz="1400" b="1"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7</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tier</a:t>
            </a: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AppleSystemUIFont" charset="-120"/>
              <a:buChar char="-"/>
            </a:pPr>
            <a:r>
              <a:rPr lang="en-US" altLang="zh-CN" sz="1400" b="1" dirty="0">
                <a:latin typeface="微软雅黑" panose="020B0503020204020204" pitchFamily="34" charset="-122"/>
                <a:ea typeface="微软雅黑" panose="020B0503020204020204" pitchFamily="34" charset="-122"/>
              </a:rPr>
              <a:t>Load-bearing</a:t>
            </a:r>
            <a:r>
              <a:rPr lang="zh-CN" altLang="en-US" sz="1400" b="1"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1,000kg/㎡</a:t>
            </a:r>
          </a:p>
          <a:p>
            <a:pPr marL="285750" indent="-285750">
              <a:lnSpc>
                <a:spcPct val="150000"/>
              </a:lnSpc>
              <a:buFont typeface=".AppleSystemUIFont" charset="-120"/>
              <a:buChar char="-"/>
            </a:pPr>
            <a:r>
              <a:rPr lang="en-US" altLang="zh-CN" sz="1400" b="1" dirty="0">
                <a:latin typeface="微软雅黑" panose="020B0503020204020204" pitchFamily="34" charset="-122"/>
                <a:ea typeface="微软雅黑" panose="020B0503020204020204" pitchFamily="34" charset="-122"/>
              </a:rPr>
              <a:t>Elevator </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2 for cargo,2 for guest</a:t>
            </a:r>
            <a:endParaRPr lang="zh-CN" altLang="en-US" sz="1400"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406AC0A1-3847-42D6-AABD-E9F5A8289C11}"/>
              </a:ext>
            </a:extLst>
          </p:cNvPr>
          <p:cNvPicPr>
            <a:picLocks noChangeAspect="1"/>
          </p:cNvPicPr>
          <p:nvPr/>
        </p:nvPicPr>
        <p:blipFill>
          <a:blip r:embed="rId4" cstate="email"/>
          <a:stretch>
            <a:fillRect/>
          </a:stretch>
        </p:blipFill>
        <p:spPr>
          <a:xfrm>
            <a:off x="3895376" y="1583225"/>
            <a:ext cx="3341657" cy="265880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21">
            <a:extLst>
              <a:ext uri="{FF2B5EF4-FFF2-40B4-BE49-F238E27FC236}">
                <a16:creationId xmlns:a16="http://schemas.microsoft.com/office/drawing/2014/main" id="{34957810-D1D7-41D2-8F73-7FECDA23DEFC}"/>
              </a:ext>
            </a:extLst>
          </p:cNvPr>
          <p:cNvSpPr txBox="1"/>
          <p:nvPr/>
        </p:nvSpPr>
        <p:spPr>
          <a:xfrm>
            <a:off x="1592782" y="5738921"/>
            <a:ext cx="952260" cy="38266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D65442"/>
              </a:buClr>
              <a:buSzTx/>
              <a:buFontTx/>
              <a:buNone/>
              <a:defRPr/>
            </a:pPr>
            <a:r>
              <a:rPr kumimoji="0" lang="en-US" altLang="zh-CN" sz="14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Arial" panose="020B0604020202020204" pitchFamily="34" charset="0"/>
              </a:rPr>
              <a:t>6 floors</a:t>
            </a:r>
          </a:p>
        </p:txBody>
      </p:sp>
      <p:sp>
        <p:nvSpPr>
          <p:cNvPr id="13" name="文本框 21">
            <a:extLst>
              <a:ext uri="{FF2B5EF4-FFF2-40B4-BE49-F238E27FC236}">
                <a16:creationId xmlns:a16="http://schemas.microsoft.com/office/drawing/2014/main" id="{97B406AF-A87A-4474-8C53-DEE8AB403982}"/>
              </a:ext>
            </a:extLst>
          </p:cNvPr>
          <p:cNvSpPr txBox="1"/>
          <p:nvPr/>
        </p:nvSpPr>
        <p:spPr>
          <a:xfrm>
            <a:off x="4251507" y="5738920"/>
            <a:ext cx="1111500" cy="38266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D65442"/>
              </a:buClr>
              <a:buSzTx/>
              <a:buFontTx/>
              <a:buNone/>
              <a:defRPr/>
            </a:pPr>
            <a:r>
              <a:rPr kumimoji="0" lang="en-US" altLang="zh-CN" sz="14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Arial" panose="020B0604020202020204" pitchFamily="34" charset="0"/>
              </a:rPr>
              <a:t>10kN/m</a:t>
            </a:r>
            <a:r>
              <a:rPr kumimoji="0" lang="en-US" altLang="zh-CN" sz="1400" b="1" i="0" u="none" strike="noStrike" kern="1200" cap="none" spc="0" normalizeH="0" baseline="3000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Arial" panose="020B0604020202020204" pitchFamily="34" charset="0"/>
              </a:rPr>
              <a:t>2</a:t>
            </a:r>
          </a:p>
        </p:txBody>
      </p:sp>
      <p:sp>
        <p:nvSpPr>
          <p:cNvPr id="14" name="文本框 21">
            <a:extLst>
              <a:ext uri="{FF2B5EF4-FFF2-40B4-BE49-F238E27FC236}">
                <a16:creationId xmlns:a16="http://schemas.microsoft.com/office/drawing/2014/main" id="{4B5B742B-6E7D-4E95-B9A2-37B7ECEE5B43}"/>
              </a:ext>
            </a:extLst>
          </p:cNvPr>
          <p:cNvSpPr txBox="1"/>
          <p:nvPr/>
        </p:nvSpPr>
        <p:spPr>
          <a:xfrm>
            <a:off x="6520006" y="5741902"/>
            <a:ext cx="1757660" cy="38266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D65442"/>
              </a:buClr>
              <a:buSzTx/>
              <a:buFontTx/>
              <a:buNone/>
              <a:defRPr/>
            </a:pPr>
            <a:r>
              <a:rPr kumimoji="0" lang="en-US" altLang="zh-CN" sz="14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Arial" panose="020B0604020202020204" pitchFamily="34" charset="0"/>
              </a:rPr>
              <a:t>6</a:t>
            </a:r>
            <a:r>
              <a:rPr lang="en-US" altLang="zh-CN" sz="1400" b="1" dirty="0">
                <a:solidFill>
                  <a:prstClr val="black">
                    <a:lumMod val="85000"/>
                    <a:lumOff val="15000"/>
                  </a:prstClr>
                </a:solidFill>
                <a:latin typeface="微软雅黑" panose="020B0503020204020204" pitchFamily="34" charset="-122"/>
                <a:ea typeface="微软雅黑" panose="020B0503020204020204" pitchFamily="34" charset="-122"/>
                <a:sym typeface="Arial" panose="020B0604020202020204" pitchFamily="34" charset="0"/>
              </a:rPr>
              <a:t>m room height</a:t>
            </a:r>
            <a:endParaRPr kumimoji="0" lang="en-US" altLang="zh-CN" sz="1400" b="1" i="0" u="none" strike="noStrike" kern="1200" cap="none" spc="0" normalizeH="0" baseline="3000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文本框 21">
            <a:extLst>
              <a:ext uri="{FF2B5EF4-FFF2-40B4-BE49-F238E27FC236}">
                <a16:creationId xmlns:a16="http://schemas.microsoft.com/office/drawing/2014/main" id="{D93A6B06-6DA7-45A6-A404-AA1140657366}"/>
              </a:ext>
            </a:extLst>
          </p:cNvPr>
          <p:cNvSpPr txBox="1"/>
          <p:nvPr/>
        </p:nvSpPr>
        <p:spPr>
          <a:xfrm>
            <a:off x="9243242" y="5741902"/>
            <a:ext cx="1448938" cy="38266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D65442"/>
              </a:buClr>
              <a:buSzTx/>
              <a:buFontTx/>
              <a:buNone/>
              <a:defRPr/>
            </a:pPr>
            <a:r>
              <a:rPr kumimoji="0" lang="en-US" altLang="zh-CN" sz="14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Arial" panose="020B0604020202020204" pitchFamily="34" charset="0"/>
              </a:rPr>
              <a:t>Tier 3</a:t>
            </a:r>
            <a:r>
              <a:rPr lang="en-US" altLang="zh-CN" sz="1400" b="1" dirty="0">
                <a:solidFill>
                  <a:prstClr val="black">
                    <a:lumMod val="85000"/>
                    <a:lumOff val="15000"/>
                  </a:prstClr>
                </a:solidFill>
                <a:latin typeface="微软雅黑" panose="020B0503020204020204" pitchFamily="34" charset="-122"/>
                <a:ea typeface="微软雅黑" panose="020B0503020204020204" pitchFamily="34" charset="-122"/>
                <a:sym typeface="Arial" panose="020B0604020202020204" pitchFamily="34" charset="0"/>
              </a:rPr>
              <a:t>+</a:t>
            </a:r>
            <a:endParaRPr kumimoji="0" lang="en-US" altLang="zh-CN" sz="1400" b="1" i="0" u="none" strike="noStrike" kern="1200" cap="none" spc="0" normalizeH="0" baseline="3000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6" name="直接连接符 15">
            <a:extLst>
              <a:ext uri="{FF2B5EF4-FFF2-40B4-BE49-F238E27FC236}">
                <a16:creationId xmlns:a16="http://schemas.microsoft.com/office/drawing/2014/main" id="{435D1FFF-AFE9-4B5A-A21C-84B0488CE2F0}"/>
              </a:ext>
            </a:extLst>
          </p:cNvPr>
          <p:cNvCxnSpPr/>
          <p:nvPr/>
        </p:nvCxnSpPr>
        <p:spPr>
          <a:xfrm>
            <a:off x="674243" y="5751696"/>
            <a:ext cx="10698183" cy="4331"/>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80C23243-CC8B-4981-84F3-43466C96D4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66456" y="5143764"/>
            <a:ext cx="458612" cy="452497"/>
          </a:xfrm>
          <a:prstGeom prst="rect">
            <a:avLst/>
          </a:prstGeom>
        </p:spPr>
      </p:pic>
      <p:pic>
        <p:nvPicPr>
          <p:cNvPr id="18" name="图片 17">
            <a:extLst>
              <a:ext uri="{FF2B5EF4-FFF2-40B4-BE49-F238E27FC236}">
                <a16:creationId xmlns:a16="http://schemas.microsoft.com/office/drawing/2014/main" id="{A9816B20-65CC-47FB-923D-ED702F0B2E7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63850" y="5078768"/>
            <a:ext cx="644305" cy="517556"/>
          </a:xfrm>
          <a:prstGeom prst="rect">
            <a:avLst/>
          </a:prstGeom>
        </p:spPr>
      </p:pic>
      <p:pic>
        <p:nvPicPr>
          <p:cNvPr id="19" name="图片 18">
            <a:extLst>
              <a:ext uri="{FF2B5EF4-FFF2-40B4-BE49-F238E27FC236}">
                <a16:creationId xmlns:a16="http://schemas.microsoft.com/office/drawing/2014/main" id="{66E43F0E-1E6C-4822-835C-03394265B71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47046" y="5180270"/>
            <a:ext cx="494551" cy="415422"/>
          </a:xfrm>
          <a:prstGeom prst="rect">
            <a:avLst/>
          </a:prstGeom>
        </p:spPr>
      </p:pic>
      <p:pic>
        <p:nvPicPr>
          <p:cNvPr id="20" name="图片 19">
            <a:extLst>
              <a:ext uri="{FF2B5EF4-FFF2-40B4-BE49-F238E27FC236}">
                <a16:creationId xmlns:a16="http://schemas.microsoft.com/office/drawing/2014/main" id="{5FD9E4DD-545C-43CF-8EDE-EDD83D1C384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146937" y="5140706"/>
            <a:ext cx="436869" cy="436869"/>
          </a:xfrm>
          <a:prstGeom prst="rect">
            <a:avLst/>
          </a:prstGeom>
        </p:spPr>
      </p:pic>
      <p:pic>
        <p:nvPicPr>
          <p:cNvPr id="21" name="图片 20">
            <a:extLst>
              <a:ext uri="{FF2B5EF4-FFF2-40B4-BE49-F238E27FC236}">
                <a16:creationId xmlns:a16="http://schemas.microsoft.com/office/drawing/2014/main" id="{EB46EB6E-C19C-4F2C-9751-43315BE326DB}"/>
              </a:ext>
            </a:extLst>
          </p:cNvPr>
          <p:cNvPicPr>
            <a:picLocks noChangeAspect="1"/>
          </p:cNvPicPr>
          <p:nvPr/>
        </p:nvPicPr>
        <p:blipFill>
          <a:blip r:embed="rId9" cstate="email"/>
          <a:stretch>
            <a:fillRect/>
          </a:stretch>
        </p:blipFill>
        <p:spPr>
          <a:xfrm>
            <a:off x="347663" y="1583224"/>
            <a:ext cx="3400304" cy="265880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615624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904F5EB-CC1D-4EDF-B607-24885941188D}"/>
              </a:ext>
            </a:extLst>
          </p:cNvPr>
          <p:cNvSpPr txBox="1"/>
          <p:nvPr/>
        </p:nvSpPr>
        <p:spPr>
          <a:xfrm>
            <a:off x="916048" y="228201"/>
            <a:ext cx="3892108"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Data center Location</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pic>
        <p:nvPicPr>
          <p:cNvPr id="62" name="图片 61">
            <a:extLst>
              <a:ext uri="{FF2B5EF4-FFF2-40B4-BE49-F238E27FC236}">
                <a16:creationId xmlns:a16="http://schemas.microsoft.com/office/drawing/2014/main" id="{B4E35D68-586A-4903-BB37-7921CFE7E5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11186" y="2293252"/>
            <a:ext cx="518932" cy="502192"/>
          </a:xfrm>
          <a:prstGeom prst="rect">
            <a:avLst/>
          </a:prstGeom>
        </p:spPr>
      </p:pic>
      <p:grpSp>
        <p:nvGrpSpPr>
          <p:cNvPr id="64" name="组合 63">
            <a:extLst>
              <a:ext uri="{FF2B5EF4-FFF2-40B4-BE49-F238E27FC236}">
                <a16:creationId xmlns:a16="http://schemas.microsoft.com/office/drawing/2014/main" id="{57541D09-7B75-4C65-991C-9091CBA56BBC}"/>
              </a:ext>
            </a:extLst>
          </p:cNvPr>
          <p:cNvGrpSpPr/>
          <p:nvPr/>
        </p:nvGrpSpPr>
        <p:grpSpPr>
          <a:xfrm>
            <a:off x="203895" y="1817982"/>
            <a:ext cx="8309196" cy="4811817"/>
            <a:chOff x="58269" y="1434976"/>
            <a:chExt cx="8309196" cy="4811817"/>
          </a:xfrm>
        </p:grpSpPr>
        <p:sp>
          <p:nvSpPr>
            <p:cNvPr id="65" name="弧形 64">
              <a:extLst>
                <a:ext uri="{FF2B5EF4-FFF2-40B4-BE49-F238E27FC236}">
                  <a16:creationId xmlns:a16="http://schemas.microsoft.com/office/drawing/2014/main" id="{24474A43-3CE1-4B5F-B2B5-0B1ECEE29902}"/>
                </a:ext>
              </a:extLst>
            </p:cNvPr>
            <p:cNvSpPr/>
            <p:nvPr/>
          </p:nvSpPr>
          <p:spPr>
            <a:xfrm rot="14029276" flipH="1" flipV="1">
              <a:off x="1975650" y="2957199"/>
              <a:ext cx="2893090" cy="957483"/>
            </a:xfrm>
            <a:prstGeom prst="arc">
              <a:avLst>
                <a:gd name="adj1" fmla="val 11891049"/>
                <a:gd name="adj2" fmla="val 20960192"/>
              </a:avLst>
            </a:prstGeom>
            <a:ln w="28575">
              <a:solidFill>
                <a:srgbClr val="AA1A1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66" name="弧形 65">
              <a:extLst>
                <a:ext uri="{FF2B5EF4-FFF2-40B4-BE49-F238E27FC236}">
                  <a16:creationId xmlns:a16="http://schemas.microsoft.com/office/drawing/2014/main" id="{FB4E854E-720C-46CB-9EAB-80C230A5ACA5}"/>
                </a:ext>
              </a:extLst>
            </p:cNvPr>
            <p:cNvSpPr/>
            <p:nvPr/>
          </p:nvSpPr>
          <p:spPr>
            <a:xfrm rot="15005313" flipH="1" flipV="1">
              <a:off x="1641519" y="3226014"/>
              <a:ext cx="2893090" cy="522061"/>
            </a:xfrm>
            <a:prstGeom prst="arc">
              <a:avLst>
                <a:gd name="adj1" fmla="val 11467482"/>
                <a:gd name="adj2" fmla="val 21317998"/>
              </a:avLst>
            </a:prstGeom>
            <a:ln w="28575">
              <a:solidFill>
                <a:srgbClr val="AA1A1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67" name="弧形 66">
              <a:extLst>
                <a:ext uri="{FF2B5EF4-FFF2-40B4-BE49-F238E27FC236}">
                  <a16:creationId xmlns:a16="http://schemas.microsoft.com/office/drawing/2014/main" id="{D0584822-6E0B-467F-9589-5D52C9E6BEC4}"/>
                </a:ext>
              </a:extLst>
            </p:cNvPr>
            <p:cNvSpPr/>
            <p:nvPr/>
          </p:nvSpPr>
          <p:spPr>
            <a:xfrm rot="1315236">
              <a:off x="2581705" y="3000175"/>
              <a:ext cx="5388218" cy="964949"/>
            </a:xfrm>
            <a:prstGeom prst="arc">
              <a:avLst>
                <a:gd name="adj1" fmla="val 11003558"/>
                <a:gd name="adj2" fmla="val 21520651"/>
              </a:avLst>
            </a:prstGeom>
            <a:ln w="28575">
              <a:solidFill>
                <a:srgbClr val="AA1A1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pic>
          <p:nvPicPr>
            <p:cNvPr id="68" name="图片 67">
              <a:extLst>
                <a:ext uri="{FF2B5EF4-FFF2-40B4-BE49-F238E27FC236}">
                  <a16:creationId xmlns:a16="http://schemas.microsoft.com/office/drawing/2014/main" id="{378DB55C-9F41-4580-BA75-C4365114023F}"/>
                </a:ext>
              </a:extLst>
            </p:cNvPr>
            <p:cNvPicPr>
              <a:picLocks noChangeAspect="1"/>
            </p:cNvPicPr>
            <p:nvPr/>
          </p:nvPicPr>
          <p:blipFill>
            <a:blip r:embed="rId4" cstate="email"/>
            <a:stretch>
              <a:fillRect/>
            </a:stretch>
          </p:blipFill>
          <p:spPr>
            <a:xfrm>
              <a:off x="7444720" y="4576030"/>
              <a:ext cx="654320" cy="654320"/>
            </a:xfrm>
            <a:prstGeom prst="rect">
              <a:avLst/>
            </a:prstGeom>
          </p:spPr>
        </p:pic>
        <p:pic>
          <p:nvPicPr>
            <p:cNvPr id="69" name="图片 68">
              <a:extLst>
                <a:ext uri="{FF2B5EF4-FFF2-40B4-BE49-F238E27FC236}">
                  <a16:creationId xmlns:a16="http://schemas.microsoft.com/office/drawing/2014/main" id="{C464BEE0-C7F0-48AA-B1D5-CD9F4CEC43B5}"/>
                </a:ext>
              </a:extLst>
            </p:cNvPr>
            <p:cNvPicPr>
              <a:picLocks noChangeAspect="1"/>
            </p:cNvPicPr>
            <p:nvPr/>
          </p:nvPicPr>
          <p:blipFill>
            <a:blip r:embed="rId5" cstate="email"/>
            <a:stretch>
              <a:fillRect/>
            </a:stretch>
          </p:blipFill>
          <p:spPr>
            <a:xfrm>
              <a:off x="641329" y="4576030"/>
              <a:ext cx="384762" cy="394918"/>
            </a:xfrm>
            <a:prstGeom prst="rect">
              <a:avLst/>
            </a:prstGeom>
          </p:spPr>
        </p:pic>
        <p:sp>
          <p:nvSpPr>
            <p:cNvPr id="70" name="椭圆 69">
              <a:extLst>
                <a:ext uri="{FF2B5EF4-FFF2-40B4-BE49-F238E27FC236}">
                  <a16:creationId xmlns:a16="http://schemas.microsoft.com/office/drawing/2014/main" id="{3AA968B7-0F40-484F-AE39-E07F96F07972}"/>
                </a:ext>
              </a:extLst>
            </p:cNvPr>
            <p:cNvSpPr/>
            <p:nvPr/>
          </p:nvSpPr>
          <p:spPr>
            <a:xfrm flipH="1">
              <a:off x="3668351" y="1434976"/>
              <a:ext cx="44557" cy="4419848"/>
            </a:xfrm>
            <a:prstGeom prst="ellipse">
              <a:avLst/>
            </a:prstGeom>
            <a:solidFill>
              <a:srgbClr val="AA1A1F"/>
            </a:solidFill>
            <a:ln>
              <a:solidFill>
                <a:srgbClr val="AA1A1F"/>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71" name="椭圆 70">
              <a:extLst>
                <a:ext uri="{FF2B5EF4-FFF2-40B4-BE49-F238E27FC236}">
                  <a16:creationId xmlns:a16="http://schemas.microsoft.com/office/drawing/2014/main" id="{05046247-5E5D-4748-91F4-C247A39043B8}"/>
                </a:ext>
              </a:extLst>
            </p:cNvPr>
            <p:cNvSpPr/>
            <p:nvPr/>
          </p:nvSpPr>
          <p:spPr>
            <a:xfrm flipH="1">
              <a:off x="2034538" y="1592506"/>
              <a:ext cx="44557" cy="3992263"/>
            </a:xfrm>
            <a:prstGeom prst="ellipse">
              <a:avLst/>
            </a:prstGeom>
            <a:solidFill>
              <a:srgbClr val="353535"/>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72" name="椭圆 71">
              <a:extLst>
                <a:ext uri="{FF2B5EF4-FFF2-40B4-BE49-F238E27FC236}">
                  <a16:creationId xmlns:a16="http://schemas.microsoft.com/office/drawing/2014/main" id="{A335289E-2937-4B1B-8180-0A5D4C530016}"/>
                </a:ext>
              </a:extLst>
            </p:cNvPr>
            <p:cNvSpPr/>
            <p:nvPr/>
          </p:nvSpPr>
          <p:spPr>
            <a:xfrm flipH="1">
              <a:off x="3027001" y="1723031"/>
              <a:ext cx="45719" cy="1395268"/>
            </a:xfrm>
            <a:prstGeom prst="ellipse">
              <a:avLst/>
            </a:prstGeom>
            <a:solidFill>
              <a:srgbClr val="353535"/>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73" name="椭圆 72">
              <a:extLst>
                <a:ext uri="{FF2B5EF4-FFF2-40B4-BE49-F238E27FC236}">
                  <a16:creationId xmlns:a16="http://schemas.microsoft.com/office/drawing/2014/main" id="{0E83973E-7DF9-4493-9F1D-A1B35DA81E1A}"/>
                </a:ext>
              </a:extLst>
            </p:cNvPr>
            <p:cNvSpPr/>
            <p:nvPr/>
          </p:nvSpPr>
          <p:spPr>
            <a:xfrm flipV="1">
              <a:off x="1039848" y="4703795"/>
              <a:ext cx="4413524" cy="51886"/>
            </a:xfrm>
            <a:prstGeom prst="ellipse">
              <a:avLst/>
            </a:prstGeom>
            <a:solidFill>
              <a:srgbClr val="353535"/>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74" name="椭圆 73">
              <a:extLst>
                <a:ext uri="{FF2B5EF4-FFF2-40B4-BE49-F238E27FC236}">
                  <a16:creationId xmlns:a16="http://schemas.microsoft.com/office/drawing/2014/main" id="{69E6C015-97DA-4AF9-BC76-69CE95CA803B}"/>
                </a:ext>
              </a:extLst>
            </p:cNvPr>
            <p:cNvSpPr/>
            <p:nvPr/>
          </p:nvSpPr>
          <p:spPr>
            <a:xfrm flipV="1">
              <a:off x="1458428" y="4060271"/>
              <a:ext cx="2902449" cy="55561"/>
            </a:xfrm>
            <a:prstGeom prst="ellipse">
              <a:avLst/>
            </a:prstGeom>
            <a:solidFill>
              <a:srgbClr val="353535"/>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75" name="椭圆 74">
              <a:extLst>
                <a:ext uri="{FF2B5EF4-FFF2-40B4-BE49-F238E27FC236}">
                  <a16:creationId xmlns:a16="http://schemas.microsoft.com/office/drawing/2014/main" id="{444E2D02-C8DE-49DF-95BF-9FB92C18F5A1}"/>
                </a:ext>
              </a:extLst>
            </p:cNvPr>
            <p:cNvSpPr/>
            <p:nvPr/>
          </p:nvSpPr>
          <p:spPr>
            <a:xfrm flipV="1">
              <a:off x="1458427" y="3650388"/>
              <a:ext cx="2902449" cy="54688"/>
            </a:xfrm>
            <a:prstGeom prst="ellipse">
              <a:avLst/>
            </a:prstGeom>
            <a:solidFill>
              <a:srgbClr val="353535"/>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76" name="椭圆 75">
              <a:extLst>
                <a:ext uri="{FF2B5EF4-FFF2-40B4-BE49-F238E27FC236}">
                  <a16:creationId xmlns:a16="http://schemas.microsoft.com/office/drawing/2014/main" id="{621C32D0-BDF6-419F-9016-57228050D9F3}"/>
                </a:ext>
              </a:extLst>
            </p:cNvPr>
            <p:cNvSpPr/>
            <p:nvPr/>
          </p:nvSpPr>
          <p:spPr>
            <a:xfrm flipV="1">
              <a:off x="1091836" y="2601052"/>
              <a:ext cx="3123598" cy="61239"/>
            </a:xfrm>
            <a:prstGeom prst="ellipse">
              <a:avLst/>
            </a:prstGeom>
            <a:solidFill>
              <a:srgbClr val="353535">
                <a:alpha val="66000"/>
              </a:srgbClr>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77" name="椭圆 76">
              <a:extLst>
                <a:ext uri="{FF2B5EF4-FFF2-40B4-BE49-F238E27FC236}">
                  <a16:creationId xmlns:a16="http://schemas.microsoft.com/office/drawing/2014/main" id="{13273C07-FD17-4323-8399-8D979C76E9C4}"/>
                </a:ext>
              </a:extLst>
            </p:cNvPr>
            <p:cNvSpPr/>
            <p:nvPr/>
          </p:nvSpPr>
          <p:spPr>
            <a:xfrm flipV="1">
              <a:off x="1091836" y="2215211"/>
              <a:ext cx="3123598" cy="61239"/>
            </a:xfrm>
            <a:prstGeom prst="ellipse">
              <a:avLst/>
            </a:prstGeom>
            <a:solidFill>
              <a:srgbClr val="353535">
                <a:alpha val="63000"/>
              </a:srgbClr>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78" name="椭圆 77">
              <a:extLst>
                <a:ext uri="{FF2B5EF4-FFF2-40B4-BE49-F238E27FC236}">
                  <a16:creationId xmlns:a16="http://schemas.microsoft.com/office/drawing/2014/main" id="{84CE7475-5BEA-4D13-A4E8-DC9483178661}"/>
                </a:ext>
              </a:extLst>
            </p:cNvPr>
            <p:cNvSpPr/>
            <p:nvPr/>
          </p:nvSpPr>
          <p:spPr>
            <a:xfrm>
              <a:off x="3613805" y="1834905"/>
              <a:ext cx="178184" cy="178184"/>
            </a:xfrm>
            <a:prstGeom prst="ellipse">
              <a:avLst/>
            </a:prstGeom>
            <a:solidFill>
              <a:sysClr val="window" lastClr="FFFFFF"/>
            </a:solidFill>
            <a:ln w="50800">
              <a:solidFill>
                <a:srgbClr val="353535"/>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79" name="椭圆 78">
              <a:extLst>
                <a:ext uri="{FF2B5EF4-FFF2-40B4-BE49-F238E27FC236}">
                  <a16:creationId xmlns:a16="http://schemas.microsoft.com/office/drawing/2014/main" id="{B490CD70-3485-42A0-BF47-93D665ACBC5C}"/>
                </a:ext>
              </a:extLst>
            </p:cNvPr>
            <p:cNvSpPr/>
            <p:nvPr/>
          </p:nvSpPr>
          <p:spPr>
            <a:xfrm>
              <a:off x="3604691" y="2558354"/>
              <a:ext cx="178184" cy="178184"/>
            </a:xfrm>
            <a:prstGeom prst="ellipse">
              <a:avLst/>
            </a:prstGeom>
            <a:solidFill>
              <a:sysClr val="window" lastClr="FFFFFF"/>
            </a:solidFill>
            <a:ln w="50800">
              <a:solidFill>
                <a:srgbClr val="353535"/>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0" name="椭圆 79">
              <a:extLst>
                <a:ext uri="{FF2B5EF4-FFF2-40B4-BE49-F238E27FC236}">
                  <a16:creationId xmlns:a16="http://schemas.microsoft.com/office/drawing/2014/main" id="{EEEF05CD-3A37-4FB6-A92F-EEBD1D784D9B}"/>
                </a:ext>
              </a:extLst>
            </p:cNvPr>
            <p:cNvSpPr/>
            <p:nvPr/>
          </p:nvSpPr>
          <p:spPr>
            <a:xfrm>
              <a:off x="3076734" y="3588639"/>
              <a:ext cx="178184" cy="178184"/>
            </a:xfrm>
            <a:prstGeom prst="ellipse">
              <a:avLst/>
            </a:prstGeom>
            <a:solidFill>
              <a:sysClr val="window" lastClr="FFFFFF"/>
            </a:solidFill>
            <a:ln w="50800">
              <a:solidFill>
                <a:srgbClr val="353535"/>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1" name="椭圆 80">
              <a:extLst>
                <a:ext uri="{FF2B5EF4-FFF2-40B4-BE49-F238E27FC236}">
                  <a16:creationId xmlns:a16="http://schemas.microsoft.com/office/drawing/2014/main" id="{F5138FD0-A5DB-45C2-8B73-92BDD970D5FA}"/>
                </a:ext>
              </a:extLst>
            </p:cNvPr>
            <p:cNvSpPr/>
            <p:nvPr/>
          </p:nvSpPr>
          <p:spPr>
            <a:xfrm>
              <a:off x="1967724" y="3588639"/>
              <a:ext cx="178184" cy="178184"/>
            </a:xfrm>
            <a:prstGeom prst="ellipse">
              <a:avLst/>
            </a:prstGeom>
            <a:solidFill>
              <a:sysClr val="window" lastClr="FFFFFF"/>
            </a:solidFill>
            <a:ln w="50800">
              <a:solidFill>
                <a:srgbClr val="353535"/>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2" name="椭圆 81">
              <a:extLst>
                <a:ext uri="{FF2B5EF4-FFF2-40B4-BE49-F238E27FC236}">
                  <a16:creationId xmlns:a16="http://schemas.microsoft.com/office/drawing/2014/main" id="{886F169C-D55F-4EE6-A627-DED52123BC56}"/>
                </a:ext>
              </a:extLst>
            </p:cNvPr>
            <p:cNvSpPr/>
            <p:nvPr/>
          </p:nvSpPr>
          <p:spPr>
            <a:xfrm>
              <a:off x="1967724" y="3998340"/>
              <a:ext cx="178184" cy="178184"/>
            </a:xfrm>
            <a:prstGeom prst="ellipse">
              <a:avLst/>
            </a:prstGeom>
            <a:solidFill>
              <a:sysClr val="window" lastClr="FFFFFF"/>
            </a:solidFill>
            <a:ln w="50800">
              <a:solidFill>
                <a:srgbClr val="353535"/>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3" name="椭圆 82">
              <a:extLst>
                <a:ext uri="{FF2B5EF4-FFF2-40B4-BE49-F238E27FC236}">
                  <a16:creationId xmlns:a16="http://schemas.microsoft.com/office/drawing/2014/main" id="{48D81528-CAE0-4E1E-BF0A-157EF7C62305}"/>
                </a:ext>
              </a:extLst>
            </p:cNvPr>
            <p:cNvSpPr/>
            <p:nvPr/>
          </p:nvSpPr>
          <p:spPr>
            <a:xfrm>
              <a:off x="1967724" y="4660339"/>
              <a:ext cx="178184" cy="178184"/>
            </a:xfrm>
            <a:prstGeom prst="ellipse">
              <a:avLst/>
            </a:prstGeom>
            <a:solidFill>
              <a:sysClr val="window" lastClr="FFFFFF"/>
            </a:solidFill>
            <a:ln w="50800">
              <a:solidFill>
                <a:srgbClr val="353535"/>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4" name="椭圆 83">
              <a:extLst>
                <a:ext uri="{FF2B5EF4-FFF2-40B4-BE49-F238E27FC236}">
                  <a16:creationId xmlns:a16="http://schemas.microsoft.com/office/drawing/2014/main" id="{2D852F9F-525C-4D81-BA88-812EE67D8A8D}"/>
                </a:ext>
              </a:extLst>
            </p:cNvPr>
            <p:cNvSpPr/>
            <p:nvPr/>
          </p:nvSpPr>
          <p:spPr>
            <a:xfrm>
              <a:off x="3611551" y="3979868"/>
              <a:ext cx="178184" cy="178184"/>
            </a:xfrm>
            <a:prstGeom prst="ellipse">
              <a:avLst/>
            </a:prstGeom>
            <a:solidFill>
              <a:sysClr val="window" lastClr="FFFFFF"/>
            </a:solidFill>
            <a:ln w="50800">
              <a:solidFill>
                <a:srgbClr val="353535"/>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5" name="椭圆 84">
              <a:extLst>
                <a:ext uri="{FF2B5EF4-FFF2-40B4-BE49-F238E27FC236}">
                  <a16:creationId xmlns:a16="http://schemas.microsoft.com/office/drawing/2014/main" id="{D8A3C534-83B0-4736-B61B-5764640CF059}"/>
                </a:ext>
              </a:extLst>
            </p:cNvPr>
            <p:cNvSpPr/>
            <p:nvPr/>
          </p:nvSpPr>
          <p:spPr>
            <a:xfrm>
              <a:off x="3611551" y="4273849"/>
              <a:ext cx="178184" cy="178184"/>
            </a:xfrm>
            <a:prstGeom prst="ellipse">
              <a:avLst/>
            </a:prstGeom>
            <a:solidFill>
              <a:sysClr val="window" lastClr="FFFFFF"/>
            </a:solidFill>
            <a:ln w="50800">
              <a:solidFill>
                <a:srgbClr val="353535"/>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6" name="椭圆 85">
              <a:extLst>
                <a:ext uri="{FF2B5EF4-FFF2-40B4-BE49-F238E27FC236}">
                  <a16:creationId xmlns:a16="http://schemas.microsoft.com/office/drawing/2014/main" id="{9DD8031E-80AE-414D-BE2E-7A3AF9385A55}"/>
                </a:ext>
              </a:extLst>
            </p:cNvPr>
            <p:cNvSpPr/>
            <p:nvPr/>
          </p:nvSpPr>
          <p:spPr>
            <a:xfrm>
              <a:off x="3623367" y="4650325"/>
              <a:ext cx="178184" cy="178184"/>
            </a:xfrm>
            <a:prstGeom prst="ellipse">
              <a:avLst/>
            </a:prstGeom>
            <a:solidFill>
              <a:schemeClr val="bg1"/>
            </a:solidFill>
            <a:ln w="50800">
              <a:solidFill>
                <a:srgbClr val="353535"/>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7" name="椭圆 86">
              <a:extLst>
                <a:ext uri="{FF2B5EF4-FFF2-40B4-BE49-F238E27FC236}">
                  <a16:creationId xmlns:a16="http://schemas.microsoft.com/office/drawing/2014/main" id="{E4217D07-E2FA-4F53-8E31-120CBB319A78}"/>
                </a:ext>
              </a:extLst>
            </p:cNvPr>
            <p:cNvSpPr/>
            <p:nvPr/>
          </p:nvSpPr>
          <p:spPr>
            <a:xfrm>
              <a:off x="3613354" y="2864461"/>
              <a:ext cx="178184" cy="178184"/>
            </a:xfrm>
            <a:prstGeom prst="ellipse">
              <a:avLst/>
            </a:prstGeom>
            <a:solidFill>
              <a:sysClr val="window" lastClr="FFFFFF"/>
            </a:solidFill>
            <a:ln w="50800">
              <a:solidFill>
                <a:srgbClr val="353535"/>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8" name="椭圆 87">
              <a:extLst>
                <a:ext uri="{FF2B5EF4-FFF2-40B4-BE49-F238E27FC236}">
                  <a16:creationId xmlns:a16="http://schemas.microsoft.com/office/drawing/2014/main" id="{DA63620C-AAF5-4748-BC7F-FF1D5E6466FF}"/>
                </a:ext>
              </a:extLst>
            </p:cNvPr>
            <p:cNvSpPr/>
            <p:nvPr/>
          </p:nvSpPr>
          <p:spPr>
            <a:xfrm>
              <a:off x="347663" y="4273849"/>
              <a:ext cx="972093" cy="1010069"/>
            </a:xfrm>
            <a:prstGeom prst="ellipse">
              <a:avLst/>
            </a:prstGeom>
            <a:solidFill>
              <a:sysClr val="window" lastClr="FFFFFF">
                <a:lumMod val="50000"/>
                <a:alpha val="34000"/>
              </a:sysClr>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9" name="椭圆 88">
              <a:extLst>
                <a:ext uri="{FF2B5EF4-FFF2-40B4-BE49-F238E27FC236}">
                  <a16:creationId xmlns:a16="http://schemas.microsoft.com/office/drawing/2014/main" id="{A9104043-B5A8-4391-8DB7-74EBF0D2EAA5}"/>
                </a:ext>
              </a:extLst>
            </p:cNvPr>
            <p:cNvSpPr/>
            <p:nvPr/>
          </p:nvSpPr>
          <p:spPr>
            <a:xfrm>
              <a:off x="4067959" y="4273849"/>
              <a:ext cx="972093" cy="1010069"/>
            </a:xfrm>
            <a:prstGeom prst="ellipse">
              <a:avLst/>
            </a:prstGeom>
            <a:solidFill>
              <a:sysClr val="window" lastClr="FFFFFF">
                <a:lumMod val="50000"/>
                <a:alpha val="33000"/>
              </a:sysClr>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90" name="椭圆 89">
              <a:extLst>
                <a:ext uri="{FF2B5EF4-FFF2-40B4-BE49-F238E27FC236}">
                  <a16:creationId xmlns:a16="http://schemas.microsoft.com/office/drawing/2014/main" id="{EB27EDFC-DBDD-40A5-BD83-AEDF3EDB3D55}"/>
                </a:ext>
              </a:extLst>
            </p:cNvPr>
            <p:cNvSpPr/>
            <p:nvPr/>
          </p:nvSpPr>
          <p:spPr>
            <a:xfrm>
              <a:off x="3335461" y="3344945"/>
              <a:ext cx="732655" cy="732655"/>
            </a:xfrm>
            <a:prstGeom prst="ellipse">
              <a:avLst/>
            </a:prstGeom>
            <a:solidFill>
              <a:sysClr val="window" lastClr="FFFFFF">
                <a:lumMod val="50000"/>
                <a:alpha val="33000"/>
              </a:sysClr>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91" name="椭圆 90">
              <a:extLst>
                <a:ext uri="{FF2B5EF4-FFF2-40B4-BE49-F238E27FC236}">
                  <a16:creationId xmlns:a16="http://schemas.microsoft.com/office/drawing/2014/main" id="{030FF821-C4F4-40FB-898C-C3EBEC70099A}"/>
                </a:ext>
              </a:extLst>
            </p:cNvPr>
            <p:cNvSpPr/>
            <p:nvPr/>
          </p:nvSpPr>
          <p:spPr>
            <a:xfrm>
              <a:off x="7285834" y="4337690"/>
              <a:ext cx="972093" cy="1010069"/>
            </a:xfrm>
            <a:prstGeom prst="ellipse">
              <a:avLst/>
            </a:prstGeom>
            <a:solidFill>
              <a:sysClr val="window" lastClr="FFFFFF">
                <a:lumMod val="50000"/>
                <a:alpha val="34000"/>
              </a:sysClr>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92" name="组合 91">
              <a:extLst>
                <a:ext uri="{FF2B5EF4-FFF2-40B4-BE49-F238E27FC236}">
                  <a16:creationId xmlns:a16="http://schemas.microsoft.com/office/drawing/2014/main" id="{775C252B-F9EF-447B-B637-4492891B537C}"/>
                </a:ext>
              </a:extLst>
            </p:cNvPr>
            <p:cNvGrpSpPr/>
            <p:nvPr/>
          </p:nvGrpSpPr>
          <p:grpSpPr>
            <a:xfrm>
              <a:off x="3545520" y="3561049"/>
              <a:ext cx="284665" cy="284665"/>
              <a:chOff x="5242650" y="460490"/>
              <a:chExt cx="1579851" cy="1579851"/>
            </a:xfrm>
          </p:grpSpPr>
          <p:pic>
            <p:nvPicPr>
              <p:cNvPr id="121" name="图片 120">
                <a:extLst>
                  <a:ext uri="{FF2B5EF4-FFF2-40B4-BE49-F238E27FC236}">
                    <a16:creationId xmlns:a16="http://schemas.microsoft.com/office/drawing/2014/main" id="{38F0A101-9484-49EB-BCBD-0AA37732325E}"/>
                  </a:ext>
                </a:extLst>
              </p:cNvPr>
              <p:cNvPicPr>
                <a:picLocks noChangeAspect="1"/>
              </p:cNvPicPr>
              <p:nvPr/>
            </p:nvPicPr>
            <p:blipFill>
              <a:blip r:embed="rId6" cstate="email"/>
              <a:stretch>
                <a:fillRect/>
              </a:stretch>
            </p:blipFill>
            <p:spPr>
              <a:xfrm>
                <a:off x="5242650" y="460490"/>
                <a:ext cx="1579851" cy="1579851"/>
              </a:xfrm>
              <a:prstGeom prst="rect">
                <a:avLst/>
              </a:prstGeom>
            </p:spPr>
          </p:pic>
          <p:sp>
            <p:nvSpPr>
              <p:cNvPr id="122" name="圆角矩形 41">
                <a:extLst>
                  <a:ext uri="{FF2B5EF4-FFF2-40B4-BE49-F238E27FC236}">
                    <a16:creationId xmlns:a16="http://schemas.microsoft.com/office/drawing/2014/main" id="{8916F38C-8C1C-4FB6-A57E-4C9FE32AB191}"/>
                  </a:ext>
                </a:extLst>
              </p:cNvPr>
              <p:cNvSpPr/>
              <p:nvPr/>
            </p:nvSpPr>
            <p:spPr>
              <a:xfrm>
                <a:off x="5636432" y="626724"/>
                <a:ext cx="834326" cy="431297"/>
              </a:xfrm>
              <a:prstGeom prst="roundRect">
                <a:avLst>
                  <a:gd name="adj" fmla="val 29052"/>
                </a:avLst>
              </a:prstGeom>
              <a:solidFill>
                <a:sysClr val="window" lastClr="FFFFFF"/>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95" name="文本框 94">
              <a:extLst>
                <a:ext uri="{FF2B5EF4-FFF2-40B4-BE49-F238E27FC236}">
                  <a16:creationId xmlns:a16="http://schemas.microsoft.com/office/drawing/2014/main" id="{A948483A-4B28-4F63-97F4-6993B0F210B7}"/>
                </a:ext>
              </a:extLst>
            </p:cNvPr>
            <p:cNvSpPr txBox="1"/>
            <p:nvPr/>
          </p:nvSpPr>
          <p:spPr>
            <a:xfrm>
              <a:off x="2159467" y="3418687"/>
              <a:ext cx="706441" cy="253916"/>
            </a:xfrm>
            <a:prstGeom prst="rect">
              <a:avLst/>
            </a:prstGeom>
            <a:noFill/>
          </p:spPr>
          <p:txBody>
            <a:bodyPr wrap="square" rtlCol="0">
              <a:spAutoFit/>
            </a:bodyPr>
            <a:lstStyle>
              <a:defPPr>
                <a:defRPr lang="zh-CN"/>
              </a:defPPr>
              <a:lvl1pPr>
                <a:defRPr sz="1050" b="1" kern="0">
                  <a:solidFill>
                    <a:prstClr val="black">
                      <a:lumMod val="65000"/>
                      <a:lumOff val="35000"/>
                    </a:prstClr>
                  </a:solidFill>
                  <a:latin typeface="等线" panose="02010600030101010101" pitchFamily="2" charset="-122"/>
                  <a:ea typeface="等线" panose="02010600030101010101" pitchFamily="2" charset="-122"/>
                </a:defRPr>
              </a:lvl1pPr>
            </a:lstStyle>
            <a:p>
              <a:r>
                <a:rPr lang="en-US" altLang="zh-CN" dirty="0">
                  <a:latin typeface="微软雅黑" panose="020B0503020204020204" pitchFamily="34" charset="-122"/>
                  <a:ea typeface="微软雅黑" panose="020B0503020204020204" pitchFamily="34" charset="-122"/>
                  <a:sym typeface="Arial" panose="020B0604020202020204" pitchFamily="34" charset="0"/>
                </a:rPr>
                <a:t>Metro4</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98" name="文本框 97">
              <a:extLst>
                <a:ext uri="{FF2B5EF4-FFF2-40B4-BE49-F238E27FC236}">
                  <a16:creationId xmlns:a16="http://schemas.microsoft.com/office/drawing/2014/main" id="{25518439-5232-4297-A4D2-478C1714839F}"/>
                </a:ext>
              </a:extLst>
            </p:cNvPr>
            <p:cNvSpPr txBox="1"/>
            <p:nvPr/>
          </p:nvSpPr>
          <p:spPr>
            <a:xfrm>
              <a:off x="4986133" y="4513256"/>
              <a:ext cx="706441" cy="253916"/>
            </a:xfrm>
            <a:prstGeom prst="rect">
              <a:avLst/>
            </a:prstGeom>
            <a:noFill/>
          </p:spPr>
          <p:txBody>
            <a:bodyPr wrap="square" rtlCol="0">
              <a:spAutoFit/>
            </a:bodyPr>
            <a:lstStyle>
              <a:defPPr>
                <a:defRPr lang="zh-CN"/>
              </a:defPPr>
              <a:lvl1pPr>
                <a:defRPr sz="1050" b="1" kern="0">
                  <a:solidFill>
                    <a:prstClr val="black">
                      <a:lumMod val="65000"/>
                      <a:lumOff val="35000"/>
                    </a:prstClr>
                  </a:solidFill>
                  <a:latin typeface="等线" panose="02010600030101010101" pitchFamily="2" charset="-122"/>
                  <a:ea typeface="等线" panose="02010600030101010101" pitchFamily="2" charset="-122"/>
                </a:defRPr>
              </a:lvl1pPr>
            </a:lstStyle>
            <a:p>
              <a:r>
                <a:rPr lang="en-US" altLang="zh-CN" dirty="0">
                  <a:latin typeface="微软雅黑" panose="020B0503020204020204" pitchFamily="34" charset="-122"/>
                  <a:ea typeface="微软雅黑" panose="020B0503020204020204" pitchFamily="34" charset="-122"/>
                  <a:sym typeface="Arial" panose="020B0604020202020204" pitchFamily="34" charset="0"/>
                </a:rPr>
                <a:t>Metro2</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99" name="文本框 98">
              <a:extLst>
                <a:ext uri="{FF2B5EF4-FFF2-40B4-BE49-F238E27FC236}">
                  <a16:creationId xmlns:a16="http://schemas.microsoft.com/office/drawing/2014/main" id="{0F5B7936-8847-485F-A3F0-C0314FD3C9DF}"/>
                </a:ext>
              </a:extLst>
            </p:cNvPr>
            <p:cNvSpPr txBox="1"/>
            <p:nvPr/>
          </p:nvSpPr>
          <p:spPr>
            <a:xfrm>
              <a:off x="2601986" y="3748902"/>
              <a:ext cx="79627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800" b="1" i="0" u="none" strike="noStrike" kern="0" cap="none" spc="0" normalizeH="0" baseline="0" noProof="0" dirty="0">
                  <a:ln>
                    <a:noFill/>
                  </a:ln>
                  <a:solidFill>
                    <a:srgbClr val="AA1A1F"/>
                  </a:solidFill>
                  <a:effectLst/>
                  <a:uLnTx/>
                  <a:uFillTx/>
                  <a:latin typeface="微软雅黑" panose="020B0503020204020204" pitchFamily="34" charset="-122"/>
                  <a:ea typeface="微软雅黑" panose="020B0503020204020204" pitchFamily="34" charset="-122"/>
                  <a:sym typeface="Arial" panose="020B0604020202020204" pitchFamily="34" charset="0"/>
                </a:rPr>
                <a:t>Bus</a:t>
              </a:r>
            </a:p>
            <a:p>
              <a:pPr marL="0" marR="0" lvl="0" indent="0" algn="ctr" defTabSz="914400" eaLnBrk="1" fontAlgn="auto" latinLnBrk="0" hangingPunct="1">
                <a:lnSpc>
                  <a:spcPct val="100000"/>
                </a:lnSpc>
                <a:spcBef>
                  <a:spcPts val="0"/>
                </a:spcBef>
                <a:spcAft>
                  <a:spcPts val="0"/>
                </a:spcAft>
                <a:buClrTx/>
                <a:buSzTx/>
                <a:buFontTx/>
                <a:buNone/>
                <a:defRPr/>
              </a:pPr>
              <a:r>
                <a:rPr lang="en-US" altLang="zh-CN" sz="800" b="1" kern="0" dirty="0">
                  <a:solidFill>
                    <a:srgbClr val="AA1A1F"/>
                  </a:solidFill>
                  <a:latin typeface="微软雅黑" panose="020B0503020204020204" pitchFamily="34" charset="-122"/>
                  <a:ea typeface="微软雅黑" panose="020B0503020204020204" pitchFamily="34" charset="-122"/>
                  <a:sym typeface="Arial" panose="020B0604020202020204" pitchFamily="34" charset="0"/>
                </a:rPr>
                <a:t>station</a:t>
              </a:r>
              <a:endParaRPr kumimoji="0" lang="zh-CN" altLang="en-US" sz="800" b="1" i="0" u="none" strike="noStrike" kern="0" cap="none" spc="0" normalizeH="0" baseline="0" noProof="0" dirty="0">
                <a:ln>
                  <a:noFill/>
                </a:ln>
                <a:solidFill>
                  <a:srgbClr val="AA1A1F"/>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100" name="文本框 99">
              <a:extLst>
                <a:ext uri="{FF2B5EF4-FFF2-40B4-BE49-F238E27FC236}">
                  <a16:creationId xmlns:a16="http://schemas.microsoft.com/office/drawing/2014/main" id="{4973FC67-F7A8-49B1-8929-294E1E7D7729}"/>
                </a:ext>
              </a:extLst>
            </p:cNvPr>
            <p:cNvSpPr txBox="1"/>
            <p:nvPr/>
          </p:nvSpPr>
          <p:spPr>
            <a:xfrm>
              <a:off x="3789735" y="3385740"/>
              <a:ext cx="1847750" cy="246221"/>
            </a:xfrm>
            <a:prstGeom prst="rect">
              <a:avLst/>
            </a:prstGeom>
            <a:noFill/>
          </p:spPr>
          <p:txBody>
            <a:bodyPr wrap="square" rtlCol="0">
              <a:spAutoFit/>
            </a:bodyPr>
            <a:lstStyle>
              <a:defPPr>
                <a:defRPr lang="zh-CN"/>
              </a:defPPr>
              <a:lvl1pPr algn="ctr">
                <a:defRPr sz="1000" b="1" kern="0">
                  <a:solidFill>
                    <a:srgbClr val="70AD47">
                      <a:lumMod val="75000"/>
                    </a:srgbClr>
                  </a:solidFill>
                  <a:latin typeface="等线" panose="02010600030101010101" pitchFamily="2" charset="-122"/>
                  <a:ea typeface="等线" panose="02010600030101010101" pitchFamily="2" charset="-122"/>
                </a:defRPr>
              </a:lvl1pPr>
            </a:lstStyle>
            <a:p>
              <a:r>
                <a:rPr lang="en-US" altLang="zh-CN" dirty="0">
                  <a:solidFill>
                    <a:srgbClr val="AA1A1F"/>
                  </a:solidFill>
                  <a:latin typeface="微软雅黑" panose="020B0503020204020204" pitchFamily="34" charset="-122"/>
                  <a:ea typeface="微软雅黑" panose="020B0503020204020204" pitchFamily="34" charset="-122"/>
                  <a:sym typeface="Arial" panose="020B0604020202020204" pitchFamily="34" charset="0"/>
                </a:rPr>
                <a:t>Shanghai train station</a:t>
              </a:r>
            </a:p>
          </p:txBody>
        </p:sp>
        <p:sp>
          <p:nvSpPr>
            <p:cNvPr id="101" name="文本框 100">
              <a:extLst>
                <a:ext uri="{FF2B5EF4-FFF2-40B4-BE49-F238E27FC236}">
                  <a16:creationId xmlns:a16="http://schemas.microsoft.com/office/drawing/2014/main" id="{AC44C03E-1D3E-4858-B022-36019D8A3385}"/>
                </a:ext>
              </a:extLst>
            </p:cNvPr>
            <p:cNvSpPr txBox="1"/>
            <p:nvPr/>
          </p:nvSpPr>
          <p:spPr>
            <a:xfrm>
              <a:off x="2787223" y="4816180"/>
              <a:ext cx="1190246" cy="400110"/>
            </a:xfrm>
            <a:prstGeom prst="rect">
              <a:avLst/>
            </a:prstGeom>
            <a:noFill/>
          </p:spPr>
          <p:txBody>
            <a:bodyPr wrap="square" rtlCol="0">
              <a:spAutoFit/>
            </a:bodyPr>
            <a:lstStyle>
              <a:defPPr>
                <a:defRPr lang="zh-CN"/>
              </a:defPPr>
              <a:lvl1pPr algn="ctr">
                <a:defRPr sz="1000" b="1" kern="0">
                  <a:solidFill>
                    <a:srgbClr val="70AD47">
                      <a:lumMod val="75000"/>
                    </a:srgbClr>
                  </a:solidFill>
                  <a:latin typeface="等线" panose="02010600030101010101" pitchFamily="2" charset="-122"/>
                  <a:ea typeface="等线" panose="02010600030101010101" pitchFamily="2" charset="-122"/>
                </a:defRPr>
              </a:lvl1pPr>
            </a:lstStyle>
            <a:p>
              <a:r>
                <a:rPr lang="en-US" altLang="zh-CN" dirty="0">
                  <a:solidFill>
                    <a:srgbClr val="AA1A1F"/>
                  </a:solidFill>
                  <a:latin typeface="微软雅黑" panose="020B0503020204020204" pitchFamily="34" charset="-122"/>
                  <a:ea typeface="微软雅黑" panose="020B0503020204020204" pitchFamily="34" charset="-122"/>
                  <a:sym typeface="Arial" panose="020B0604020202020204" pitchFamily="34" charset="0"/>
                </a:rPr>
                <a:t>People’s</a:t>
              </a:r>
            </a:p>
            <a:p>
              <a:r>
                <a:rPr lang="en-US" altLang="zh-CN" dirty="0">
                  <a:solidFill>
                    <a:srgbClr val="AA1A1F"/>
                  </a:solidFill>
                  <a:latin typeface="微软雅黑" panose="020B0503020204020204" pitchFamily="34" charset="-122"/>
                  <a:ea typeface="微软雅黑" panose="020B0503020204020204" pitchFamily="34" charset="-122"/>
                  <a:sym typeface="Arial" panose="020B0604020202020204" pitchFamily="34" charset="0"/>
                </a:rPr>
                <a:t>square</a:t>
              </a:r>
            </a:p>
          </p:txBody>
        </p:sp>
        <p:sp>
          <p:nvSpPr>
            <p:cNvPr id="102" name="文本框 101">
              <a:extLst>
                <a:ext uri="{FF2B5EF4-FFF2-40B4-BE49-F238E27FC236}">
                  <a16:creationId xmlns:a16="http://schemas.microsoft.com/office/drawing/2014/main" id="{BACE99A3-5E3A-4A46-929F-687D8B5141DB}"/>
                </a:ext>
              </a:extLst>
            </p:cNvPr>
            <p:cNvSpPr txBox="1"/>
            <p:nvPr/>
          </p:nvSpPr>
          <p:spPr>
            <a:xfrm>
              <a:off x="293367" y="5301815"/>
              <a:ext cx="1077600" cy="400110"/>
            </a:xfrm>
            <a:prstGeom prst="rect">
              <a:avLst/>
            </a:prstGeom>
            <a:noFill/>
          </p:spPr>
          <p:txBody>
            <a:bodyPr wrap="square" rtlCol="0">
              <a:spAutoFit/>
            </a:bodyPr>
            <a:lstStyle>
              <a:defPPr>
                <a:defRPr lang="zh-CN"/>
              </a:defPPr>
              <a:lvl1pPr algn="ctr">
                <a:defRPr sz="1000" b="1" kern="0">
                  <a:solidFill>
                    <a:srgbClr val="70AD47">
                      <a:lumMod val="75000"/>
                    </a:srgbClr>
                  </a:solidFill>
                  <a:latin typeface="等线" panose="02010600030101010101" pitchFamily="2" charset="-122"/>
                  <a:ea typeface="等线" panose="02010600030101010101" pitchFamily="2" charset="-122"/>
                </a:defRPr>
              </a:lvl1pPr>
            </a:lstStyle>
            <a:p>
              <a:r>
                <a:rPr lang="en-US" altLang="zh-CN" dirty="0" err="1">
                  <a:solidFill>
                    <a:srgbClr val="AA1A1F"/>
                  </a:solidFill>
                  <a:latin typeface="微软雅黑" panose="020B0503020204020204" pitchFamily="34" charset="-122"/>
                  <a:ea typeface="微软雅黑" panose="020B0503020204020204" pitchFamily="34" charset="-122"/>
                  <a:sym typeface="Arial" panose="020B0604020202020204" pitchFamily="34" charset="0"/>
                </a:rPr>
                <a:t>HongQiao</a:t>
              </a:r>
              <a:endParaRPr lang="en-US" altLang="zh-CN" dirty="0">
                <a:solidFill>
                  <a:srgbClr val="AA1A1F"/>
                </a:solidFill>
                <a:latin typeface="微软雅黑" panose="020B0503020204020204" pitchFamily="34" charset="-122"/>
                <a:ea typeface="微软雅黑" panose="020B0503020204020204" pitchFamily="34" charset="-122"/>
                <a:sym typeface="Arial" panose="020B0604020202020204" pitchFamily="34" charset="0"/>
              </a:endParaRPr>
            </a:p>
            <a:p>
              <a:r>
                <a:rPr lang="en-US" altLang="zh-CN" dirty="0">
                  <a:solidFill>
                    <a:srgbClr val="AA1A1F"/>
                  </a:solidFill>
                  <a:latin typeface="微软雅黑" panose="020B0503020204020204" pitchFamily="34" charset="-122"/>
                  <a:ea typeface="微软雅黑" panose="020B0503020204020204" pitchFamily="34" charset="-122"/>
                  <a:sym typeface="Arial" panose="020B0604020202020204" pitchFamily="34" charset="0"/>
                </a:rPr>
                <a:t>airport</a:t>
              </a:r>
            </a:p>
          </p:txBody>
        </p:sp>
        <p:sp>
          <p:nvSpPr>
            <p:cNvPr id="103" name="文本框 102">
              <a:extLst>
                <a:ext uri="{FF2B5EF4-FFF2-40B4-BE49-F238E27FC236}">
                  <a16:creationId xmlns:a16="http://schemas.microsoft.com/office/drawing/2014/main" id="{F921C028-8209-4B66-9E1F-42499A4476D5}"/>
                </a:ext>
              </a:extLst>
            </p:cNvPr>
            <p:cNvSpPr txBox="1"/>
            <p:nvPr/>
          </p:nvSpPr>
          <p:spPr>
            <a:xfrm>
              <a:off x="2043259" y="4990404"/>
              <a:ext cx="785011" cy="253916"/>
            </a:xfrm>
            <a:prstGeom prst="rect">
              <a:avLst/>
            </a:prstGeom>
            <a:noFill/>
          </p:spPr>
          <p:txBody>
            <a:bodyPr wrap="square" rtlCol="0">
              <a:spAutoFit/>
            </a:bodyPr>
            <a:lstStyle>
              <a:defPPr>
                <a:defRPr lang="zh-CN"/>
              </a:defPPr>
              <a:lvl1pPr>
                <a:defRPr sz="1050" b="1" kern="0">
                  <a:solidFill>
                    <a:prstClr val="black">
                      <a:lumMod val="65000"/>
                      <a:lumOff val="35000"/>
                    </a:prstClr>
                  </a:solidFill>
                  <a:latin typeface="等线" panose="02010600030101010101" pitchFamily="2" charset="-122"/>
                  <a:ea typeface="等线" panose="02010600030101010101" pitchFamily="2" charset="-122"/>
                </a:defRPr>
              </a:lvl1pPr>
            </a:lstStyle>
            <a:p>
              <a:r>
                <a:rPr lang="en-US" altLang="zh-CN" dirty="0">
                  <a:latin typeface="微软雅黑" panose="020B0503020204020204" pitchFamily="34" charset="-122"/>
                  <a:ea typeface="微软雅黑" panose="020B0503020204020204" pitchFamily="34" charset="-122"/>
                  <a:sym typeface="Arial" panose="020B0604020202020204" pitchFamily="34" charset="0"/>
                </a:rPr>
                <a:t>Metro7</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04" name="文本框 103">
              <a:extLst>
                <a:ext uri="{FF2B5EF4-FFF2-40B4-BE49-F238E27FC236}">
                  <a16:creationId xmlns:a16="http://schemas.microsoft.com/office/drawing/2014/main" id="{C5255A9D-9489-43F0-9BEB-3940CDF5AF7B}"/>
                </a:ext>
              </a:extLst>
            </p:cNvPr>
            <p:cNvSpPr txBox="1"/>
            <p:nvPr/>
          </p:nvSpPr>
          <p:spPr>
            <a:xfrm>
              <a:off x="3676631" y="5187920"/>
              <a:ext cx="1027365" cy="253916"/>
            </a:xfrm>
            <a:prstGeom prst="rect">
              <a:avLst/>
            </a:prstGeom>
            <a:noFill/>
          </p:spPr>
          <p:txBody>
            <a:bodyPr wrap="square" rtlCol="0">
              <a:spAutoFit/>
            </a:bodyPr>
            <a:lstStyle>
              <a:defPPr>
                <a:defRPr lang="zh-CN"/>
              </a:defPPr>
              <a:lvl1pPr>
                <a:defRPr sz="1050" b="1" kern="0">
                  <a:solidFill>
                    <a:prstClr val="black">
                      <a:lumMod val="65000"/>
                      <a:lumOff val="35000"/>
                    </a:prstClr>
                  </a:solidFill>
                  <a:latin typeface="等线" panose="02010600030101010101" pitchFamily="2" charset="-122"/>
                  <a:ea typeface="等线" panose="02010600030101010101" pitchFamily="2" charset="-122"/>
                </a:defRPr>
              </a:lvl1pPr>
            </a:lstStyle>
            <a:p>
              <a:r>
                <a:rPr lang="en-US" altLang="zh-CN" dirty="0">
                  <a:latin typeface="微软雅黑" panose="020B0503020204020204" pitchFamily="34" charset="-122"/>
                  <a:ea typeface="微软雅黑" panose="020B0503020204020204" pitchFamily="34" charset="-122"/>
                  <a:sym typeface="Arial" panose="020B0604020202020204" pitchFamily="34" charset="0"/>
                </a:rPr>
                <a:t>Metro1</a:t>
              </a: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05" name="文本框 104">
              <a:extLst>
                <a:ext uri="{FF2B5EF4-FFF2-40B4-BE49-F238E27FC236}">
                  <a16:creationId xmlns:a16="http://schemas.microsoft.com/office/drawing/2014/main" id="{16C62938-6488-49A2-BE1D-2D3AB4307679}"/>
                </a:ext>
              </a:extLst>
            </p:cNvPr>
            <p:cNvSpPr txBox="1"/>
            <p:nvPr/>
          </p:nvSpPr>
          <p:spPr>
            <a:xfrm>
              <a:off x="3847203" y="5335429"/>
              <a:ext cx="1283508" cy="400110"/>
            </a:xfrm>
            <a:prstGeom prst="rect">
              <a:avLst/>
            </a:prstGeom>
            <a:noFill/>
          </p:spPr>
          <p:txBody>
            <a:bodyPr wrap="square" rtlCol="0">
              <a:spAutoFit/>
            </a:bodyPr>
            <a:lstStyle>
              <a:defPPr>
                <a:defRPr lang="zh-CN"/>
              </a:defPPr>
              <a:lvl1pPr algn="ctr">
                <a:defRPr sz="1000" b="1" kern="0">
                  <a:solidFill>
                    <a:srgbClr val="70AD47">
                      <a:lumMod val="75000"/>
                    </a:srgbClr>
                  </a:solidFill>
                  <a:latin typeface="等线" panose="02010600030101010101" pitchFamily="2" charset="-122"/>
                  <a:ea typeface="等线" panose="02010600030101010101" pitchFamily="2" charset="-122"/>
                </a:defRPr>
              </a:lvl1pPr>
            </a:lstStyle>
            <a:p>
              <a:r>
                <a:rPr lang="en-US" altLang="zh-CN" dirty="0">
                  <a:solidFill>
                    <a:srgbClr val="AA1A1F"/>
                  </a:solidFill>
                  <a:latin typeface="微软雅黑" panose="020B0503020204020204" pitchFamily="34" charset="-122"/>
                  <a:ea typeface="微软雅黑" panose="020B0503020204020204" pitchFamily="34" charset="-122"/>
                  <a:sym typeface="Arial" panose="020B0604020202020204" pitchFamily="34" charset="0"/>
                </a:rPr>
                <a:t>Oriental pearl</a:t>
              </a:r>
            </a:p>
            <a:p>
              <a:r>
                <a:rPr lang="en-US" altLang="zh-CN" dirty="0">
                  <a:solidFill>
                    <a:srgbClr val="AA1A1F"/>
                  </a:solidFill>
                  <a:latin typeface="微软雅黑" panose="020B0503020204020204" pitchFamily="34" charset="-122"/>
                  <a:ea typeface="微软雅黑" panose="020B0503020204020204" pitchFamily="34" charset="-122"/>
                  <a:sym typeface="Arial" panose="020B0604020202020204" pitchFamily="34" charset="0"/>
                </a:rPr>
                <a:t>tower</a:t>
              </a:r>
            </a:p>
          </p:txBody>
        </p:sp>
        <p:sp>
          <p:nvSpPr>
            <p:cNvPr id="107" name="文本框 106">
              <a:extLst>
                <a:ext uri="{FF2B5EF4-FFF2-40B4-BE49-F238E27FC236}">
                  <a16:creationId xmlns:a16="http://schemas.microsoft.com/office/drawing/2014/main" id="{D41A0161-E256-4C33-BB53-674E458CB225}"/>
                </a:ext>
              </a:extLst>
            </p:cNvPr>
            <p:cNvSpPr txBox="1"/>
            <p:nvPr/>
          </p:nvSpPr>
          <p:spPr>
            <a:xfrm>
              <a:off x="7289865" y="5444374"/>
              <a:ext cx="1077600" cy="400110"/>
            </a:xfrm>
            <a:prstGeom prst="rect">
              <a:avLst/>
            </a:prstGeom>
            <a:noFill/>
          </p:spPr>
          <p:txBody>
            <a:bodyPr wrap="square" rtlCol="0">
              <a:spAutoFit/>
            </a:bodyPr>
            <a:lstStyle>
              <a:defPPr>
                <a:defRPr lang="zh-CN"/>
              </a:defPPr>
              <a:lvl1pPr algn="ctr">
                <a:defRPr sz="1000" b="1" kern="0">
                  <a:solidFill>
                    <a:srgbClr val="70AD47">
                      <a:lumMod val="75000"/>
                    </a:srgbClr>
                  </a:solidFill>
                  <a:latin typeface="等线" panose="02010600030101010101" pitchFamily="2" charset="-122"/>
                  <a:ea typeface="等线" panose="02010600030101010101" pitchFamily="2" charset="-122"/>
                </a:defRPr>
              </a:lvl1pPr>
            </a:lstStyle>
            <a:p>
              <a:r>
                <a:rPr lang="en-US" altLang="zh-CN" dirty="0">
                  <a:solidFill>
                    <a:srgbClr val="AA1A1F"/>
                  </a:solidFill>
                  <a:latin typeface="微软雅黑" panose="020B0503020204020204" pitchFamily="34" charset="-122"/>
                  <a:ea typeface="微软雅黑" panose="020B0503020204020204" pitchFamily="34" charset="-122"/>
                  <a:sym typeface="Arial" panose="020B0604020202020204" pitchFamily="34" charset="0"/>
                </a:rPr>
                <a:t>Pudong</a:t>
              </a:r>
            </a:p>
            <a:p>
              <a:r>
                <a:rPr lang="en-US" altLang="zh-CN" dirty="0">
                  <a:solidFill>
                    <a:srgbClr val="AA1A1F"/>
                  </a:solidFill>
                  <a:latin typeface="微软雅黑" panose="020B0503020204020204" pitchFamily="34" charset="-122"/>
                  <a:ea typeface="微软雅黑" panose="020B0503020204020204" pitchFamily="34" charset="-122"/>
                  <a:sym typeface="Arial" panose="020B0604020202020204" pitchFamily="34" charset="0"/>
                </a:rPr>
                <a:t>airport</a:t>
              </a:r>
            </a:p>
          </p:txBody>
        </p:sp>
        <p:sp>
          <p:nvSpPr>
            <p:cNvPr id="108" name="文本框 107">
              <a:extLst>
                <a:ext uri="{FF2B5EF4-FFF2-40B4-BE49-F238E27FC236}">
                  <a16:creationId xmlns:a16="http://schemas.microsoft.com/office/drawing/2014/main" id="{9ADB3976-58E9-413C-A32A-9ADF0C838E9F}"/>
                </a:ext>
              </a:extLst>
            </p:cNvPr>
            <p:cNvSpPr txBox="1"/>
            <p:nvPr/>
          </p:nvSpPr>
          <p:spPr>
            <a:xfrm>
              <a:off x="1062964" y="3173976"/>
              <a:ext cx="773017" cy="246221"/>
            </a:xfrm>
            <a:prstGeom prst="rect">
              <a:avLst/>
            </a:prstGeom>
            <a:noFill/>
          </p:spPr>
          <p:txBody>
            <a:bodyPr wrap="square" rtlCol="0">
              <a:spAutoFit/>
            </a:bodyPr>
            <a:lstStyle>
              <a:defPPr>
                <a:defRPr lang="zh-CN"/>
              </a:defPPr>
              <a:lvl1pPr>
                <a:defRPr sz="1000" b="1" kern="0">
                  <a:solidFill>
                    <a:srgbClr val="00B0F0"/>
                  </a:solidFill>
                  <a:latin typeface="等线" panose="02010600030101010101" pitchFamily="2" charset="-122"/>
                  <a:ea typeface="等线" panose="02010600030101010101" pitchFamily="2" charset="-122"/>
                </a:defRPr>
              </a:lvl1pPr>
            </a:lstStyle>
            <a:p>
              <a:r>
                <a:rPr lang="en-US" altLang="zh-CN" dirty="0">
                  <a:solidFill>
                    <a:srgbClr val="010167"/>
                  </a:solidFill>
                  <a:latin typeface="微软雅黑" panose="020B0503020204020204" pitchFamily="34" charset="-122"/>
                  <a:ea typeface="微软雅黑" panose="020B0503020204020204" pitchFamily="34" charset="-122"/>
                  <a:sym typeface="Arial" panose="020B0604020202020204" pitchFamily="34" charset="0"/>
                </a:rPr>
                <a:t>16 KM</a:t>
              </a:r>
              <a:endParaRPr lang="zh-CN" altLang="en-US" dirty="0">
                <a:solidFill>
                  <a:srgbClr val="010167"/>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9" name="文本框 108">
              <a:extLst>
                <a:ext uri="{FF2B5EF4-FFF2-40B4-BE49-F238E27FC236}">
                  <a16:creationId xmlns:a16="http://schemas.microsoft.com/office/drawing/2014/main" id="{00E81829-40F6-421A-AD92-FF2F380043AC}"/>
                </a:ext>
              </a:extLst>
            </p:cNvPr>
            <p:cNvSpPr txBox="1"/>
            <p:nvPr/>
          </p:nvSpPr>
          <p:spPr>
            <a:xfrm>
              <a:off x="6394105" y="3766821"/>
              <a:ext cx="773017" cy="246221"/>
            </a:xfrm>
            <a:prstGeom prst="rect">
              <a:avLst/>
            </a:prstGeom>
            <a:noFill/>
          </p:spPr>
          <p:txBody>
            <a:bodyPr wrap="square" rtlCol="0">
              <a:spAutoFit/>
            </a:bodyPr>
            <a:lstStyle>
              <a:defPPr>
                <a:defRPr lang="zh-CN"/>
              </a:defPPr>
              <a:lvl1pPr>
                <a:defRPr sz="1000" b="1" kern="0">
                  <a:solidFill>
                    <a:srgbClr val="00B0F0"/>
                  </a:solidFill>
                  <a:latin typeface="等线" panose="02010600030101010101" pitchFamily="2" charset="-122"/>
                  <a:ea typeface="等线" panose="02010600030101010101" pitchFamily="2" charset="-122"/>
                </a:defRPr>
              </a:lvl1pPr>
            </a:lstStyle>
            <a:p>
              <a:r>
                <a:rPr lang="en-US" altLang="zh-CN" dirty="0">
                  <a:solidFill>
                    <a:srgbClr val="010167"/>
                  </a:solidFill>
                  <a:latin typeface="微软雅黑" panose="020B0503020204020204" pitchFamily="34" charset="-122"/>
                  <a:ea typeface="微软雅黑" panose="020B0503020204020204" pitchFamily="34" charset="-122"/>
                  <a:sym typeface="Arial" panose="020B0604020202020204" pitchFamily="34" charset="0"/>
                </a:rPr>
                <a:t>39 KM</a:t>
              </a:r>
              <a:endParaRPr lang="zh-CN" altLang="en-US" dirty="0">
                <a:solidFill>
                  <a:srgbClr val="010167"/>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0" name="文本框 109">
              <a:extLst>
                <a:ext uri="{FF2B5EF4-FFF2-40B4-BE49-F238E27FC236}">
                  <a16:creationId xmlns:a16="http://schemas.microsoft.com/office/drawing/2014/main" id="{28533C1E-C49D-41B5-BE96-567CAEAE3469}"/>
                </a:ext>
              </a:extLst>
            </p:cNvPr>
            <p:cNvSpPr txBox="1"/>
            <p:nvPr/>
          </p:nvSpPr>
          <p:spPr>
            <a:xfrm>
              <a:off x="2834079" y="3226463"/>
              <a:ext cx="702572" cy="246221"/>
            </a:xfrm>
            <a:prstGeom prst="rect">
              <a:avLst/>
            </a:prstGeom>
            <a:noFill/>
          </p:spPr>
          <p:txBody>
            <a:bodyPr wrap="square" rtlCol="0">
              <a:spAutoFit/>
            </a:bodyPr>
            <a:lstStyle>
              <a:defPPr>
                <a:defRPr lang="zh-CN"/>
              </a:defPPr>
              <a:lvl1pPr>
                <a:defRPr sz="1000" b="1" kern="0">
                  <a:solidFill>
                    <a:srgbClr val="00B0F0"/>
                  </a:solidFill>
                  <a:latin typeface="等线" panose="02010600030101010101" pitchFamily="2" charset="-122"/>
                  <a:ea typeface="等线" panose="02010600030101010101" pitchFamily="2" charset="-122"/>
                </a:defRPr>
              </a:lvl1pPr>
            </a:lstStyle>
            <a:p>
              <a:r>
                <a:rPr lang="en-US" altLang="zh-CN" dirty="0">
                  <a:solidFill>
                    <a:srgbClr val="010167"/>
                  </a:solidFill>
                  <a:latin typeface="微软雅黑" panose="020B0503020204020204" pitchFamily="34" charset="-122"/>
                  <a:ea typeface="微软雅黑" panose="020B0503020204020204" pitchFamily="34" charset="-122"/>
                  <a:sym typeface="Arial" panose="020B0604020202020204" pitchFamily="34" charset="0"/>
                </a:rPr>
                <a:t>8 KM</a:t>
              </a:r>
              <a:endParaRPr lang="zh-CN" altLang="en-US" dirty="0">
                <a:solidFill>
                  <a:srgbClr val="010167"/>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1" name="文本框 110">
              <a:extLst>
                <a:ext uri="{FF2B5EF4-FFF2-40B4-BE49-F238E27FC236}">
                  <a16:creationId xmlns:a16="http://schemas.microsoft.com/office/drawing/2014/main" id="{BA561769-39D3-4077-9320-F2159FE70565}"/>
                </a:ext>
              </a:extLst>
            </p:cNvPr>
            <p:cNvSpPr txBox="1"/>
            <p:nvPr/>
          </p:nvSpPr>
          <p:spPr>
            <a:xfrm>
              <a:off x="4217023" y="3770595"/>
              <a:ext cx="702572" cy="246221"/>
            </a:xfrm>
            <a:prstGeom prst="rect">
              <a:avLst/>
            </a:prstGeom>
            <a:noFill/>
          </p:spPr>
          <p:txBody>
            <a:bodyPr wrap="square" rtlCol="0">
              <a:spAutoFit/>
            </a:bodyPr>
            <a:lstStyle>
              <a:defPPr>
                <a:defRPr lang="zh-CN"/>
              </a:defPPr>
              <a:lvl1pPr>
                <a:defRPr sz="1000" b="1" kern="0">
                  <a:solidFill>
                    <a:srgbClr val="00B0F0"/>
                  </a:solidFill>
                  <a:latin typeface="等线" panose="02010600030101010101" pitchFamily="2" charset="-122"/>
                  <a:ea typeface="等线" panose="02010600030101010101" pitchFamily="2" charset="-122"/>
                </a:defRPr>
              </a:lvl1pPr>
            </a:lstStyle>
            <a:p>
              <a:r>
                <a:rPr lang="en-US" altLang="zh-CN" dirty="0">
                  <a:solidFill>
                    <a:srgbClr val="010167"/>
                  </a:solidFill>
                  <a:latin typeface="微软雅黑" panose="020B0503020204020204" pitchFamily="34" charset="-122"/>
                  <a:ea typeface="微软雅黑" panose="020B0503020204020204" pitchFamily="34" charset="-122"/>
                  <a:sym typeface="Arial" panose="020B0604020202020204" pitchFamily="34" charset="0"/>
                </a:rPr>
                <a:t>8 KM</a:t>
              </a:r>
              <a:endParaRPr lang="zh-CN" altLang="en-US" dirty="0">
                <a:solidFill>
                  <a:srgbClr val="010167"/>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12" name="图片 111">
              <a:extLst>
                <a:ext uri="{FF2B5EF4-FFF2-40B4-BE49-F238E27FC236}">
                  <a16:creationId xmlns:a16="http://schemas.microsoft.com/office/drawing/2014/main" id="{18A9E09A-BA1A-4CB0-B88E-0334667A154C}"/>
                </a:ext>
              </a:extLst>
            </p:cNvPr>
            <p:cNvPicPr>
              <a:picLocks noChangeAspect="1"/>
            </p:cNvPicPr>
            <p:nvPr/>
          </p:nvPicPr>
          <p:blipFill>
            <a:blip r:embed="rId7" cstate="email"/>
            <a:stretch>
              <a:fillRect/>
            </a:stretch>
          </p:blipFill>
          <p:spPr>
            <a:xfrm>
              <a:off x="4104769" y="4273676"/>
              <a:ext cx="871773" cy="871773"/>
            </a:xfrm>
            <a:prstGeom prst="rect">
              <a:avLst/>
            </a:prstGeom>
          </p:spPr>
        </p:pic>
        <p:sp>
          <p:nvSpPr>
            <p:cNvPr id="113" name="弧形 112">
              <a:extLst>
                <a:ext uri="{FF2B5EF4-FFF2-40B4-BE49-F238E27FC236}">
                  <a16:creationId xmlns:a16="http://schemas.microsoft.com/office/drawing/2014/main" id="{5BC8EC65-0477-4FA5-8D2F-5804061E2E78}"/>
                </a:ext>
              </a:extLst>
            </p:cNvPr>
            <p:cNvSpPr/>
            <p:nvPr/>
          </p:nvSpPr>
          <p:spPr>
            <a:xfrm rot="1315236">
              <a:off x="58269" y="2036824"/>
              <a:ext cx="3668670" cy="1925445"/>
            </a:xfrm>
            <a:prstGeom prst="arc">
              <a:avLst>
                <a:gd name="adj1" fmla="val 18829271"/>
                <a:gd name="adj2" fmla="val 20971759"/>
              </a:avLst>
            </a:prstGeom>
            <a:ln w="28575">
              <a:solidFill>
                <a:srgbClr val="AA1A1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114" name="弧形 113">
              <a:extLst>
                <a:ext uri="{FF2B5EF4-FFF2-40B4-BE49-F238E27FC236}">
                  <a16:creationId xmlns:a16="http://schemas.microsoft.com/office/drawing/2014/main" id="{C9E19A1B-A776-4D57-9420-E169F154185E}"/>
                </a:ext>
              </a:extLst>
            </p:cNvPr>
            <p:cNvSpPr/>
            <p:nvPr/>
          </p:nvSpPr>
          <p:spPr>
            <a:xfrm rot="14140690">
              <a:off x="1650250" y="1683506"/>
              <a:ext cx="3946235" cy="5180339"/>
            </a:xfrm>
            <a:prstGeom prst="arc">
              <a:avLst>
                <a:gd name="adj1" fmla="val 18049569"/>
                <a:gd name="adj2" fmla="val 670068"/>
              </a:avLst>
            </a:prstGeom>
            <a:ln w="28575">
              <a:solidFill>
                <a:srgbClr val="AA1A1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115" name="文本框 114">
              <a:extLst>
                <a:ext uri="{FF2B5EF4-FFF2-40B4-BE49-F238E27FC236}">
                  <a16:creationId xmlns:a16="http://schemas.microsoft.com/office/drawing/2014/main" id="{ACFC9D8A-8A22-40FD-BAF6-B9CFC3C0838F}"/>
                </a:ext>
              </a:extLst>
            </p:cNvPr>
            <p:cNvSpPr txBox="1"/>
            <p:nvPr/>
          </p:nvSpPr>
          <p:spPr>
            <a:xfrm>
              <a:off x="3212998" y="2980587"/>
              <a:ext cx="693099" cy="246221"/>
            </a:xfrm>
            <a:prstGeom prst="rect">
              <a:avLst/>
            </a:prstGeom>
            <a:noFill/>
          </p:spPr>
          <p:txBody>
            <a:bodyPr wrap="square" rtlCol="0">
              <a:spAutoFit/>
            </a:bodyPr>
            <a:lstStyle>
              <a:defPPr>
                <a:defRPr lang="zh-CN"/>
              </a:defPPr>
              <a:lvl1pPr>
                <a:defRPr sz="1000" b="1" kern="0">
                  <a:solidFill>
                    <a:srgbClr val="00B0F0"/>
                  </a:solidFill>
                  <a:latin typeface="等线" panose="02010600030101010101" pitchFamily="2" charset="-122"/>
                  <a:ea typeface="等线" panose="02010600030101010101" pitchFamily="2" charset="-122"/>
                </a:defRPr>
              </a:lvl1pPr>
            </a:lstStyle>
            <a:p>
              <a:r>
                <a:rPr lang="en-US" altLang="zh-CN" dirty="0">
                  <a:solidFill>
                    <a:srgbClr val="010167"/>
                  </a:solidFill>
                  <a:latin typeface="微软雅黑" panose="020B0503020204020204" pitchFamily="34" charset="-122"/>
                  <a:ea typeface="微软雅黑" panose="020B0503020204020204" pitchFamily="34" charset="-122"/>
                  <a:sym typeface="Arial" panose="020B0604020202020204" pitchFamily="34" charset="0"/>
                </a:rPr>
                <a:t>5KM</a:t>
              </a:r>
              <a:endParaRPr lang="zh-CN" altLang="en-US" dirty="0">
                <a:solidFill>
                  <a:srgbClr val="010167"/>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16" name="组合 115">
              <a:extLst>
                <a:ext uri="{FF2B5EF4-FFF2-40B4-BE49-F238E27FC236}">
                  <a16:creationId xmlns:a16="http://schemas.microsoft.com/office/drawing/2014/main" id="{8546FE03-E930-496C-9FE7-AB5615FE6035}"/>
                </a:ext>
              </a:extLst>
            </p:cNvPr>
            <p:cNvGrpSpPr/>
            <p:nvPr/>
          </p:nvGrpSpPr>
          <p:grpSpPr>
            <a:xfrm>
              <a:off x="1997395" y="1879195"/>
              <a:ext cx="1098664" cy="1038233"/>
              <a:chOff x="1997395" y="1879195"/>
              <a:chExt cx="1098664" cy="1038233"/>
            </a:xfrm>
          </p:grpSpPr>
          <p:sp>
            <p:nvSpPr>
              <p:cNvPr id="118" name="椭圆 117">
                <a:extLst>
                  <a:ext uri="{FF2B5EF4-FFF2-40B4-BE49-F238E27FC236}">
                    <a16:creationId xmlns:a16="http://schemas.microsoft.com/office/drawing/2014/main" id="{70E77F30-F994-47AF-8395-28C6FCC6DC29}"/>
                  </a:ext>
                </a:extLst>
              </p:cNvPr>
              <p:cNvSpPr/>
              <p:nvPr/>
            </p:nvSpPr>
            <p:spPr>
              <a:xfrm>
                <a:off x="2057827" y="1879195"/>
                <a:ext cx="1038232" cy="1038233"/>
              </a:xfrm>
              <a:prstGeom prst="ellipse">
                <a:avLst/>
              </a:prstGeom>
              <a:solidFill>
                <a:sysClr val="windowText" lastClr="000000">
                  <a:lumMod val="85000"/>
                  <a:lumOff val="15000"/>
                  <a:alpha val="71000"/>
                </a:sysClr>
              </a:solidFill>
              <a:ln>
                <a:no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119" name="椭圆 118">
                <a:extLst>
                  <a:ext uri="{FF2B5EF4-FFF2-40B4-BE49-F238E27FC236}">
                    <a16:creationId xmlns:a16="http://schemas.microsoft.com/office/drawing/2014/main" id="{978F1F91-EB15-42F4-94F9-6357563D68BF}"/>
                  </a:ext>
                </a:extLst>
              </p:cNvPr>
              <p:cNvSpPr/>
              <p:nvPr/>
            </p:nvSpPr>
            <p:spPr>
              <a:xfrm>
                <a:off x="2828271" y="2225709"/>
                <a:ext cx="178184" cy="178184"/>
              </a:xfrm>
              <a:prstGeom prst="ellipse">
                <a:avLst/>
              </a:prstGeom>
              <a:solidFill>
                <a:sysClr val="windowText" lastClr="000000"/>
              </a:solidFill>
              <a:ln w="25400">
                <a:solidFill>
                  <a:sysClr val="window" lastClr="FFFFFF"/>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120" name="文本框 119">
                <a:extLst>
                  <a:ext uri="{FF2B5EF4-FFF2-40B4-BE49-F238E27FC236}">
                    <a16:creationId xmlns:a16="http://schemas.microsoft.com/office/drawing/2014/main" id="{8121596A-2BA8-4099-8BD0-3B49483A1A90}"/>
                  </a:ext>
                </a:extLst>
              </p:cNvPr>
              <p:cNvSpPr txBox="1"/>
              <p:nvPr/>
            </p:nvSpPr>
            <p:spPr>
              <a:xfrm>
                <a:off x="1997395" y="2211945"/>
                <a:ext cx="1082488" cy="400110"/>
              </a:xfrm>
              <a:prstGeom prst="rect">
                <a:avLst/>
              </a:prstGeom>
              <a:noFill/>
            </p:spPr>
            <p:txBody>
              <a:bodyPr wrap="square" rtlCol="0">
                <a:spAutoFit/>
              </a:bodyPr>
              <a:lstStyle>
                <a:defPPr>
                  <a:defRPr lang="zh-CN"/>
                </a:defPPr>
                <a:lvl1pPr algn="ctr">
                  <a:defRPr sz="1000" b="1" kern="0">
                    <a:solidFill>
                      <a:prstClr val="white"/>
                    </a:solidFill>
                    <a:latin typeface="等线" panose="02010600030101010101" pitchFamily="2" charset="-122"/>
                    <a:ea typeface="等线" panose="02010600030101010101" pitchFamily="2" charset="-122"/>
                  </a:defRPr>
                </a:lvl1pPr>
              </a:lstStyle>
              <a:p>
                <a:r>
                  <a:rPr lang="en-US" altLang="zh-CN" dirty="0" err="1">
                    <a:latin typeface="微软雅黑" panose="020B0503020204020204" pitchFamily="34" charset="-122"/>
                    <a:ea typeface="微软雅黑" panose="020B0503020204020204" pitchFamily="34" charset="-122"/>
                    <a:sym typeface="Arial" panose="020B0604020202020204" pitchFamily="34" charset="0"/>
                  </a:rPr>
                  <a:t>Kezhong</a:t>
                </a:r>
                <a:endParaRPr lang="en-US" altLang="zh-CN" dirty="0">
                  <a:latin typeface="微软雅黑" panose="020B0503020204020204" pitchFamily="34" charset="-122"/>
                  <a:ea typeface="微软雅黑" panose="020B0503020204020204" pitchFamily="34" charset="-122"/>
                  <a:sym typeface="Arial" panose="020B0604020202020204" pitchFamily="34" charset="0"/>
                </a:endParaRPr>
              </a:p>
              <a:p>
                <a:r>
                  <a:rPr lang="en-US" altLang="zh-CN" dirty="0">
                    <a:latin typeface="微软雅黑" panose="020B0503020204020204" pitchFamily="34" charset="-122"/>
                    <a:ea typeface="微软雅黑" panose="020B0503020204020204" pitchFamily="34" charset="-122"/>
                    <a:sym typeface="Arial" panose="020B0604020202020204" pitchFamily="34" charset="0"/>
                  </a:rPr>
                  <a:t>Data center</a:t>
                </a:r>
              </a:p>
            </p:txBody>
          </p:sp>
        </p:grpSp>
        <p:sp>
          <p:nvSpPr>
            <p:cNvPr id="117" name="椭圆 116">
              <a:extLst>
                <a:ext uri="{FF2B5EF4-FFF2-40B4-BE49-F238E27FC236}">
                  <a16:creationId xmlns:a16="http://schemas.microsoft.com/office/drawing/2014/main" id="{5EC30066-F2CF-4F15-BCE6-BF5CC5DE4D7E}"/>
                </a:ext>
              </a:extLst>
            </p:cNvPr>
            <p:cNvSpPr/>
            <p:nvPr/>
          </p:nvSpPr>
          <p:spPr>
            <a:xfrm>
              <a:off x="1969808" y="2522963"/>
              <a:ext cx="178184" cy="178184"/>
            </a:xfrm>
            <a:prstGeom prst="ellipse">
              <a:avLst/>
            </a:prstGeom>
            <a:solidFill>
              <a:sysClr val="window" lastClr="FFFFFF"/>
            </a:solidFill>
            <a:ln w="50800">
              <a:solidFill>
                <a:srgbClr val="353535"/>
              </a:solidFill>
            </a:ln>
          </p:spPr>
          <p:txBody>
            <a:bodyPr vert="horz" wrap="square" lIns="68580" tIns="34290" rIns="68580" bIns="3429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23" name="矩形 122">
            <a:extLst>
              <a:ext uri="{FF2B5EF4-FFF2-40B4-BE49-F238E27FC236}">
                <a16:creationId xmlns:a16="http://schemas.microsoft.com/office/drawing/2014/main" id="{F0A68BAC-3762-46A0-BC3D-436B71E54F7C}"/>
              </a:ext>
            </a:extLst>
          </p:cNvPr>
          <p:cNvSpPr/>
          <p:nvPr/>
        </p:nvSpPr>
        <p:spPr>
          <a:xfrm>
            <a:off x="7048283" y="1157377"/>
            <a:ext cx="5210273" cy="3285900"/>
          </a:xfrm>
          <a:prstGeom prst="rect">
            <a:avLst/>
          </a:prstGeom>
        </p:spPr>
        <p:txBody>
          <a:bodyPr wrap="square">
            <a:spAutoFit/>
          </a:bodyPr>
          <a:lstStyle/>
          <a:p>
            <a:pPr marL="285750" indent="-285750">
              <a:lnSpc>
                <a:spcPct val="150000"/>
              </a:lnSpc>
              <a:buFont typeface="微软雅黑" panose="020B0503020204020204" pitchFamily="34" charset="-122"/>
              <a:buChar char="‐"/>
            </a:pPr>
            <a:r>
              <a:rPr lang="en-US" altLang="zh-CN" sz="1400" dirty="0">
                <a:solidFill>
                  <a:prstClr val="black"/>
                </a:solidFill>
                <a:latin typeface="微软雅黑" panose="020B0503020204020204" pitchFamily="34" charset="-122"/>
                <a:ea typeface="微软雅黑" panose="020B0503020204020204" pitchFamily="34" charset="-122"/>
              </a:rPr>
              <a:t>About 50 minutes drive from Pudong International Airport</a:t>
            </a:r>
          </a:p>
          <a:p>
            <a:pPr marL="285750" indent="-285750">
              <a:lnSpc>
                <a:spcPct val="150000"/>
              </a:lnSpc>
              <a:buFont typeface="微软雅黑" panose="020B0503020204020204" pitchFamily="34" charset="-122"/>
              <a:buChar char="‐"/>
            </a:pPr>
            <a:r>
              <a:rPr lang="en-US" altLang="zh-CN" sz="1400" dirty="0">
                <a:solidFill>
                  <a:prstClr val="black"/>
                </a:solidFill>
                <a:latin typeface="微软雅黑" panose="020B0503020204020204" pitchFamily="34" charset="-122"/>
                <a:ea typeface="微软雅黑" panose="020B0503020204020204" pitchFamily="34" charset="-122"/>
              </a:rPr>
              <a:t>About 30 minutes drive from Hongqiao Airport (Railway Station).</a:t>
            </a:r>
          </a:p>
          <a:p>
            <a:pPr marL="285750" indent="-285750">
              <a:lnSpc>
                <a:spcPct val="150000"/>
              </a:lnSpc>
              <a:buFont typeface="微软雅黑" panose="020B0503020204020204" pitchFamily="34" charset="-122"/>
              <a:buChar char="‐"/>
            </a:pPr>
            <a:r>
              <a:rPr lang="en-US" altLang="zh-CN" sz="1400" dirty="0">
                <a:solidFill>
                  <a:prstClr val="black"/>
                </a:solidFill>
                <a:latin typeface="微软雅黑" panose="020B0503020204020204" pitchFamily="34" charset="-122"/>
                <a:ea typeface="微软雅黑" panose="020B0503020204020204" pitchFamily="34" charset="-122"/>
              </a:rPr>
              <a:t>Convergence of Metro 1 and 7, with direct access to Metro 1 from the above ground access road.</a:t>
            </a:r>
          </a:p>
          <a:p>
            <a:pPr marL="285750" indent="-285750">
              <a:lnSpc>
                <a:spcPct val="150000"/>
              </a:lnSpc>
              <a:buFont typeface="微软雅黑" panose="020B0503020204020204" pitchFamily="34" charset="-122"/>
              <a:buChar char="‐"/>
            </a:pPr>
            <a:r>
              <a:rPr lang="en-US" altLang="zh-CN" sz="1400" dirty="0">
                <a:solidFill>
                  <a:prstClr val="black"/>
                </a:solidFill>
                <a:latin typeface="微软雅黑" panose="020B0503020204020204" pitchFamily="34" charset="-122"/>
                <a:ea typeface="微软雅黑" panose="020B0503020204020204" pitchFamily="34" charset="-122"/>
              </a:rPr>
              <a:t>8 five-star hotels, restaurants and fitness clubs within a 3-kilometer radius</a:t>
            </a:r>
          </a:p>
          <a:p>
            <a:pPr marL="285750" indent="-285750">
              <a:lnSpc>
                <a:spcPct val="150000"/>
              </a:lnSpc>
              <a:buFont typeface="微软雅黑" panose="020B0503020204020204" pitchFamily="34" charset="-122"/>
              <a:buChar char="‐"/>
            </a:pPr>
            <a:r>
              <a:rPr lang="en-US" altLang="zh-CN" sz="1400" dirty="0">
                <a:solidFill>
                  <a:prstClr val="black"/>
                </a:solidFill>
                <a:latin typeface="微软雅黑" panose="020B0503020204020204" pitchFamily="34" charset="-122"/>
                <a:ea typeface="微软雅黑" panose="020B0503020204020204" pitchFamily="34" charset="-122"/>
              </a:rPr>
              <a:t>25 bus lines consist a three-dimensional transportation network, convenient access to the whole city.</a:t>
            </a:r>
            <a:endParaRPr lang="zh-CN" altLang="en-US" sz="14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9808791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904F5EB-CC1D-4EDF-B607-24885941188D}"/>
              </a:ext>
            </a:extLst>
          </p:cNvPr>
          <p:cNvSpPr txBox="1"/>
          <p:nvPr/>
        </p:nvSpPr>
        <p:spPr>
          <a:xfrm>
            <a:off x="916048" y="228201"/>
            <a:ext cx="4464026" cy="461665"/>
          </a:xfrm>
          <a:prstGeom prst="rect">
            <a:avLst/>
          </a:prstGeom>
          <a:noFill/>
        </p:spPr>
        <p:txBody>
          <a:bodyPr wrap="square" rtlCol="0">
            <a:spAutoFit/>
          </a:bodyPr>
          <a:lstStyle/>
          <a:p>
            <a:r>
              <a:rPr lang="en-US" altLang="zh-CN"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rPr>
              <a:t>Data center certificate</a:t>
            </a:r>
            <a:endParaRPr lang="zh-CN" altLang="en-US" sz="2400" b="1" dirty="0">
              <a:gradFill>
                <a:gsLst>
                  <a:gs pos="14000">
                    <a:srgbClr val="010167"/>
                  </a:gs>
                  <a:gs pos="100000">
                    <a:srgbClr val="CB0507"/>
                  </a:gs>
                </a:gsLst>
                <a:lin ang="0" scaled="0"/>
              </a:gra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C2224F99-0ABA-4621-88E7-77A34B40C7D8}"/>
              </a:ext>
            </a:extLst>
          </p:cNvPr>
          <p:cNvPicPr/>
          <p:nvPr/>
        </p:nvPicPr>
        <p:blipFill>
          <a:blip r:embed="rId3" cstate="email"/>
          <a:stretch>
            <a:fillRect/>
          </a:stretch>
        </p:blipFill>
        <p:spPr>
          <a:xfrm>
            <a:off x="4124183" y="1002241"/>
            <a:ext cx="1472400" cy="20088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7C4C361F-3E09-4D2E-93FD-4DCD097F2E08}"/>
              </a:ext>
            </a:extLst>
          </p:cNvPr>
          <p:cNvPicPr>
            <a:picLocks noChangeAspect="1"/>
          </p:cNvPicPr>
          <p:nvPr/>
        </p:nvPicPr>
        <p:blipFill>
          <a:blip r:embed="rId4" cstate="email"/>
          <a:stretch>
            <a:fillRect/>
          </a:stretch>
        </p:blipFill>
        <p:spPr>
          <a:xfrm>
            <a:off x="6616359" y="1002241"/>
            <a:ext cx="1471886" cy="20088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82C7CF29-2A8F-4DAF-AFE1-540891A816DF}"/>
              </a:ext>
            </a:extLst>
          </p:cNvPr>
          <p:cNvPicPr>
            <a:picLocks noChangeAspect="1"/>
          </p:cNvPicPr>
          <p:nvPr/>
        </p:nvPicPr>
        <p:blipFill>
          <a:blip r:embed="rId5" cstate="email"/>
          <a:stretch>
            <a:fillRect/>
          </a:stretch>
        </p:blipFill>
        <p:spPr>
          <a:xfrm>
            <a:off x="1632521" y="1002241"/>
            <a:ext cx="1471886" cy="20088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框 15">
            <a:extLst>
              <a:ext uri="{FF2B5EF4-FFF2-40B4-BE49-F238E27FC236}">
                <a16:creationId xmlns:a16="http://schemas.microsoft.com/office/drawing/2014/main" id="{9054B64F-1663-416F-BA59-6B3C1B823BD2}"/>
              </a:ext>
            </a:extLst>
          </p:cNvPr>
          <p:cNvSpPr txBox="1"/>
          <p:nvPr/>
        </p:nvSpPr>
        <p:spPr>
          <a:xfrm>
            <a:off x="1441823" y="3114635"/>
            <a:ext cx="1903275" cy="307777"/>
          </a:xfrm>
          <a:prstGeom prst="rect">
            <a:avLst/>
          </a:prstGeom>
          <a:noFill/>
        </p:spPr>
        <p:txBody>
          <a:bodyPr wrap="square" rtlCol="0">
            <a:spAutoFit/>
          </a:bodyPr>
          <a:lstStyle>
            <a:defPPr>
              <a:defRPr lang="zh-CN"/>
            </a:defPPr>
            <a:lvl1pPr algn="ctr">
              <a:spcBef>
                <a:spcPct val="0"/>
              </a:spcBef>
              <a:buFont typeface="Arial" panose="020B0604020202020204" pitchFamily="34" charset="0"/>
              <a:buNone/>
              <a:defRPr sz="1400" b="1">
                <a:solidFill>
                  <a:prstClr val="black"/>
                </a:solidFill>
                <a:latin typeface="等线" panose="02010600030101010101" pitchFamily="2" charset="-122"/>
                <a:ea typeface="等线" panose="02010600030101010101" pitchFamily="2" charset="-122"/>
                <a:cs typeface="微软雅黑" panose="020B0503020204020204" pitchFamily="34" charset="-122"/>
              </a:defRPr>
            </a:lvl1pPr>
          </a:lstStyle>
          <a:p>
            <a:r>
              <a:rPr lang="en-US" altLang="zh-CN" dirty="0">
                <a:latin typeface="微软雅黑" panose="020B0503020204020204" pitchFamily="34" charset="-122"/>
                <a:ea typeface="微软雅黑" panose="020B0503020204020204" pitchFamily="34" charset="-122"/>
              </a:rPr>
              <a:t>ISO </a:t>
            </a:r>
            <a:r>
              <a:rPr lang="en-US" altLang="zh-CN" dirty="0">
                <a:latin typeface="微软雅黑" panose="020B0503020204020204" pitchFamily="34" charset="-122"/>
                <a:ea typeface="微软雅黑" panose="020B0503020204020204" pitchFamily="34" charset="-122"/>
                <a:sym typeface="Arial" panose="020B0604020202020204" pitchFamily="34" charset="0"/>
              </a:rPr>
              <a:t>9001</a:t>
            </a:r>
            <a:r>
              <a:rPr lang="zh-CN" altLang="en-US" dirty="0">
                <a:latin typeface="微软雅黑" panose="020B0503020204020204" pitchFamily="34" charset="-122"/>
                <a:ea typeface="微软雅黑" panose="020B0503020204020204" pitchFamily="34" charset="-122"/>
                <a:sym typeface="Arial" panose="020B0604020202020204" pitchFamily="34" charset="0"/>
              </a:rPr>
              <a:t> </a:t>
            </a:r>
          </a:p>
        </p:txBody>
      </p:sp>
      <p:sp>
        <p:nvSpPr>
          <p:cNvPr id="17" name="文本框 16">
            <a:extLst>
              <a:ext uri="{FF2B5EF4-FFF2-40B4-BE49-F238E27FC236}">
                <a16:creationId xmlns:a16="http://schemas.microsoft.com/office/drawing/2014/main" id="{860CF53C-3248-41C9-B8BD-B2427A8C22E6}"/>
              </a:ext>
            </a:extLst>
          </p:cNvPr>
          <p:cNvSpPr txBox="1"/>
          <p:nvPr/>
        </p:nvSpPr>
        <p:spPr>
          <a:xfrm>
            <a:off x="3549778" y="3114635"/>
            <a:ext cx="2670323" cy="307777"/>
          </a:xfrm>
          <a:prstGeom prst="rect">
            <a:avLst/>
          </a:prstGeom>
          <a:noFill/>
        </p:spPr>
        <p:txBody>
          <a:bodyPr wrap="square" rtlCol="0">
            <a:spAutoFit/>
          </a:bodyPr>
          <a:lstStyle>
            <a:defPPr>
              <a:defRPr lang="zh-CN"/>
            </a:defPPr>
            <a:lvl1pPr algn="ctr">
              <a:spcBef>
                <a:spcPct val="0"/>
              </a:spcBef>
              <a:buFont typeface="Arial" panose="020B0604020202020204" pitchFamily="34" charset="0"/>
              <a:buNone/>
              <a:defRPr sz="1400" b="1">
                <a:solidFill>
                  <a:prstClr val="black"/>
                </a:solidFill>
                <a:latin typeface="等线" panose="02010600030101010101" pitchFamily="2" charset="-122"/>
                <a:ea typeface="等线" panose="02010600030101010101" pitchFamily="2" charset="-122"/>
                <a:cs typeface="微软雅黑" panose="020B0503020204020204" pitchFamily="34" charset="-122"/>
              </a:defRPr>
            </a:lvl1pPr>
          </a:lstStyle>
          <a:p>
            <a:r>
              <a:rPr lang="en-US" altLang="zh-CN" dirty="0">
                <a:latin typeface="微软雅黑" panose="020B0503020204020204" pitchFamily="34" charset="-122"/>
                <a:ea typeface="微软雅黑" panose="020B0503020204020204" pitchFamily="34" charset="-122"/>
              </a:rPr>
              <a:t>ISO </a:t>
            </a:r>
            <a:r>
              <a:rPr lang="en-US" altLang="zh-CN" dirty="0">
                <a:latin typeface="微软雅黑" panose="020B0503020204020204" pitchFamily="34" charset="-122"/>
                <a:ea typeface="微软雅黑" panose="020B0503020204020204" pitchFamily="34" charset="-122"/>
                <a:sym typeface="Arial" panose="020B0604020202020204" pitchFamily="34" charset="0"/>
              </a:rPr>
              <a:t>20000</a:t>
            </a:r>
          </a:p>
        </p:txBody>
      </p:sp>
      <p:sp>
        <p:nvSpPr>
          <p:cNvPr id="18" name="文本框 17">
            <a:extLst>
              <a:ext uri="{FF2B5EF4-FFF2-40B4-BE49-F238E27FC236}">
                <a16:creationId xmlns:a16="http://schemas.microsoft.com/office/drawing/2014/main" id="{3E394EFB-5901-408C-B045-0CA480EA3257}"/>
              </a:ext>
            </a:extLst>
          </p:cNvPr>
          <p:cNvSpPr txBox="1"/>
          <p:nvPr/>
        </p:nvSpPr>
        <p:spPr>
          <a:xfrm>
            <a:off x="6261626" y="3114635"/>
            <a:ext cx="2303692" cy="523220"/>
          </a:xfrm>
          <a:prstGeom prst="rect">
            <a:avLst/>
          </a:prstGeom>
          <a:noFill/>
        </p:spPr>
        <p:txBody>
          <a:bodyPr wrap="square" rtlCol="0">
            <a:spAutoFit/>
          </a:bodyPr>
          <a:lstStyle/>
          <a:p>
            <a:pPr algn="ctr">
              <a:lnSpc>
                <a:spcPct val="100000"/>
              </a:lnSpc>
              <a:spcBef>
                <a:spcPct val="0"/>
              </a:spcBef>
              <a:buFont typeface="Arial" panose="020B0604020202020204" pitchFamily="34" charset="0"/>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ISO</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27001</a:t>
            </a:r>
          </a:p>
          <a:p>
            <a:pPr algn="ctr">
              <a:lnSpc>
                <a:spcPct val="100000"/>
              </a:lnSpc>
              <a:spcBef>
                <a:spcPct val="0"/>
              </a:spcBef>
              <a:buFont typeface="Arial" panose="020B0604020202020204" pitchFamily="34" charset="0"/>
              <a:buNone/>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19" name="文本框 18">
            <a:extLst>
              <a:ext uri="{FF2B5EF4-FFF2-40B4-BE49-F238E27FC236}">
                <a16:creationId xmlns:a16="http://schemas.microsoft.com/office/drawing/2014/main" id="{0998C08E-9722-4A3C-87AF-F2A7E4AEF18C}"/>
              </a:ext>
            </a:extLst>
          </p:cNvPr>
          <p:cNvSpPr txBox="1"/>
          <p:nvPr/>
        </p:nvSpPr>
        <p:spPr>
          <a:xfrm>
            <a:off x="8933153" y="3114635"/>
            <a:ext cx="1892074" cy="523220"/>
          </a:xfrm>
          <a:prstGeom prst="rect">
            <a:avLst/>
          </a:prstGeom>
          <a:noFill/>
        </p:spPr>
        <p:txBody>
          <a:bodyPr wrap="square" rtlCol="0">
            <a:spAutoFit/>
          </a:bodyPr>
          <a:lstStyle/>
          <a:p>
            <a:pPr algn="ctr"/>
            <a:r>
              <a:rPr kumimoji="1"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ISO</a:t>
            </a:r>
            <a:r>
              <a:rPr kumimoji="1"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14001</a:t>
            </a:r>
          </a:p>
          <a:p>
            <a:pPr algn="ctr"/>
            <a:endParaRPr kumimoji="1"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19">
            <a:extLst>
              <a:ext uri="{FF2B5EF4-FFF2-40B4-BE49-F238E27FC236}">
                <a16:creationId xmlns:a16="http://schemas.microsoft.com/office/drawing/2014/main" id="{52D7D67B-6ACE-4180-BF4B-F09E50E4C126}"/>
              </a:ext>
            </a:extLst>
          </p:cNvPr>
          <p:cNvSpPr txBox="1"/>
          <p:nvPr/>
        </p:nvSpPr>
        <p:spPr>
          <a:xfrm>
            <a:off x="1632521" y="5958463"/>
            <a:ext cx="2512605" cy="523220"/>
          </a:xfrm>
          <a:prstGeom prst="rect">
            <a:avLst/>
          </a:prstGeom>
          <a:noFill/>
        </p:spPr>
        <p:txBody>
          <a:bodyPr wrap="square" rtlCol="0">
            <a:spAutoFit/>
          </a:bodyPr>
          <a:lstStyle/>
          <a:p>
            <a:pPr algn="ctr"/>
            <a:r>
              <a:rPr kumimoji="1"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ISO</a:t>
            </a:r>
            <a:r>
              <a:rPr kumimoji="1"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22301</a:t>
            </a:r>
          </a:p>
          <a:p>
            <a:pPr algn="ctr"/>
            <a:endParaRPr kumimoji="1"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a:extLst>
              <a:ext uri="{FF2B5EF4-FFF2-40B4-BE49-F238E27FC236}">
                <a16:creationId xmlns:a16="http://schemas.microsoft.com/office/drawing/2014/main" id="{621E3C9B-6ACB-467D-89F3-BB98FCE0C14A}"/>
              </a:ext>
            </a:extLst>
          </p:cNvPr>
          <p:cNvSpPr txBox="1"/>
          <p:nvPr/>
        </p:nvSpPr>
        <p:spPr>
          <a:xfrm>
            <a:off x="4884939" y="6057486"/>
            <a:ext cx="2101482" cy="523220"/>
          </a:xfrm>
          <a:prstGeom prst="rect">
            <a:avLst/>
          </a:prstGeom>
          <a:noFill/>
        </p:spPr>
        <p:txBody>
          <a:bodyPr wrap="square" rtlCol="0">
            <a:spAutoFit/>
          </a:bodyPr>
          <a:lstStyle/>
          <a:p>
            <a:r>
              <a:rPr kumimoji="1"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A tier datacenter certificate</a:t>
            </a:r>
            <a:endParaRPr kumimoji="1"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文本框 21">
            <a:extLst>
              <a:ext uri="{FF2B5EF4-FFF2-40B4-BE49-F238E27FC236}">
                <a16:creationId xmlns:a16="http://schemas.microsoft.com/office/drawing/2014/main" id="{68A87349-0610-45DB-B308-3C1316462493}"/>
              </a:ext>
            </a:extLst>
          </p:cNvPr>
          <p:cNvSpPr txBox="1"/>
          <p:nvPr/>
        </p:nvSpPr>
        <p:spPr>
          <a:xfrm>
            <a:off x="8197182" y="6057486"/>
            <a:ext cx="2101482" cy="307777"/>
          </a:xfrm>
          <a:prstGeom prst="rect">
            <a:avLst/>
          </a:prstGeom>
          <a:noFill/>
        </p:spPr>
        <p:txBody>
          <a:bodyPr wrap="square" rtlCol="0">
            <a:spAutoFit/>
          </a:bodyPr>
          <a:lstStyle/>
          <a:p>
            <a:r>
              <a:rPr kumimoji="1"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I&amp;S 3Tier</a:t>
            </a:r>
            <a:endParaRPr kumimoji="1"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3" name="图片 22">
            <a:extLst>
              <a:ext uri="{FF2B5EF4-FFF2-40B4-BE49-F238E27FC236}">
                <a16:creationId xmlns:a16="http://schemas.microsoft.com/office/drawing/2014/main" id="{429D83A9-3CDA-4671-B1F2-EF6FB519EB5F}"/>
              </a:ext>
            </a:extLst>
          </p:cNvPr>
          <p:cNvPicPr>
            <a:picLocks noChangeAspect="1"/>
          </p:cNvPicPr>
          <p:nvPr/>
        </p:nvPicPr>
        <p:blipFill>
          <a:blip r:embed="rId6" cstate="email"/>
          <a:stretch>
            <a:fillRect/>
          </a:stretch>
        </p:blipFill>
        <p:spPr>
          <a:xfrm>
            <a:off x="7472164" y="3987128"/>
            <a:ext cx="2515761" cy="169163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a:extLst>
              <a:ext uri="{FF2B5EF4-FFF2-40B4-BE49-F238E27FC236}">
                <a16:creationId xmlns:a16="http://schemas.microsoft.com/office/drawing/2014/main" id="{FD0A464C-30ED-44D7-A8F9-A52A8828CF16}"/>
              </a:ext>
            </a:extLst>
          </p:cNvPr>
          <p:cNvPicPr>
            <a:picLocks noChangeAspect="1"/>
          </p:cNvPicPr>
          <p:nvPr/>
        </p:nvPicPr>
        <p:blipFill>
          <a:blip r:embed="rId7" cstate="email"/>
          <a:stretch>
            <a:fillRect/>
          </a:stretch>
        </p:blipFill>
        <p:spPr>
          <a:xfrm>
            <a:off x="4812528" y="3817943"/>
            <a:ext cx="1503285" cy="203692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图片 24">
            <a:extLst>
              <a:ext uri="{FF2B5EF4-FFF2-40B4-BE49-F238E27FC236}">
                <a16:creationId xmlns:a16="http://schemas.microsoft.com/office/drawing/2014/main" id="{A374F39A-AA82-4C01-85ED-0CEC0D750D62}"/>
              </a:ext>
            </a:extLst>
          </p:cNvPr>
          <p:cNvPicPr>
            <a:picLocks noChangeAspect="1"/>
          </p:cNvPicPr>
          <p:nvPr/>
        </p:nvPicPr>
        <p:blipFill>
          <a:blip r:embed="rId4" cstate="email"/>
          <a:stretch>
            <a:fillRect/>
          </a:stretch>
        </p:blipFill>
        <p:spPr>
          <a:xfrm>
            <a:off x="9108022" y="1002241"/>
            <a:ext cx="1471886" cy="20088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图片 25">
            <a:extLst>
              <a:ext uri="{FF2B5EF4-FFF2-40B4-BE49-F238E27FC236}">
                <a16:creationId xmlns:a16="http://schemas.microsoft.com/office/drawing/2014/main" id="{0FA4EBDE-7B03-4A41-BC92-F22FBA997444}"/>
              </a:ext>
            </a:extLst>
          </p:cNvPr>
          <p:cNvPicPr>
            <a:picLocks noChangeAspect="1"/>
          </p:cNvPicPr>
          <p:nvPr/>
        </p:nvPicPr>
        <p:blipFill>
          <a:blip r:embed="rId8" cstate="email"/>
          <a:stretch>
            <a:fillRect/>
          </a:stretch>
        </p:blipFill>
        <p:spPr>
          <a:xfrm>
            <a:off x="2183636" y="3845174"/>
            <a:ext cx="1472541" cy="200969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98147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8503</TotalTime>
  <Words>1191</Words>
  <Application>Microsoft Office PowerPoint</Application>
  <PresentationFormat>宽屏</PresentationFormat>
  <Paragraphs>324</Paragraphs>
  <Slides>23</Slides>
  <Notes>17</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23</vt:i4>
      </vt:variant>
    </vt:vector>
  </HeadingPairs>
  <TitlesOfParts>
    <vt:vector size="31" baseType="lpstr">
      <vt:lpstr>.AppleSystemUIFont</vt:lpstr>
      <vt:lpstr>等线</vt:lpstr>
      <vt:lpstr>等线 Light</vt:lpstr>
      <vt:lpstr>宋体</vt:lpstr>
      <vt:lpstr>微软雅黑</vt:lpstr>
      <vt:lpstr>系统字体</vt:lpstr>
      <vt:lpstr>Arial</vt:lpstr>
      <vt:lpstr>Office 主题​​</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hrtest</dc:creator>
  <cp:lastModifiedBy>Kehua03@KTkehua.onmicrosoft.com</cp:lastModifiedBy>
  <cp:revision>275</cp:revision>
  <dcterms:created xsi:type="dcterms:W3CDTF">2021-01-11T06:33:05Z</dcterms:created>
  <dcterms:modified xsi:type="dcterms:W3CDTF">2023-10-11T05:25:32Z</dcterms:modified>
</cp:coreProperties>
</file>