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0" r:id="rId2"/>
    <p:sldMasterId id="2147483700" r:id="rId3"/>
  </p:sldMasterIdLst>
  <p:notesMasterIdLst>
    <p:notesMasterId r:id="rId40"/>
  </p:notesMasterIdLst>
  <p:sldIdLst>
    <p:sldId id="3810" r:id="rId4"/>
    <p:sldId id="3976" r:id="rId5"/>
    <p:sldId id="3978" r:id="rId6"/>
    <p:sldId id="3977" r:id="rId7"/>
    <p:sldId id="3979" r:id="rId8"/>
    <p:sldId id="3980" r:id="rId9"/>
    <p:sldId id="3981" r:id="rId10"/>
    <p:sldId id="3982" r:id="rId11"/>
    <p:sldId id="3983" r:id="rId12"/>
    <p:sldId id="3984" r:id="rId13"/>
    <p:sldId id="3985" r:id="rId14"/>
    <p:sldId id="3986" r:id="rId15"/>
    <p:sldId id="3987" r:id="rId16"/>
    <p:sldId id="3988" r:id="rId17"/>
    <p:sldId id="3989" r:id="rId18"/>
    <p:sldId id="3990" r:id="rId19"/>
    <p:sldId id="3991" r:id="rId20"/>
    <p:sldId id="3992" r:id="rId21"/>
    <p:sldId id="3993" r:id="rId22"/>
    <p:sldId id="3994" r:id="rId23"/>
    <p:sldId id="3995" r:id="rId24"/>
    <p:sldId id="3996" r:id="rId25"/>
    <p:sldId id="3997" r:id="rId26"/>
    <p:sldId id="3999" r:id="rId27"/>
    <p:sldId id="4000" r:id="rId28"/>
    <p:sldId id="4011" r:id="rId29"/>
    <p:sldId id="4001" r:id="rId30"/>
    <p:sldId id="4004" r:id="rId31"/>
    <p:sldId id="4006" r:id="rId32"/>
    <p:sldId id="4005" r:id="rId33"/>
    <p:sldId id="4008" r:id="rId34"/>
    <p:sldId id="4007" r:id="rId35"/>
    <p:sldId id="4010" r:id="rId36"/>
    <p:sldId id="4013" r:id="rId37"/>
    <p:sldId id="4012" r:id="rId38"/>
    <p:sldId id="3853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DIN Next LT Pro" panose="020B0503020203050203" pitchFamily="34" charset="0"/>
      <p:regular r:id="rId45"/>
      <p:bold r:id="rId46"/>
      <p:italic r:id="rId47"/>
      <p:boldItalic r:id="rId48"/>
    </p:embeddedFont>
    <p:embeddedFont>
      <p:font typeface="DIN Next LT Pro Light" panose="020B0303020203050203" pitchFamily="34" charset="0"/>
      <p:regular r:id="rId49"/>
      <p:italic r:id="rId50"/>
    </p:embeddedFont>
    <p:embeddedFont>
      <p:font typeface="DIN Next LT Pro Medium" panose="020B0603020203050203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8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5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6122"/>
    <a:srgbClr val="F37021"/>
    <a:srgbClr val="F47932"/>
    <a:srgbClr val="F26531"/>
    <a:srgbClr val="F58220"/>
    <a:srgbClr val="F15623"/>
    <a:srgbClr val="F15A22"/>
    <a:srgbClr val="FFC72C"/>
    <a:srgbClr val="A619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72" d="100"/>
          <a:sy n="72" d="100"/>
        </p:scale>
        <p:origin x="348" y="52"/>
      </p:cViewPr>
      <p:guideLst>
        <p:guide orient="horz" pos="1680"/>
        <p:guide pos="3840"/>
        <p:guide pos="1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F9187-1D38-435A-827C-BEA0FF54B40C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AF323-32FF-4874-863D-FC47B2CB6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81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520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762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24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999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57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535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81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66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24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08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54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23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709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47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295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862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754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793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81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2929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79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928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506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003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148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935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2256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09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95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87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9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9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971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solid bar after Strategic 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1EC3AC-FA50-45D0-BC42-ABFDBCED0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63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694944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9889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298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675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00800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84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399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5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41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67162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95B1DBE-DB6E-A15F-D39A-AB5DDFB6FA7F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58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11C7B71C-7DBD-FDF0-50AD-6350CFB1D91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3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E55F7A2-1E42-8DAC-BA8C-C020F6140CF6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40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7CF27D6E-B802-EFFF-BEB6-31183830BA0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72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4D97C839-09D1-BDA8-95A9-38218665B3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452362D-BFC3-54B9-0331-C3796A8F3A4B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6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570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25729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60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640BD24-4112-4E99-22DB-7DD12045A633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91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8178437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4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 userDrawn="1"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CBB237-07CE-C976-AD39-9FC0D1D399B8}"/>
              </a:ext>
            </a:extLst>
          </p:cNvPr>
          <p:cNvCxnSpPr>
            <a:cxnSpLocks/>
          </p:cNvCxnSpPr>
          <p:nvPr userDrawn="1"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5920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6 Basic Content w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43A657-ED4F-25B1-2AC3-4859B26DD44B}"/>
              </a:ext>
            </a:extLst>
          </p:cNvPr>
          <p:cNvSpPr/>
          <p:nvPr userDrawn="1"/>
        </p:nvSpPr>
        <p:spPr>
          <a:xfrm>
            <a:off x="0" y="0"/>
            <a:ext cx="792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6308" y="0"/>
            <a:ext cx="684569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556934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74267"/>
              <a:gd name="connsiteY0" fmla="*/ 0 h 6861175"/>
              <a:gd name="connsiteX1" fmla="*/ 6874267 w 6874267"/>
              <a:gd name="connsiteY1" fmla="*/ 0 h 6861175"/>
              <a:gd name="connsiteX2" fmla="*/ 6845692 w 6874267"/>
              <a:gd name="connsiteY2" fmla="*/ 6861175 h 6861175"/>
              <a:gd name="connsiteX3" fmla="*/ 0 w 6874267"/>
              <a:gd name="connsiteY3" fmla="*/ 6856643 h 6861175"/>
              <a:gd name="connsiteX4" fmla="*/ 2215700 w 6874267"/>
              <a:gd name="connsiteY4" fmla="*/ 0 h 6861175"/>
              <a:gd name="connsiteX0" fmla="*/ 2215700 w 6845692"/>
              <a:gd name="connsiteY0" fmla="*/ 0 h 6861175"/>
              <a:gd name="connsiteX1" fmla="*/ 5350267 w 6845692"/>
              <a:gd name="connsiteY1" fmla="*/ 131445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45692"/>
              <a:gd name="connsiteY0" fmla="*/ 0 h 6861175"/>
              <a:gd name="connsiteX1" fmla="*/ 6836167 w 6845692"/>
              <a:gd name="connsiteY1" fmla="*/ 9525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  <a:gd name="connsiteX0" fmla="*/ 2215700 w 6883792"/>
              <a:gd name="connsiteY0" fmla="*/ 0 h 6861175"/>
              <a:gd name="connsiteX1" fmla="*/ 6883792 w 6883792"/>
              <a:gd name="connsiteY1" fmla="*/ 704850 h 6861175"/>
              <a:gd name="connsiteX2" fmla="*/ 6845692 w 6883792"/>
              <a:gd name="connsiteY2" fmla="*/ 6861175 h 6861175"/>
              <a:gd name="connsiteX3" fmla="*/ 0 w 6883792"/>
              <a:gd name="connsiteY3" fmla="*/ 6856643 h 6861175"/>
              <a:gd name="connsiteX4" fmla="*/ 2215700 w 6883792"/>
              <a:gd name="connsiteY4" fmla="*/ 0 h 6861175"/>
              <a:gd name="connsiteX0" fmla="*/ 2215700 w 6845692"/>
              <a:gd name="connsiteY0" fmla="*/ 0 h 6861175"/>
              <a:gd name="connsiteX1" fmla="*/ 6845692 w 6845692"/>
              <a:gd name="connsiteY1" fmla="*/ 0 h 6861175"/>
              <a:gd name="connsiteX2" fmla="*/ 6845692 w 6845692"/>
              <a:gd name="connsiteY2" fmla="*/ 6861175 h 6861175"/>
              <a:gd name="connsiteX3" fmla="*/ 0 w 6845692"/>
              <a:gd name="connsiteY3" fmla="*/ 6856643 h 6861175"/>
              <a:gd name="connsiteX4" fmla="*/ 2215700 w 684569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5692" h="6861175">
                <a:moveTo>
                  <a:pt x="2215700" y="0"/>
                </a:moveTo>
                <a:lnTo>
                  <a:pt x="6845692" y="0"/>
                </a:lnTo>
                <a:lnTo>
                  <a:pt x="684569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6449208" cy="119269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1527"/>
            <a:ext cx="552232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E2C47E-EF2F-F1EE-3166-15FF750FA7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D4365E63-4E12-5C28-321C-67A9DC0C9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93537B-725A-F39B-A629-54B03E70D1A8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451EBB31-9E9A-E09E-A8FE-C6C8AF953844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6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pPr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23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5A836-7628-442A-8342-89A33F05407A}" type="datetime1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5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dirty="0"/>
              <a:t>Click to edit Master text styles</a:t>
            </a:r>
          </a:p>
          <a:p>
            <a:pPr marL="287338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156DC-9F01-4D83-AEBF-EC1F713210FF}" type="datetime1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62331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BCA7-9C5C-46FD-983D-57BFB0128F6A}" type="datetime1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4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8F1BC-9424-45C7-B312-B311D3735D36}" type="datetime1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99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T01 Solid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9144000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643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2 Pictur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F5585276-4CFF-738F-7DD5-618BE6736E2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325880"/>
            <a:ext cx="8029194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6656" y="3876358"/>
            <a:ext cx="8029194" cy="1655762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05C8BED-4151-C37B-30BB-74CC8C629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74543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3 Solid Blue Section Intr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D0D0B5-E29E-EB98-6FBC-2795014D3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E1207-0493-19FD-31B3-BD789BB1F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4076D-7476-F0DE-0F3F-1881994C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04670F-D560-F248-FB8B-9CF1AF4C42AA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233E6-D6D3-F6A0-761A-AEE6AC131B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3" y="1633538"/>
            <a:ext cx="8114470" cy="336391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B9203FA-9B16-118F-3DA5-2B84072F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1811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36814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1586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1973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Orange Image Title or Section Intr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225553" y="-3082"/>
            <a:ext cx="4966466" cy="6866168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0 h 6856643"/>
              <a:gd name="connsiteX1" fmla="*/ 5248854 w 7474342"/>
              <a:gd name="connsiteY1" fmla="*/ 1348628 h 6856643"/>
              <a:gd name="connsiteX2" fmla="*/ 7474342 w 7474342"/>
              <a:gd name="connsiteY2" fmla="*/ 6851650 h 6856643"/>
              <a:gd name="connsiteX3" fmla="*/ 0 w 7474342"/>
              <a:gd name="connsiteY3" fmla="*/ 6856643 h 6856643"/>
              <a:gd name="connsiteX4" fmla="*/ 2215700 w 7474342"/>
              <a:gd name="connsiteY4" fmla="*/ 0 h 6856643"/>
              <a:gd name="connsiteX0" fmla="*/ 2215700 w 7474342"/>
              <a:gd name="connsiteY0" fmla="*/ 9525 h 6866168"/>
              <a:gd name="connsiteX1" fmla="*/ 4966465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4966465"/>
              <a:gd name="connsiteY0" fmla="*/ 9525 h 6866168"/>
              <a:gd name="connsiteX1" fmla="*/ 4966465 w 4966465"/>
              <a:gd name="connsiteY1" fmla="*/ 0 h 6866168"/>
              <a:gd name="connsiteX2" fmla="*/ 3050260 w 4966465"/>
              <a:gd name="connsiteY2" fmla="*/ 5785410 h 6866168"/>
              <a:gd name="connsiteX3" fmla="*/ 0 w 4966465"/>
              <a:gd name="connsiteY3" fmla="*/ 6866168 h 6866168"/>
              <a:gd name="connsiteX4" fmla="*/ 2215700 w 4966465"/>
              <a:gd name="connsiteY4" fmla="*/ 9525 h 6866168"/>
              <a:gd name="connsiteX0" fmla="*/ 2215700 w 4966466"/>
              <a:gd name="connsiteY0" fmla="*/ 9525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5700 w 4966466"/>
              <a:gd name="connsiteY4" fmla="*/ 9525 h 6866168"/>
              <a:gd name="connsiteX0" fmla="*/ 2219258 w 4966466"/>
              <a:gd name="connsiteY0" fmla="*/ 2409 h 6866168"/>
              <a:gd name="connsiteX1" fmla="*/ 4966465 w 4966466"/>
              <a:gd name="connsiteY1" fmla="*/ 0 h 6866168"/>
              <a:gd name="connsiteX2" fmla="*/ 4966466 w 4966466"/>
              <a:gd name="connsiteY2" fmla="*/ 6861174 h 6866168"/>
              <a:gd name="connsiteX3" fmla="*/ 0 w 4966466"/>
              <a:gd name="connsiteY3" fmla="*/ 6866168 h 6866168"/>
              <a:gd name="connsiteX4" fmla="*/ 2219258 w 4966466"/>
              <a:gd name="connsiteY4" fmla="*/ 2409 h 6866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6466" h="6866168">
                <a:moveTo>
                  <a:pt x="2219258" y="2409"/>
                </a:moveTo>
                <a:lnTo>
                  <a:pt x="4966465" y="0"/>
                </a:lnTo>
                <a:cubicBezTo>
                  <a:pt x="4966465" y="2287058"/>
                  <a:pt x="4966466" y="4574116"/>
                  <a:pt x="4966466" y="6861174"/>
                </a:cubicBezTo>
                <a:lnTo>
                  <a:pt x="0" y="6866168"/>
                </a:lnTo>
                <a:lnTo>
                  <a:pt x="2219258" y="2409"/>
                </a:lnTo>
                <a:close/>
              </a:path>
            </a:pathLst>
          </a:custGeom>
          <a:pattFill prst="pct25">
            <a:fgClr>
              <a:schemeClr val="accent4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806941"/>
            <a:ext cx="6941440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4286616"/>
            <a:ext cx="694144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AB99899-099E-A037-4353-8B37D80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1F02B-D621-BA86-F934-87EEF0D27F52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8741835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671639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197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4 Basic Content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51DC21B-E6B8-3CE0-0C60-E28BAEE3F80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54718" y="0"/>
            <a:ext cx="5569342" cy="6861175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69342" h="6861175">
                <a:moveTo>
                  <a:pt x="2215700" y="0"/>
                </a:moveTo>
                <a:lnTo>
                  <a:pt x="5569342" y="0"/>
                </a:lnTo>
                <a:lnTo>
                  <a:pt x="5569342" y="6861175"/>
                </a:lnTo>
                <a:lnTo>
                  <a:pt x="0" y="6856643"/>
                </a:lnTo>
                <a:lnTo>
                  <a:pt x="2215700" y="0"/>
                </a:lnTo>
                <a:close/>
              </a:path>
            </a:pathLst>
          </a:custGeom>
          <a:pattFill prst="pct2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19" y="1291527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35D78A99-9A95-D1EA-9F31-A4B7FDAC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838FA9-6ADF-D03A-FC1E-56F297C424E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658228A-CFC0-D2B3-8B03-A90F1B3EC5B3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38673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5 Basic Content with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AB9331B-F4F2-D0C8-365B-6712AE941D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9964747" y="3221"/>
            <a:ext cx="2227253" cy="6858000"/>
          </a:xfrm>
          <a:prstGeom prst="rtTriangle">
            <a:avLst/>
          </a:prstGeom>
          <a:pattFill prst="pct20">
            <a:fgClr>
              <a:schemeClr val="accent3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DD52007-E821-61B7-7724-ACB04B5741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3165" y="0"/>
            <a:ext cx="5548835" cy="6858000"/>
          </a:xfrm>
          <a:prstGeom prst="parallelogram">
            <a:avLst>
              <a:gd name="adj" fmla="val 40300"/>
            </a:avLst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777240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6858000" cy="4351338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31D27C-4B7F-5490-F939-D6E4360F8D3F}"/>
              </a:ext>
            </a:extLst>
          </p:cNvPr>
          <p:cNvCxnSpPr>
            <a:cxnSpLocks/>
          </p:cNvCxnSpPr>
          <p:nvPr/>
        </p:nvCxnSpPr>
        <p:spPr>
          <a:xfrm flipH="1">
            <a:off x="9964747" y="3222"/>
            <a:ext cx="2227253" cy="685477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5515759-AF01-00BF-47DE-D84DC913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15537-9891-6960-57C3-F3EDFDA42BDF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8BB65-5555-00F8-E891-4E5B5E942426}"/>
              </a:ext>
            </a:extLst>
          </p:cNvPr>
          <p:cNvCxnSpPr>
            <a:cxnSpLocks/>
          </p:cNvCxnSpPr>
          <p:nvPr/>
        </p:nvCxnSpPr>
        <p:spPr>
          <a:xfrm flipH="1">
            <a:off x="6643165" y="-1"/>
            <a:ext cx="2227253" cy="685477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728946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AC07 Basic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D530C-D36B-3241-3656-1427FC1AA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77D-162F-1505-8363-7E5C38790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52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61339-1E99-A121-FA50-9CF1F89E8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957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F4310C-383C-052B-0041-82AB75A92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B26A8-A188-90C1-F38F-BF861880A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158B9-8E63-F864-FE52-DF6D9784F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2352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C08 Basic Content Two Column w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699B-F2C3-339C-E7EB-7C99C3DE9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327202"/>
            <a:ext cx="5157787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2A86D7-8A14-1AA2-B654-9130F11C31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520" y="2151114"/>
            <a:ext cx="5157787" cy="36845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CD9FE5-62B1-C5D3-D691-5C265DA4C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202"/>
            <a:ext cx="5183188" cy="823912"/>
          </a:xfrm>
        </p:spPr>
        <p:txBody>
          <a:bodyPr anchor="b"/>
          <a:lstStyle>
            <a:lvl1pPr marL="0" indent="0">
              <a:buNone/>
              <a:defRPr sz="2400" b="0">
                <a:latin typeface="DIN Next LT Pro Medium" panose="020B060302020305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D94B9-D919-2F54-C307-11BF67425F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1114"/>
            <a:ext cx="5183188" cy="3684588"/>
          </a:xfrm>
        </p:spPr>
        <p:txBody>
          <a:bodyPr/>
          <a:lstStyle>
            <a:lvl1pPr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338" indent="-228600">
              <a:defRPr lang="en-US" sz="2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  <a:p>
            <a:pPr marL="0" lvl="1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  <a:p>
            <a:pPr marL="0" lvl="2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Third level</a:t>
            </a:r>
          </a:p>
          <a:p>
            <a:pPr marL="0" lvl="3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Fourth level</a:t>
            </a:r>
          </a:p>
          <a:p>
            <a:pPr marL="0" lvl="4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D1BCF3-6006-79AD-5228-F79A5F366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B1F2-4842-3D82-6159-46009D4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23C8F7-1760-E34A-74B1-E162168F3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B88840-073D-D266-2696-5F4BEE5E4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09204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C09 Basic Conten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E808A-19A3-9C56-80A8-236F6E40F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6FBB5-26D6-258E-58EA-10DCFC19F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4240D-1BB1-826F-B248-193E3E7C5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F6706-10B9-6CC4-ACB8-341AAEB0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3823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C10 Basic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815B6-9A17-61F0-30BA-6074B59DD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C165-2ED9-C4F8-F594-9337B34B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843B9-B3B3-8B7A-0302-8C201CEE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1860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868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04 Dark Blue with Image Title or Section Intr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C42FF02D-7C6B-936F-5609-21F0FB92A8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24400" y="-8798"/>
            <a:ext cx="7474342" cy="6871883"/>
          </a:xfrm>
          <a:custGeom>
            <a:avLst/>
            <a:gdLst>
              <a:gd name="connsiteX0" fmla="*/ 0 w 3353642"/>
              <a:gd name="connsiteY0" fmla="*/ 0 h 6861175"/>
              <a:gd name="connsiteX1" fmla="*/ 3353642 w 3353642"/>
              <a:gd name="connsiteY1" fmla="*/ 0 h 6861175"/>
              <a:gd name="connsiteX2" fmla="*/ 3353642 w 3353642"/>
              <a:gd name="connsiteY2" fmla="*/ 6861175 h 6861175"/>
              <a:gd name="connsiteX3" fmla="*/ 0 w 3353642"/>
              <a:gd name="connsiteY3" fmla="*/ 6861175 h 6861175"/>
              <a:gd name="connsiteX4" fmla="*/ 0 w 3353642"/>
              <a:gd name="connsiteY4" fmla="*/ 0 h 6861175"/>
              <a:gd name="connsiteX0" fmla="*/ 2215243 w 5568885"/>
              <a:gd name="connsiteY0" fmla="*/ 0 h 6861175"/>
              <a:gd name="connsiteX1" fmla="*/ 5568885 w 5568885"/>
              <a:gd name="connsiteY1" fmla="*/ 0 h 6861175"/>
              <a:gd name="connsiteX2" fmla="*/ 5568885 w 5568885"/>
              <a:gd name="connsiteY2" fmla="*/ 6861175 h 6861175"/>
              <a:gd name="connsiteX3" fmla="*/ 0 w 5568885"/>
              <a:gd name="connsiteY3" fmla="*/ 6844846 h 6861175"/>
              <a:gd name="connsiteX4" fmla="*/ 2215243 w 5568885"/>
              <a:gd name="connsiteY4" fmla="*/ 0 h 6861175"/>
              <a:gd name="connsiteX0" fmla="*/ 2221143 w 5574785"/>
              <a:gd name="connsiteY0" fmla="*/ 0 h 6861175"/>
              <a:gd name="connsiteX1" fmla="*/ 5574785 w 5574785"/>
              <a:gd name="connsiteY1" fmla="*/ 0 h 6861175"/>
              <a:gd name="connsiteX2" fmla="*/ 5574785 w 5574785"/>
              <a:gd name="connsiteY2" fmla="*/ 6861175 h 6861175"/>
              <a:gd name="connsiteX3" fmla="*/ 0 w 5574785"/>
              <a:gd name="connsiteY3" fmla="*/ 6856644 h 6861175"/>
              <a:gd name="connsiteX4" fmla="*/ 2221143 w 5574785"/>
              <a:gd name="connsiteY4" fmla="*/ 0 h 6861175"/>
              <a:gd name="connsiteX0" fmla="*/ 425000 w 3778642"/>
              <a:gd name="connsiteY0" fmla="*/ 0 h 6861175"/>
              <a:gd name="connsiteX1" fmla="*/ 3778642 w 3778642"/>
              <a:gd name="connsiteY1" fmla="*/ 0 h 6861175"/>
              <a:gd name="connsiteX2" fmla="*/ 3778642 w 3778642"/>
              <a:gd name="connsiteY2" fmla="*/ 6861175 h 6861175"/>
              <a:gd name="connsiteX3" fmla="*/ 0 w 3778642"/>
              <a:gd name="connsiteY3" fmla="*/ 5550358 h 6861175"/>
              <a:gd name="connsiteX4" fmla="*/ 425000 w 3778642"/>
              <a:gd name="connsiteY4" fmla="*/ 0 h 6861175"/>
              <a:gd name="connsiteX0" fmla="*/ 2215700 w 5569342"/>
              <a:gd name="connsiteY0" fmla="*/ 0 h 6861175"/>
              <a:gd name="connsiteX1" fmla="*/ 5569342 w 5569342"/>
              <a:gd name="connsiteY1" fmla="*/ 0 h 6861175"/>
              <a:gd name="connsiteX2" fmla="*/ 5569342 w 5569342"/>
              <a:gd name="connsiteY2" fmla="*/ 6861175 h 6861175"/>
              <a:gd name="connsiteX3" fmla="*/ 0 w 5569342"/>
              <a:gd name="connsiteY3" fmla="*/ 6856643 h 6861175"/>
              <a:gd name="connsiteX4" fmla="*/ 2215700 w 5569342"/>
              <a:gd name="connsiteY4" fmla="*/ 0 h 6861175"/>
              <a:gd name="connsiteX0" fmla="*/ 2215700 w 6388492"/>
              <a:gd name="connsiteY0" fmla="*/ 0 h 6861175"/>
              <a:gd name="connsiteX1" fmla="*/ 6388492 w 6388492"/>
              <a:gd name="connsiteY1" fmla="*/ 1905000 h 6861175"/>
              <a:gd name="connsiteX2" fmla="*/ 5569342 w 6388492"/>
              <a:gd name="connsiteY2" fmla="*/ 6861175 h 6861175"/>
              <a:gd name="connsiteX3" fmla="*/ 0 w 6388492"/>
              <a:gd name="connsiteY3" fmla="*/ 6856643 h 6861175"/>
              <a:gd name="connsiteX4" fmla="*/ 2215700 w 6388492"/>
              <a:gd name="connsiteY4" fmla="*/ 0 h 6861175"/>
              <a:gd name="connsiteX0" fmla="*/ 2215700 w 8255392"/>
              <a:gd name="connsiteY0" fmla="*/ 0 h 6856643"/>
              <a:gd name="connsiteX1" fmla="*/ 6388492 w 8255392"/>
              <a:gd name="connsiteY1" fmla="*/ 1905000 h 6856643"/>
              <a:gd name="connsiteX2" fmla="*/ 8255392 w 8255392"/>
              <a:gd name="connsiteY2" fmla="*/ 5937250 h 6856643"/>
              <a:gd name="connsiteX3" fmla="*/ 0 w 8255392"/>
              <a:gd name="connsiteY3" fmla="*/ 6856643 h 6856643"/>
              <a:gd name="connsiteX4" fmla="*/ 2215700 w 8255392"/>
              <a:gd name="connsiteY4" fmla="*/ 0 h 6856643"/>
              <a:gd name="connsiteX0" fmla="*/ 2215700 w 8255392"/>
              <a:gd name="connsiteY0" fmla="*/ 9525 h 6866168"/>
              <a:gd name="connsiteX1" fmla="*/ 8226817 w 8255392"/>
              <a:gd name="connsiteY1" fmla="*/ 0 h 6866168"/>
              <a:gd name="connsiteX2" fmla="*/ 8255392 w 8255392"/>
              <a:gd name="connsiteY2" fmla="*/ 5946775 h 6866168"/>
              <a:gd name="connsiteX3" fmla="*/ 0 w 8255392"/>
              <a:gd name="connsiteY3" fmla="*/ 6866168 h 6866168"/>
              <a:gd name="connsiteX4" fmla="*/ 2215700 w 8255392"/>
              <a:gd name="connsiteY4" fmla="*/ 9525 h 6866168"/>
              <a:gd name="connsiteX0" fmla="*/ 2215700 w 8226817"/>
              <a:gd name="connsiteY0" fmla="*/ 9525 h 6866168"/>
              <a:gd name="connsiteX1" fmla="*/ 8226817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8226817"/>
              <a:gd name="connsiteY0" fmla="*/ 0 h 6856643"/>
              <a:gd name="connsiteX1" fmla="*/ 6969517 w 8226817"/>
              <a:gd name="connsiteY1" fmla="*/ 857250 h 6856643"/>
              <a:gd name="connsiteX2" fmla="*/ 8226817 w 8226817"/>
              <a:gd name="connsiteY2" fmla="*/ 6851650 h 6856643"/>
              <a:gd name="connsiteX3" fmla="*/ 0 w 8226817"/>
              <a:gd name="connsiteY3" fmla="*/ 6856643 h 6856643"/>
              <a:gd name="connsiteX4" fmla="*/ 2215700 w 8226817"/>
              <a:gd name="connsiteY4" fmla="*/ 0 h 6856643"/>
              <a:gd name="connsiteX0" fmla="*/ 2215700 w 8226817"/>
              <a:gd name="connsiteY0" fmla="*/ 9525 h 6866168"/>
              <a:gd name="connsiteX1" fmla="*/ 7474342 w 8226817"/>
              <a:gd name="connsiteY1" fmla="*/ 0 h 6866168"/>
              <a:gd name="connsiteX2" fmla="*/ 8226817 w 8226817"/>
              <a:gd name="connsiteY2" fmla="*/ 6861175 h 6866168"/>
              <a:gd name="connsiteX3" fmla="*/ 0 w 8226817"/>
              <a:gd name="connsiteY3" fmla="*/ 6866168 h 6866168"/>
              <a:gd name="connsiteX4" fmla="*/ 2215700 w 8226817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5750317 w 7474342"/>
              <a:gd name="connsiteY2" fmla="*/ 68230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5700 w 7474342"/>
              <a:gd name="connsiteY0" fmla="*/ 9525 h 6866168"/>
              <a:gd name="connsiteX1" fmla="*/ 7474342 w 7474342"/>
              <a:gd name="connsiteY1" fmla="*/ 0 h 6866168"/>
              <a:gd name="connsiteX2" fmla="*/ 7474342 w 7474342"/>
              <a:gd name="connsiteY2" fmla="*/ 6861175 h 6866168"/>
              <a:gd name="connsiteX3" fmla="*/ 0 w 7474342"/>
              <a:gd name="connsiteY3" fmla="*/ 6866168 h 6866168"/>
              <a:gd name="connsiteX4" fmla="*/ 2215700 w 7474342"/>
              <a:gd name="connsiteY4" fmla="*/ 9525 h 6866168"/>
              <a:gd name="connsiteX0" fmla="*/ 2219510 w 7474342"/>
              <a:gd name="connsiteY0" fmla="*/ 0 h 6871883"/>
              <a:gd name="connsiteX1" fmla="*/ 7474342 w 7474342"/>
              <a:gd name="connsiteY1" fmla="*/ 5715 h 6871883"/>
              <a:gd name="connsiteX2" fmla="*/ 7474342 w 7474342"/>
              <a:gd name="connsiteY2" fmla="*/ 6866890 h 6871883"/>
              <a:gd name="connsiteX3" fmla="*/ 0 w 7474342"/>
              <a:gd name="connsiteY3" fmla="*/ 6871883 h 6871883"/>
              <a:gd name="connsiteX4" fmla="*/ 2219510 w 7474342"/>
              <a:gd name="connsiteY4" fmla="*/ 0 h 6871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74342" h="6871883">
                <a:moveTo>
                  <a:pt x="2219510" y="0"/>
                </a:moveTo>
                <a:lnTo>
                  <a:pt x="7474342" y="5715"/>
                </a:lnTo>
                <a:lnTo>
                  <a:pt x="7474342" y="6866890"/>
                </a:lnTo>
                <a:lnTo>
                  <a:pt x="0" y="6871883"/>
                </a:lnTo>
                <a:lnTo>
                  <a:pt x="2219510" y="0"/>
                </a:lnTo>
                <a:close/>
              </a:path>
            </a:pathLst>
          </a:custGeom>
          <a:pattFill prst="pct25">
            <a:fgClr>
              <a:schemeClr val="accent2"/>
            </a:fgClr>
            <a:bgClr>
              <a:schemeClr val="bg1"/>
            </a:bgClr>
          </a:patt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B8D19-9FF4-90A8-FDF7-1791B04B1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727" y="1349741"/>
            <a:ext cx="5276548" cy="23876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D27379-32C9-6E66-2FA8-C91E17E26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727" y="3829416"/>
            <a:ext cx="4524073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4CA3-120E-36CB-77CE-F7E851C5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70418A-A107-3A1C-FDEE-58FE9B8FA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31520" y="6042351"/>
            <a:ext cx="1254649" cy="466329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545373A-52F3-7D0D-D250-674851C8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74824" y="6400800"/>
            <a:ext cx="517176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6E9428-85C6-2704-8773-B798B44735BE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159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T06 Basic White Title or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6E60-FDE4-A8A3-1B5F-763FF9DF3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72DDF-3DD5-D5AB-BC43-EDCE70A7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2BFF8-2989-E205-FA01-03365177E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B81B-7978-4E42-84A4-68761DF410EF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9445F-76F1-E3D8-578C-E2865FDAC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E69DC-06D4-F7D0-1589-DF96CE0B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34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1 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493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02 Basic Content with Super He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142-AE6F-9109-1A87-B15960231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543044"/>
            <a:ext cx="10622280" cy="64965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9BC46A-0A06-DBED-DEDB-B1BB8B09C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91263-1F20-4ED5-BB05-73FF33467F0D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807D0-3D16-F904-D9F1-663CD6938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21054-D9E2-5C9A-939C-127572A5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073550-6C21-4BDF-1C90-29E9C00A5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295538"/>
            <a:ext cx="10622280" cy="4351338"/>
          </a:xfrm>
        </p:spPr>
        <p:txBody>
          <a:bodyPr/>
          <a:lstStyle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D660EA-3B4E-A97F-073D-30C02D436C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520" y="206963"/>
            <a:ext cx="10580687" cy="371475"/>
          </a:xfrm>
        </p:spPr>
        <p:txBody>
          <a:bodyPr lIns="18288" bIns="0" anchor="b"/>
          <a:lstStyle>
            <a:lvl1pPr>
              <a:defRPr sz="18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065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03 Blue w Reverse Out White Title +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B5AF9-3A16-280C-E65D-A1879D325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F11A4-23B4-411D-B721-9B2E381AE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0485-86D6-F884-F856-58C30340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74130" y="6200094"/>
            <a:ext cx="2743200" cy="365125"/>
          </a:xfrm>
        </p:spPr>
        <p:txBody>
          <a:bodyPr rIns="0"/>
          <a:lstStyle>
            <a:lvl1pPr algn="r">
              <a:defRPr/>
            </a:lvl1pPr>
          </a:lstStyle>
          <a:p>
            <a:fld id="{7CD81084-53D9-472F-BE98-434D195BD7E3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CE14E-E0B1-08BE-7E65-A6F23233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3600" y="6200094"/>
            <a:ext cx="4114800" cy="365125"/>
          </a:xfrm>
        </p:spPr>
        <p:txBody>
          <a:bodyPr lIns="0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04FE4E-41F2-788E-34F7-CA347C3ACEBB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B3DCDB-F007-62CA-CD9B-8AEA32F2E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28652" y="6048249"/>
            <a:ext cx="1254649" cy="4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97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4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7" r:id="rId3"/>
    <p:sldLayoutId id="2147483676" r:id="rId4"/>
    <p:sldLayoutId id="2147483667" r:id="rId5"/>
    <p:sldLayoutId id="2147483651" r:id="rId6"/>
    <p:sldLayoutId id="2147483662" r:id="rId7"/>
    <p:sldLayoutId id="2147483678" r:id="rId8"/>
    <p:sldLayoutId id="2147483650" r:id="rId9"/>
    <p:sldLayoutId id="2147483666" r:id="rId10"/>
    <p:sldLayoutId id="2147483672" r:id="rId11"/>
    <p:sldLayoutId id="2147483670" r:id="rId12"/>
    <p:sldLayoutId id="2147483652" r:id="rId13"/>
    <p:sldLayoutId id="2147483653" r:id="rId14"/>
    <p:sldLayoutId id="2147483654" r:id="rId15"/>
    <p:sldLayoutId id="2147483655" r:id="rId16"/>
    <p:sldLayoutId id="214748369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D49CE194-2E60-DA7C-1FB1-DFB52B763C08}"/>
              </a:ext>
            </a:extLst>
          </p:cNvPr>
          <p:cNvSpPr/>
          <p:nvPr userDrawn="1"/>
        </p:nvSpPr>
        <p:spPr>
          <a:xfrm rot="10800000" flipH="1">
            <a:off x="0" y="-2"/>
            <a:ext cx="731520" cy="2240944"/>
          </a:xfrm>
          <a:prstGeom prst="triangle">
            <a:avLst>
              <a:gd name="adj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73EF7-C0B3-9C95-C5F4-AD563AD1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6AC0F-49BD-847C-2198-2953DCCA7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520" y="1295538"/>
            <a:ext cx="1062228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6F761-F719-550A-AD12-7A3732E09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8163" y="6184672"/>
            <a:ext cx="2743200" cy="365125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DIN Next LT Pro Medium" panose="020B0603020203050203" pitchFamily="34" charset="0"/>
              </a:defRPr>
            </a:lvl1pPr>
          </a:lstStyle>
          <a:p>
            <a:fld id="{A5255C24-DACA-4E1A-B78B-76E862D878FF}" type="datetime1">
              <a:rPr lang="en-US" smtClean="0"/>
              <a:t>10/9/2023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B73BC-93DE-DD21-A851-68B44A0C3B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9043" y="6184673"/>
            <a:ext cx="4114800" cy="365125"/>
          </a:xfrm>
          <a:prstGeom prst="rect">
            <a:avLst/>
          </a:prstGeom>
        </p:spPr>
        <p:txBody>
          <a:bodyPr vert="horz" lIns="0" tIns="45720" rIns="91440" bIns="0" rtlCol="0" anchor="b" anchorCtr="0"/>
          <a:lstStyle>
            <a:lvl1pPr algn="l">
              <a:defRPr sz="1100">
                <a:solidFill>
                  <a:schemeClr val="accent2"/>
                </a:solidFill>
                <a:latin typeface="DIN Next LT Pro Medium" panose="020B060302020305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6241E-83A7-F2FD-6022-B3AF2E40D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4824" y="6400800"/>
            <a:ext cx="517176" cy="4572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l">
              <a:defRPr sz="1100">
                <a:solidFill>
                  <a:schemeClr val="accent1"/>
                </a:solidFill>
                <a:latin typeface="DIN Next LT Pro Medium" panose="020B0603020203050203" pitchFamily="34" charset="0"/>
              </a:defRPr>
            </a:lvl1pPr>
          </a:lstStyle>
          <a:p>
            <a:fld id="{4A56DEE7-D642-4EF2-9F77-F6A11DDC4D2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0E33CA7-004F-34D1-E2E8-35A5DD6CB7D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EA1B3FB-971A-BAD5-D316-1C01FDB82706}"/>
              </a:ext>
            </a:extLst>
          </p:cNvPr>
          <p:cNvSpPr/>
          <p:nvPr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9427DF4-EF26-78D9-665B-EAC89F9E53F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731520" y="6042351"/>
            <a:ext cx="1254649" cy="4663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3ECD98-27BD-A07E-37F8-230F5E83FFB7}"/>
              </a:ext>
            </a:extLst>
          </p:cNvPr>
          <p:cNvSpPr/>
          <p:nvPr userDrawn="1"/>
        </p:nvSpPr>
        <p:spPr>
          <a:xfrm>
            <a:off x="11674824" y="6400800"/>
            <a:ext cx="27432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8733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35CDCE-B650-08CD-59E6-AD3AA89E7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6656" y="1689948"/>
            <a:ext cx="10109714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ru-RU" dirty="0"/>
              <a:t>Типичные ошибки при проектировании, строительстве и эксплуатации дата-центров</a:t>
            </a:r>
            <a:br>
              <a:rPr lang="en-US" dirty="0"/>
            </a:br>
            <a:br>
              <a:rPr lang="ru-RU" sz="5300" dirty="0"/>
            </a:br>
            <a:r>
              <a:rPr lang="en-US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ru-RU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 Evolution: Trends and Technologies</a:t>
            </a:r>
            <a:br>
              <a:rPr lang="en-US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700" dirty="0">
                <a:effectLst/>
                <a:latin typeface="DIN Next LT Pro" panose="020B050302020305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Ереван</a:t>
            </a:r>
            <a:r>
              <a:rPr lang="ru-RU" sz="2700" dirty="0"/>
              <a:t>, 13 октября</a:t>
            </a:r>
            <a:r>
              <a:rPr lang="en-US" sz="2700" dirty="0"/>
              <a:t> </a:t>
            </a:r>
            <a:r>
              <a:rPr lang="ru-RU" sz="2700" dirty="0"/>
              <a:t>2023</a:t>
            </a:r>
            <a:endParaRPr lang="en-US" sz="2700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D9FAE6C4-F735-1268-905E-EE64A237AF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297525"/>
              </p:ext>
            </p:extLst>
          </p:nvPr>
        </p:nvGraphicFramePr>
        <p:xfrm>
          <a:off x="676655" y="4538074"/>
          <a:ext cx="3323474" cy="1171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474">
                  <a:extLst>
                    <a:ext uri="{9D8B030D-6E8A-4147-A177-3AD203B41FA5}">
                      <a16:colId xmlns:a16="http://schemas.microsoft.com/office/drawing/2014/main" val="15971746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Константин Королев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DIN Next LT Pro Medium" panose="020B0603020203050203" pitchFamily="34" charset="0"/>
                        <a:ea typeface="+mn-ea"/>
                        <a:cs typeface="+mn-cs"/>
                      </a:endParaRPr>
                    </a:p>
                  </a:txBody>
                  <a:tcPr marL="9144" marT="91440" marB="73152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5905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DIN Next LT Pro Medium" panose="020B0603020203050203" pitchFamily="34" charset="0"/>
                          <a:ea typeface="+mn-ea"/>
                          <a:cs typeface="+mn-cs"/>
                        </a:rPr>
                        <a:t>Director, Business Development Uptime Institute</a:t>
                      </a:r>
                    </a:p>
                  </a:txBody>
                  <a:tcPr marL="9144" marT="128016" marB="109728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6223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0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99567A-5197-4690-7E54-9E5AD4807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51" y="2112314"/>
            <a:ext cx="11600991" cy="310577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B4E4E36-F4BC-7872-6A95-74E111F1CBB2}"/>
              </a:ext>
            </a:extLst>
          </p:cNvPr>
          <p:cNvSpPr/>
          <p:nvPr/>
        </p:nvSpPr>
        <p:spPr>
          <a:xfrm>
            <a:off x="4272040" y="3665202"/>
            <a:ext cx="7686001" cy="547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C47EECC6-EB06-A8CF-9346-E370D78DE463}"/>
              </a:ext>
            </a:extLst>
          </p:cNvPr>
          <p:cNvSpPr/>
          <p:nvPr/>
        </p:nvSpPr>
        <p:spPr>
          <a:xfrm>
            <a:off x="4272041" y="2235941"/>
            <a:ext cx="7686001" cy="1173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BEC6F5F-6A90-98F6-DD43-44715F34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08" y="662905"/>
            <a:ext cx="8337177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Ошибка №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4</a:t>
            </a:r>
            <a:r>
              <a:rPr lang="ru-RU" sz="3600" b="1" dirty="0">
                <a:cs typeface="Times New Roman" panose="02020603050405020304" pitchFamily="18" charset="0"/>
              </a:rPr>
              <a:t>. Некорректный учет климатических особенностей региона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820893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BE47B3-5260-ED43-E9DB-598A75C835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97" y="3489107"/>
            <a:ext cx="11147332" cy="236222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CA05FC-0FB8-D8C3-5CB3-4EEF56349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96" y="1345976"/>
            <a:ext cx="11147333" cy="202946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8819FE8-013B-4A6A-8195-DFE5657D81AA}"/>
              </a:ext>
            </a:extLst>
          </p:cNvPr>
          <p:cNvSpPr/>
          <p:nvPr/>
        </p:nvSpPr>
        <p:spPr>
          <a:xfrm>
            <a:off x="4541077" y="1898370"/>
            <a:ext cx="7319997" cy="529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D7D8A38-549B-F737-F503-F1BB09E636D9}"/>
              </a:ext>
            </a:extLst>
          </p:cNvPr>
          <p:cNvSpPr/>
          <p:nvPr/>
        </p:nvSpPr>
        <p:spPr>
          <a:xfrm>
            <a:off x="4541077" y="3587986"/>
            <a:ext cx="7319997" cy="9251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B96C1762-B1B2-EBC0-F8E9-9EFF9425A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07" y="560206"/>
            <a:ext cx="9944036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Ошибка №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5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latin typeface="+mn-lt"/>
                <a:cs typeface="Times New Roman" panose="02020603050405020304" pitchFamily="18" charset="0"/>
              </a:rPr>
              <a:t>Performance tolerance </a:t>
            </a:r>
            <a:br>
              <a:rPr lang="ru-RU" sz="3600" b="1" dirty="0">
                <a:latin typeface="+mn-lt"/>
                <a:cs typeface="Times New Roman" panose="02020603050405020304" pitchFamily="18" charset="0"/>
              </a:rPr>
            </a:br>
            <a:r>
              <a:rPr lang="en-US" sz="3600" b="1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3600" b="1" dirty="0">
                <a:cs typeface="Times New Roman" panose="02020603050405020304" pitchFamily="18" charset="0"/>
              </a:rPr>
              <a:t>допуски производительности оборудования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)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837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D6EE1E-7C02-5128-384F-C4030F3C1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43" y="1893409"/>
            <a:ext cx="10517099" cy="98048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DC9311-ED00-CF7E-AEF1-BB642778D5D2}"/>
              </a:ext>
            </a:extLst>
          </p:cNvPr>
          <p:cNvSpPr/>
          <p:nvPr/>
        </p:nvSpPr>
        <p:spPr>
          <a:xfrm>
            <a:off x="3970788" y="1933604"/>
            <a:ext cx="6964155" cy="4878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11E2C58-856E-44F6-E379-FEBEC592F9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46" y="3169967"/>
            <a:ext cx="10517096" cy="1538184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CDA4AC1-161A-7E0A-6EE6-9F05105D0FC7}"/>
              </a:ext>
            </a:extLst>
          </p:cNvPr>
          <p:cNvSpPr/>
          <p:nvPr/>
        </p:nvSpPr>
        <p:spPr>
          <a:xfrm>
            <a:off x="3969579" y="3392326"/>
            <a:ext cx="6965363" cy="9380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D4658C-1D79-C068-8695-A46C3AF00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83" y="608061"/>
            <a:ext cx="10424459" cy="533400"/>
          </a:xfrm>
        </p:spPr>
        <p:txBody>
          <a:bodyPr>
            <a:normAutofit/>
          </a:bodyPr>
          <a:lstStyle/>
          <a:p>
            <a:r>
              <a:rPr lang="ru-RU" sz="3200" b="1" dirty="0">
                <a:cs typeface="Times New Roman" panose="02020603050405020304" pitchFamily="18" charset="0"/>
              </a:rPr>
              <a:t>Ошибка №</a:t>
            </a:r>
            <a:r>
              <a:rPr lang="ru-RU" sz="3200" b="1" dirty="0">
                <a:latin typeface="+mn-lt"/>
                <a:cs typeface="Times New Roman" panose="02020603050405020304" pitchFamily="18" charset="0"/>
              </a:rPr>
              <a:t>6</a:t>
            </a:r>
            <a:r>
              <a:rPr lang="ru-RU" sz="3200" b="1" dirty="0">
                <a:cs typeface="Times New Roman" panose="02020603050405020304" pitchFamily="18" charset="0"/>
              </a:rPr>
              <a:t>. «Потерянные» компоненты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71344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1068C1-6C0F-5A8B-36E4-68F4632F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267" y="1764573"/>
            <a:ext cx="11388408" cy="13409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40A922-D29F-AFA2-73C6-59E5AD08174C}"/>
              </a:ext>
            </a:extLst>
          </p:cNvPr>
          <p:cNvSpPr/>
          <p:nvPr/>
        </p:nvSpPr>
        <p:spPr>
          <a:xfrm>
            <a:off x="4355778" y="1763060"/>
            <a:ext cx="7531421" cy="9762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2FE53-53EA-4173-8B5B-FAE105119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59" y="3197869"/>
            <a:ext cx="11388409" cy="13947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CA489A-6733-9831-673B-2DDDDDFF9056}"/>
              </a:ext>
            </a:extLst>
          </p:cNvPr>
          <p:cNvSpPr/>
          <p:nvPr/>
        </p:nvSpPr>
        <p:spPr>
          <a:xfrm>
            <a:off x="4355778" y="3248669"/>
            <a:ext cx="7531422" cy="7853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2F96E0C-E883-AE93-6704-58C57F939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67" y="4684879"/>
            <a:ext cx="11388410" cy="10745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43685D9-384E-B768-3AEC-CAEEF09216A5}"/>
              </a:ext>
            </a:extLst>
          </p:cNvPr>
          <p:cNvSpPr/>
          <p:nvPr/>
        </p:nvSpPr>
        <p:spPr>
          <a:xfrm>
            <a:off x="4355776" y="4684879"/>
            <a:ext cx="7531423" cy="10669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EE4BE9D1-7DA9-26FC-23BE-677089EC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67" y="962204"/>
            <a:ext cx="10424459" cy="5334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cs typeface="Times New Roman" panose="02020603050405020304" pitchFamily="18" charset="0"/>
              </a:rPr>
              <a:t>Ошибка №</a:t>
            </a:r>
            <a:r>
              <a:rPr lang="ru-RU" sz="3200" b="1" dirty="0">
                <a:latin typeface="+mn-lt"/>
                <a:cs typeface="Times New Roman" panose="02020603050405020304" pitchFamily="18" charset="0"/>
              </a:rPr>
              <a:t>7</a:t>
            </a:r>
            <a:r>
              <a:rPr lang="ru-RU" sz="3200" b="1" dirty="0">
                <a:cs typeface="Times New Roman" panose="02020603050405020304" pitchFamily="18" charset="0"/>
              </a:rPr>
              <a:t>. Несоответствия в описании используемых элементов, оборудования, компонентов и пр., или отсутствие описания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33273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185A9E-F5A6-2536-75E5-0758F77F0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3" y="2200012"/>
            <a:ext cx="11128500" cy="1736988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7E371B-555A-1A63-8EFA-66E0BC78BE96}"/>
              </a:ext>
            </a:extLst>
          </p:cNvPr>
          <p:cNvSpPr/>
          <p:nvPr/>
        </p:nvSpPr>
        <p:spPr>
          <a:xfrm>
            <a:off x="4575912" y="3217039"/>
            <a:ext cx="7421355" cy="719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9103A6-5EA5-45D6-8944-2FA5DFF03729}"/>
              </a:ext>
            </a:extLst>
          </p:cNvPr>
          <p:cNvSpPr txBox="1">
            <a:spLocks/>
          </p:cNvSpPr>
          <p:nvPr/>
        </p:nvSpPr>
        <p:spPr>
          <a:xfrm>
            <a:off x="493769" y="466520"/>
            <a:ext cx="10597564" cy="3160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Прочее: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800" b="1" dirty="0">
                <a:solidFill>
                  <a:srgbClr val="202122"/>
                </a:solidFill>
                <a:cs typeface="Times New Roman" panose="02020603050405020304" pitchFamily="18" charset="0"/>
              </a:rPr>
              <a:t>А. Не усложняйте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28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800" b="1" dirty="0">
                <a:solidFill>
                  <a:srgbClr val="202122"/>
                </a:solidFill>
                <a:cs typeface="Times New Roman" panose="02020603050405020304" pitchFamily="18" charset="0"/>
              </a:rPr>
              <a:t>Б. Не будьте формалистами и используйте здравый смысл. </a:t>
            </a:r>
            <a:endParaRPr lang="en-US" sz="28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800" b="1" dirty="0">
                <a:solidFill>
                  <a:srgbClr val="202122"/>
                </a:solidFill>
                <a:cs typeface="Times New Roman" panose="02020603050405020304" pitchFamily="18" charset="0"/>
              </a:rPr>
              <a:t>Да, 28+1 – тоже </a:t>
            </a:r>
            <a:r>
              <a:rPr lang="en-US" sz="2800" b="1" dirty="0">
                <a:solidFill>
                  <a:srgbClr val="202122"/>
                </a:solidFill>
                <a:cs typeface="Times New Roman" panose="02020603050405020304" pitchFamily="18" charset="0"/>
              </a:rPr>
              <a:t>Tier III.</a:t>
            </a:r>
            <a:endParaRPr lang="ru-RU" sz="28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39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BA369-3837-A6E1-26E7-71A2EB1E5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r="3228" b="51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ffectLst>
            <a:softEdge rad="482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0365EE1A-E7F0-37BE-8F38-F701AC3AD375}"/>
              </a:ext>
            </a:extLst>
          </p:cNvPr>
          <p:cNvSpPr txBox="1">
            <a:spLocks/>
          </p:cNvSpPr>
          <p:nvPr/>
        </p:nvSpPr>
        <p:spPr>
          <a:xfrm>
            <a:off x="234996" y="989620"/>
            <a:ext cx="3653424" cy="384870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r>
              <a:rPr lang="en-US" sz="3200" b="1" dirty="0">
                <a:solidFill>
                  <a:srgbClr val="0070C0"/>
                </a:solidFill>
                <a:ea typeface="+mj-ea"/>
                <a:cs typeface="+mj-cs"/>
              </a:rPr>
              <a:t>ЧАСТЬ 2. </a:t>
            </a: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r>
              <a:rPr lang="en-US" sz="3200" b="1" dirty="0">
                <a:solidFill>
                  <a:srgbClr val="0070C0"/>
                </a:solidFill>
                <a:ea typeface="+mj-ea"/>
                <a:cs typeface="+mj-cs"/>
              </a:rPr>
              <a:t>НЕСКОЛЬКО СЛОВ О «СФЕРИЧЕСКОМ КОНЕ», ИЛИ </a:t>
            </a: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r>
              <a:rPr lang="en-US" sz="3200" b="1" dirty="0">
                <a:solidFill>
                  <a:srgbClr val="0070C0"/>
                </a:solidFill>
                <a:ea typeface="+mj-ea"/>
                <a:cs typeface="+mj-cs"/>
              </a:rPr>
              <a:t>ЛЮБОЙ ПРОЕКТ МОЖНО ИСПОРТИТЬ, БЫЛО БЫ ЖЕЛАНИЕ</a:t>
            </a: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endParaRPr lang="en-US" sz="3200" b="1" dirty="0">
              <a:solidFill>
                <a:schemeClr val="tx1"/>
              </a:solidFill>
            </a:endParaRPr>
          </a:p>
          <a:p>
            <a:pPr marL="0" lvl="2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tabLst>
                <a:tab pos="1028700" algn="l"/>
              </a:tabLst>
            </a:pP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57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D7997291-97BB-9E21-3254-AF292E9BB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16834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Rectangle 922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CCBB6FB3-3F14-7283-974B-E3C1A7D59336}"/>
              </a:ext>
            </a:extLst>
          </p:cNvPr>
          <p:cNvSpPr txBox="1">
            <a:spLocks/>
          </p:cNvSpPr>
          <p:nvPr/>
        </p:nvSpPr>
        <p:spPr>
          <a:xfrm>
            <a:off x="321046" y="30406"/>
            <a:ext cx="10597564" cy="811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3600" b="1" dirty="0">
                <a:solidFill>
                  <a:srgbClr val="0070C0"/>
                </a:solidFill>
                <a:cs typeface="Times New Roman" panose="02020603050405020304" pitchFamily="18" charset="0"/>
              </a:rPr>
              <a:t>Строительство ЦОД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6B50CD50-3419-5FA9-AD01-D4B2E86182E5}"/>
              </a:ext>
            </a:extLst>
          </p:cNvPr>
          <p:cNvSpPr txBox="1">
            <a:spLocks/>
          </p:cNvSpPr>
          <p:nvPr/>
        </p:nvSpPr>
        <p:spPr>
          <a:xfrm>
            <a:off x="321046" y="842353"/>
            <a:ext cx="4801370" cy="3160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Сам по себе проект ЦОД – лишь пачка бумаги. Уделите самое пристальное внимание тому, чтобы построенный объект соответствовал проекту, а окружение ЦОД не несло бы внешних рисков</a:t>
            </a:r>
            <a:r>
              <a:rPr lang="en-US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.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en-US" sz="10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На что обратить внимание</a:t>
            </a:r>
            <a:r>
              <a:rPr lang="en-US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: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en-US" sz="10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Расположение ЦОД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Свойства здания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Внутренние и внешние площади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Логистика 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 err="1">
                <a:solidFill>
                  <a:srgbClr val="202122"/>
                </a:solidFill>
                <a:cs typeface="Times New Roman" panose="02020603050405020304" pitchFamily="18" charset="0"/>
              </a:rPr>
              <a:t>Взаимоувязка</a:t>
            </a: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 подсистем</a:t>
            </a:r>
            <a:r>
              <a:rPr lang="en-US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 </a:t>
            </a: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Думайте об эксплуатации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342900" lvl="2" indent="-342900" algn="l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1028700" algn="l"/>
              </a:tabLst>
            </a:pPr>
            <a:r>
              <a:rPr lang="ru-RU" sz="1900" b="1" dirty="0">
                <a:solidFill>
                  <a:srgbClr val="202122"/>
                </a:solidFill>
                <a:cs typeface="Times New Roman" panose="02020603050405020304" pitchFamily="18" charset="0"/>
              </a:rPr>
              <a:t>ТЕСТ ПОД ПОЛНОЙ НАГРУЗКОЙ!!!</a:t>
            </a:r>
            <a:endParaRPr lang="en-US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B4EDA7-5662-C302-52AC-74C0F53D39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8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CDA5D8-E915-8123-D74F-342DA4A12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24" y="1278467"/>
            <a:ext cx="9398000" cy="491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951B2CD8-6D9F-B34F-9A51-88C3F75F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373" y="301164"/>
            <a:ext cx="11025592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ЗДАНИЕ ДОЛЖНО СООТВЕТСТВОВАТЬ ЗАДАЧЕ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809813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099AA-5137-0100-459F-C8231701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197" y="1597371"/>
            <a:ext cx="7683226" cy="511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053FEE-7FF1-6875-2F34-1F55DE87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31" y="804369"/>
            <a:ext cx="9806392" cy="533400"/>
          </a:xfrm>
        </p:spPr>
        <p:txBody>
          <a:bodyPr>
            <a:noAutofit/>
          </a:bodyPr>
          <a:lstStyle/>
          <a:p>
            <a:r>
              <a:rPr lang="ru-RU" sz="3200" b="1" dirty="0">
                <a:cs typeface="Times New Roman" panose="02020603050405020304" pitchFamily="18" charset="0"/>
              </a:rPr>
              <a:t>ПРИНИМАЙТЕ В РАСЧЕТ ХАРАКТЕРИСТИКИ И ЗДАНИЯ, И ОБОРУДОВАНИЯ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787780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19657AA0-31E2-D4E7-7001-84F39A30B333}"/>
              </a:ext>
            </a:extLst>
          </p:cNvPr>
          <p:cNvSpPr txBox="1">
            <a:spLocks/>
          </p:cNvSpPr>
          <p:nvPr/>
        </p:nvSpPr>
        <p:spPr>
          <a:xfrm>
            <a:off x="471251" y="255272"/>
            <a:ext cx="11249498" cy="811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ЛИФТЫ – ЭТО НЕ ТОЛЬКО ВЕС И РАЗМЕР, НО И ВЗАИМОРЕЗЕРВИРОВАНИЕ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sz="19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B236FAD-41A1-F492-C276-F8B27F3B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91" y="1916777"/>
            <a:ext cx="6722533" cy="44840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3A9F1-448D-534A-89F5-9B762723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3" r="31203"/>
          <a:stretch/>
        </p:blipFill>
        <p:spPr bwMode="auto">
          <a:xfrm>
            <a:off x="2530823" y="1916777"/>
            <a:ext cx="2345672" cy="44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765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6545204-CD94-56F3-C801-CED18B8A2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1"/>
            <a:ext cx="10622280" cy="1192696"/>
          </a:xfrm>
        </p:spPr>
        <p:txBody>
          <a:bodyPr/>
          <a:lstStyle/>
          <a:p>
            <a:r>
              <a:rPr lang="ru-RU" b="1" dirty="0"/>
              <a:t>30 </a:t>
            </a:r>
            <a:r>
              <a:rPr lang="ru-RU" dirty="0"/>
              <a:t>лет</a:t>
            </a:r>
            <a:r>
              <a:rPr lang="ru-RU" b="1" dirty="0"/>
              <a:t> </a:t>
            </a:r>
            <a:r>
              <a:rPr lang="en-US" b="1" dirty="0"/>
              <a:t>Uptime Institute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9D624807-B91B-A716-B3F5-7B5651B82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1520" y="1420273"/>
            <a:ext cx="10943303" cy="43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22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19657AA0-31E2-D4E7-7001-84F39A30B333}"/>
              </a:ext>
            </a:extLst>
          </p:cNvPr>
          <p:cNvSpPr txBox="1">
            <a:spLocks/>
          </p:cNvSpPr>
          <p:nvPr/>
        </p:nvSpPr>
        <p:spPr>
          <a:xfrm>
            <a:off x="471251" y="255272"/>
            <a:ext cx="11249498" cy="811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КОРИДОРЫ, ДВЕРИ, ЛЕСТНИЦЫ, ПОТОЛКИ, ПОРОГИ, ПАНДУСЫ МОГУТ СТАТЬ ПРЕПЯТСТВИЕМ</a:t>
            </a:r>
            <a:endParaRPr lang="ru-RU" sz="32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ED98A-A311-412E-9532-7E40B1A36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t="14660" r="29629" b="6944"/>
          <a:stretch/>
        </p:blipFill>
        <p:spPr bwMode="auto">
          <a:xfrm>
            <a:off x="255935" y="1701800"/>
            <a:ext cx="3878899" cy="401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D13BFAC-BE96-BEF9-0616-18B592E4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27" y="1701800"/>
            <a:ext cx="7394822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36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126EAB-0358-F843-C997-BE7323213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r="24016"/>
          <a:stretch/>
        </p:blipFill>
        <p:spPr bwMode="auto">
          <a:xfrm>
            <a:off x="692274" y="1227667"/>
            <a:ext cx="4005593" cy="467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C234E-35A0-EBF8-8D42-E3CFEBED4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t="4963" r="6667"/>
          <a:stretch/>
        </p:blipFill>
        <p:spPr bwMode="auto">
          <a:xfrm>
            <a:off x="5147733" y="1227667"/>
            <a:ext cx="6432901" cy="526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A5C0CC1-01C5-201D-47D7-74D435E3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430932"/>
            <a:ext cx="10957859" cy="533400"/>
          </a:xfrm>
        </p:spPr>
        <p:txBody>
          <a:bodyPr>
            <a:normAutofit/>
          </a:bodyPr>
          <a:lstStyle/>
          <a:p>
            <a:r>
              <a:rPr lang="ru-RU" sz="3200" b="1" dirty="0">
                <a:cs typeface="Times New Roman" panose="02020603050405020304" pitchFamily="18" charset="0"/>
              </a:rPr>
              <a:t>НЕ УСЛОЖНЯЙТЕ. КОМУ-ТО ЭТО ОБСЛУЖИВАТЬ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644138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3F5B19-0D27-51E1-EA7A-3F9E7E944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8" r="14144"/>
          <a:stretch/>
        </p:blipFill>
        <p:spPr bwMode="auto">
          <a:xfrm>
            <a:off x="660401" y="1226986"/>
            <a:ext cx="4758266" cy="538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4F335E0-070B-BB31-AC3F-D87DDCBD3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r="8872"/>
          <a:stretch/>
        </p:blipFill>
        <p:spPr bwMode="auto">
          <a:xfrm>
            <a:off x="5690251" y="1226986"/>
            <a:ext cx="5984573" cy="537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787525BB-A441-48F8-A814-623F847E5386}"/>
              </a:ext>
            </a:extLst>
          </p:cNvPr>
          <p:cNvSpPr txBox="1">
            <a:spLocks/>
          </p:cNvSpPr>
          <p:nvPr/>
        </p:nvSpPr>
        <p:spPr>
          <a:xfrm>
            <a:off x="152400" y="430932"/>
            <a:ext cx="11946467" cy="53340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cs typeface="Times New Roman" panose="02020603050405020304" pitchFamily="18" charset="0"/>
              </a:rPr>
              <a:t>КОГДА РАЗМЕЩЕНИЕ ОТДЕЛЬНЫХ СИСТЕМ ВХОДИТ В КОНФЛИКТ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35321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03932"/>
            <a:ext cx="11946467" cy="533400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+mn-lt"/>
                <a:cs typeface="Times New Roman" panose="02020603050405020304" pitchFamily="18" charset="0"/>
              </a:rPr>
              <a:t>НЕ ПОКУПАЙТЕ СПОРТКАР ДЛЯ ЕЗДЫ ПО БЕЗДОРОЖЬЮ</a:t>
            </a:r>
            <a:endParaRPr lang="en-GB" sz="3200" b="1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467BA2-B25C-BBE3-C9BF-C1E66698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28112"/>
            <a:ext cx="9254067" cy="50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83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8CA41818-0BDF-F0B2-F390-EB313FA32246}"/>
              </a:ext>
            </a:extLst>
          </p:cNvPr>
          <p:cNvGrpSpPr/>
          <p:nvPr/>
        </p:nvGrpSpPr>
        <p:grpSpPr>
          <a:xfrm>
            <a:off x="2522358" y="0"/>
            <a:ext cx="9669642" cy="6858000"/>
            <a:chOff x="2522358" y="0"/>
            <a:chExt cx="9669642" cy="6858000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CE7518B-A197-9A9B-1768-854DE6BA8C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82" b="-1"/>
            <a:stretch/>
          </p:blipFill>
          <p:spPr bwMode="auto">
            <a:xfrm>
              <a:off x="2522358" y="10"/>
              <a:ext cx="9669642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28972C59-ED00-C862-6E25-018ECFE86079}"/>
                </a:ext>
              </a:extLst>
            </p:cNvPr>
            <p:cNvSpPr/>
            <p:nvPr/>
          </p:nvSpPr>
          <p:spPr>
            <a:xfrm>
              <a:off x="2522358" y="0"/>
              <a:ext cx="2794709" cy="6858000"/>
            </a:xfrm>
            <a:prstGeom prst="rect">
              <a:avLst/>
            </a:prstGeom>
            <a:gradFill flip="none" rotWithShape="1">
              <a:gsLst>
                <a:gs pos="74000">
                  <a:srgbClr val="FFFFFF">
                    <a:alpha val="85000"/>
                  </a:srgbClr>
                </a:gs>
                <a:gs pos="0">
                  <a:schemeClr val="bg1">
                    <a:alpha val="0"/>
                  </a:schemeClr>
                </a:gs>
                <a:gs pos="37000">
                  <a:schemeClr val="bg1">
                    <a:alpha val="49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1E412E45-A376-FFB5-67EA-45C99CF7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26" y="984556"/>
            <a:ext cx="3797686" cy="28549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700" b="1" dirty="0"/>
              <a:t>ЧАСТЬ </a:t>
            </a:r>
            <a:r>
              <a:rPr lang="en-US" sz="3700" b="1" dirty="0">
                <a:latin typeface="+mn-lt"/>
              </a:rPr>
              <a:t>3</a:t>
            </a:r>
            <a:r>
              <a:rPr lang="en-US" sz="3700" b="1" dirty="0"/>
              <a:t>. ДАЖЕ САМЫЙ НАДЕЖНЫЙ ЦОД МОЖНО УГРОБИТЬ НЕГРАМОТНОЙ ЭКСПЛУАТАЦИЕЙ</a:t>
            </a:r>
          </a:p>
        </p:txBody>
      </p:sp>
    </p:spTree>
    <p:extLst>
      <p:ext uri="{BB962C8B-B14F-4D97-AF65-F5344CB8AC3E}">
        <p14:creationId xmlns:p14="http://schemas.microsoft.com/office/powerpoint/2010/main" val="1310183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03932"/>
            <a:ext cx="11946467" cy="533400"/>
          </a:xfrm>
        </p:spPr>
        <p:txBody>
          <a:bodyPr>
            <a:noAutofit/>
          </a:bodyPr>
          <a:lstStyle/>
          <a:p>
            <a:r>
              <a:rPr lang="ru-RU" sz="3600" b="0" dirty="0">
                <a:latin typeface="+mn-lt"/>
                <a:cs typeface="Times New Roman" panose="02020603050405020304" pitchFamily="18" charset="0"/>
              </a:rPr>
              <a:t>Можно построить ЦОД любого уровня </a:t>
            </a:r>
            <a:r>
              <a:rPr lang="en-US" sz="3600" b="0" dirty="0">
                <a:latin typeface="+mn-lt"/>
                <a:cs typeface="Times New Roman" panose="02020603050405020304" pitchFamily="18" charset="0"/>
              </a:rPr>
              <a:t>Tier…</a:t>
            </a:r>
            <a:endParaRPr lang="en-GB" sz="3600" b="0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06774-A9E7-F1CA-3D5E-5CA01B728B74}"/>
              </a:ext>
            </a:extLst>
          </p:cNvPr>
          <p:cNvSpPr txBox="1"/>
          <p:nvPr/>
        </p:nvSpPr>
        <p:spPr>
          <a:xfrm>
            <a:off x="1307745" y="1203020"/>
            <a:ext cx="10625667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Однако убедитесь в достаточности и адекватности ресурсов для его эксплуатации</a:t>
            </a:r>
            <a:endParaRPr lang="en-US" sz="2800" b="1" dirty="0">
              <a:solidFill>
                <a:schemeClr val="tx2"/>
              </a:solidFill>
            </a:endParaRPr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Достаточность персонала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Политики объекта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Стандартные и аварийные процедуры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Документация и доступ к ней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Обучение и тренировки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Техническое обслуживание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Запчасти, склады, инструменты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dirty="0"/>
              <a:t>Поддержание чистоты и порядка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4747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03932"/>
            <a:ext cx="11946467" cy="533400"/>
          </a:xfrm>
        </p:spPr>
        <p:txBody>
          <a:bodyPr>
            <a:noAutofit/>
          </a:bodyPr>
          <a:lstStyle/>
          <a:p>
            <a:r>
              <a:rPr lang="ru-RU" sz="3600" b="0" dirty="0">
                <a:latin typeface="+mn-lt"/>
                <a:cs typeface="Times New Roman" panose="02020603050405020304" pitchFamily="18" charset="0"/>
              </a:rPr>
              <a:t>Что здесь не так</a:t>
            </a:r>
            <a:r>
              <a:rPr lang="en-US" sz="3600" b="0" dirty="0">
                <a:latin typeface="+mn-lt"/>
                <a:cs typeface="Times New Roman" panose="02020603050405020304" pitchFamily="18" charset="0"/>
              </a:rPr>
              <a:t>?</a:t>
            </a:r>
            <a:endParaRPr lang="en-GB" sz="3600" b="0" dirty="0">
              <a:latin typeface="+mn-lt"/>
            </a:endParaRPr>
          </a:p>
        </p:txBody>
      </p:sp>
      <p:pic>
        <p:nvPicPr>
          <p:cNvPr id="4" name="Picture 2" descr="Физическая и кибербезопасность центров обработки данных - hi-Tech.ua">
            <a:extLst>
              <a:ext uri="{FF2B5EF4-FFF2-40B4-BE49-F238E27FC236}">
                <a16:creationId xmlns:a16="http://schemas.microsoft.com/office/drawing/2014/main" id="{E7003091-41E8-4377-9B92-C575FCBE3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6726" r="5990" b="1922"/>
          <a:stretch/>
        </p:blipFill>
        <p:spPr bwMode="auto">
          <a:xfrm>
            <a:off x="2844800" y="837332"/>
            <a:ext cx="8392160" cy="59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152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E8C28B88-9FA5-E701-ED54-D6A3A9177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808" y="283654"/>
            <a:ext cx="10695392" cy="5334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Персонал – основной и самый важный актив ЦОД</a:t>
            </a:r>
            <a:endParaRPr lang="en-GB" sz="36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314EE4-4B03-DE40-91D4-5F7B77B1E969}"/>
              </a:ext>
            </a:extLst>
          </p:cNvPr>
          <p:cNvSpPr txBox="1"/>
          <p:nvPr/>
        </p:nvSpPr>
        <p:spPr>
          <a:xfrm>
            <a:off x="810808" y="1803804"/>
            <a:ext cx="662516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 основные причины аварий в ЦОД</a:t>
            </a:r>
            <a:r>
              <a:rPr lang="en-US" sz="2800" b="1" dirty="0"/>
              <a:t>:</a:t>
            </a:r>
          </a:p>
          <a:p>
            <a:endParaRPr lang="en-US" sz="2800" b="1" dirty="0"/>
          </a:p>
          <a:p>
            <a:r>
              <a:rPr lang="ru-RU" sz="2800" b="1" dirty="0"/>
              <a:t>– Кто-то </a:t>
            </a:r>
            <a:r>
              <a:rPr lang="ru-RU" sz="2800" b="1" dirty="0">
                <a:solidFill>
                  <a:srgbClr val="FF0000"/>
                </a:solidFill>
              </a:rPr>
              <a:t>сделал</a:t>
            </a:r>
            <a:r>
              <a:rPr lang="ru-RU" sz="2800" b="1" dirty="0"/>
              <a:t> то, что </a:t>
            </a:r>
            <a:r>
              <a:rPr lang="ru-RU" sz="2800" b="1" dirty="0">
                <a:solidFill>
                  <a:srgbClr val="FF0000"/>
                </a:solidFill>
              </a:rPr>
              <a:t>не нужно</a:t>
            </a:r>
          </a:p>
          <a:p>
            <a:endParaRPr lang="ru-RU" sz="2800" b="1" dirty="0"/>
          </a:p>
          <a:p>
            <a:r>
              <a:rPr lang="ru-RU" sz="2800" b="1" dirty="0"/>
              <a:t>– Кто-то </a:t>
            </a:r>
            <a:r>
              <a:rPr lang="ru-RU" sz="2800" b="1" dirty="0">
                <a:solidFill>
                  <a:srgbClr val="FF0000"/>
                </a:solidFill>
              </a:rPr>
              <a:t>не сделал </a:t>
            </a:r>
            <a:r>
              <a:rPr lang="ru-RU" sz="2800" b="1" dirty="0"/>
              <a:t>то, что </a:t>
            </a:r>
            <a:r>
              <a:rPr lang="ru-RU" sz="2800" b="1" dirty="0">
                <a:solidFill>
                  <a:srgbClr val="FF0000"/>
                </a:solidFill>
              </a:rPr>
              <a:t>нужно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9407BAAD-268C-AF99-3E1D-6D91A2D3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964332"/>
            <a:ext cx="3814138" cy="517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320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Изображение выглядит как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701956BC-2AC0-ABBF-C094-E3F5A2805E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" r="29618" b="8967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9" y="1036253"/>
            <a:ext cx="4023360" cy="12446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Незаменимый сотрудник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28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4ECB9F-49FE-43A6-BBAC-7C11A02A2C49}"/>
              </a:ext>
            </a:extLst>
          </p:cNvPr>
          <p:cNvSpPr txBox="1"/>
          <p:nvPr/>
        </p:nvSpPr>
        <p:spPr>
          <a:xfrm>
            <a:off x="508440" y="3792288"/>
            <a:ext cx="385391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Никогда не полагайтесь на отдельных сотрудников</a:t>
            </a:r>
            <a:r>
              <a:rPr lang="en-US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 – </a:t>
            </a:r>
            <a:endParaRPr lang="ru-RU" sz="2400" dirty="0">
              <a:solidFill>
                <a:schemeClr val="accent2"/>
              </a:solidFill>
              <a:ea typeface="+mj-ea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однажды их уход разрушит ваши процессы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FB51B8-F4A6-10CD-A2BD-FB94D28AD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0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849E33B-707D-B73F-97D4-C459A33A3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4" b="909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123291"/>
            <a:ext cx="4023360" cy="11308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Экстремальные погодные условия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29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451ED-8E16-9ABF-6EB3-D3218BBEA9CF}"/>
              </a:ext>
            </a:extLst>
          </p:cNvPr>
          <p:cNvSpPr txBox="1"/>
          <p:nvPr/>
        </p:nvSpPr>
        <p:spPr>
          <a:xfrm>
            <a:off x="604751" y="3429000"/>
            <a:ext cx="3853918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Иногда обстановка становится жаркой – </a:t>
            </a:r>
          </a:p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и образно, и буквально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FE29B3-9A7F-1CF2-6BC8-4478BC2D8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94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5EBE3AC5-7376-8A68-C985-A8072CDF3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99" y="345925"/>
            <a:ext cx="11204602" cy="533400"/>
          </a:xfrm>
        </p:spPr>
        <p:txBody>
          <a:bodyPr>
            <a:normAutofit fontScale="90000"/>
          </a:bodyPr>
          <a:lstStyle/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3600" b="1" dirty="0">
                <a:solidFill>
                  <a:srgbClr val="0070C0"/>
                </a:solidFill>
                <a:latin typeface="+mn-lt"/>
              </a:rPr>
              <a:t>Классификация уровней </a:t>
            </a:r>
            <a:r>
              <a:rPr lang="en-US" sz="3600" b="1" dirty="0">
                <a:solidFill>
                  <a:srgbClr val="0070C0"/>
                </a:solidFill>
                <a:latin typeface="+mn-lt"/>
              </a:rPr>
              <a:t>Tier</a:t>
            </a:r>
            <a:r>
              <a:rPr lang="ru-RU" sz="3600" b="1" dirty="0">
                <a:solidFill>
                  <a:srgbClr val="0070C0"/>
                </a:solidFill>
                <a:latin typeface="+mn-lt"/>
              </a:rPr>
              <a:t>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D190CA2-79E0-4AF3-6D1D-46BCC5550089}"/>
              </a:ext>
            </a:extLst>
          </p:cNvPr>
          <p:cNvSpPr txBox="1">
            <a:spLocks/>
          </p:cNvSpPr>
          <p:nvPr/>
        </p:nvSpPr>
        <p:spPr>
          <a:xfrm>
            <a:off x="1881496" y="1183960"/>
            <a:ext cx="9439917" cy="3160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en-US" sz="2200" b="1" dirty="0">
                <a:solidFill>
                  <a:srgbClr val="202122"/>
                </a:solidFill>
                <a:cs typeface="Times New Roman" panose="02020603050405020304" pitchFamily="18" charset="0"/>
              </a:rPr>
              <a:t>Tier I: Basic Capacity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200" dirty="0">
                <a:solidFill>
                  <a:srgbClr val="202122"/>
                </a:solidFill>
                <a:cs typeface="Times New Roman" panose="02020603050405020304" pitchFamily="18" charset="0"/>
              </a:rPr>
              <a:t>(Базовый набор компонентов инфраструктуры)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en-US" sz="2200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en-US" sz="2200" b="1" dirty="0">
                <a:solidFill>
                  <a:srgbClr val="202122"/>
                </a:solidFill>
                <a:cs typeface="Times New Roman" panose="02020603050405020304" pitchFamily="18" charset="0"/>
              </a:rPr>
              <a:t>Tier II: Redundant Components</a:t>
            </a:r>
            <a:endParaRPr lang="ru-RU" sz="22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200" dirty="0">
                <a:solidFill>
                  <a:srgbClr val="202122"/>
                </a:solidFill>
                <a:cs typeface="Times New Roman" panose="02020603050405020304" pitchFamily="18" charset="0"/>
              </a:rPr>
              <a:t>(Резервирование всех активных компонентов, в т.ч. накопителей энергии)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en-US" sz="2200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en-US" sz="2200" b="1" dirty="0">
                <a:solidFill>
                  <a:srgbClr val="202122"/>
                </a:solidFill>
                <a:cs typeface="Times New Roman" panose="02020603050405020304" pitchFamily="18" charset="0"/>
              </a:rPr>
              <a:t>Tier III: Concurrently Maintainable</a:t>
            </a:r>
            <a:endParaRPr lang="ru-RU" sz="22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200" dirty="0">
                <a:solidFill>
                  <a:srgbClr val="202122"/>
                </a:solidFill>
                <a:cs typeface="Times New Roman" panose="02020603050405020304" pitchFamily="18" charset="0"/>
              </a:rPr>
              <a:t>(Возможность обслуживания любого элемента без остановки работы)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en-US" sz="2200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en-US" sz="2200" b="1" dirty="0">
                <a:solidFill>
                  <a:srgbClr val="202122"/>
                </a:solidFill>
                <a:cs typeface="Times New Roman" panose="02020603050405020304" pitchFamily="18" charset="0"/>
              </a:rPr>
              <a:t>Tier IV: Fault-Tolerant</a:t>
            </a:r>
            <a:endParaRPr lang="ru-RU" sz="2200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200" dirty="0">
                <a:solidFill>
                  <a:srgbClr val="202122"/>
                </a:solidFill>
                <a:cs typeface="Times New Roman" panose="02020603050405020304" pitchFamily="18" charset="0"/>
              </a:rPr>
              <a:t>(Сохранение работоспособности после любого единичного отказа)</a:t>
            </a:r>
            <a:endParaRPr lang="ru-RU" sz="2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020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1593827-5F35-A9CB-405D-E84E571B9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 bwMode="auto">
          <a:xfrm>
            <a:off x="3165856" y="10"/>
            <a:ext cx="902614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 smtClean="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30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E9F52911-1F21-097F-C28B-115E518D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123291"/>
            <a:ext cx="4023360" cy="11308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Превышение нагрузки ЦОД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426CA-66AA-8AB7-ADE7-18950B28CC31}"/>
              </a:ext>
            </a:extLst>
          </p:cNvPr>
          <p:cNvSpPr txBox="1"/>
          <p:nvPr/>
        </p:nvSpPr>
        <p:spPr>
          <a:xfrm>
            <a:off x="604751" y="3429000"/>
            <a:ext cx="3853918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Легко, как раз-два-три</a:t>
            </a:r>
            <a:r>
              <a:rPr lang="en-US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 – </a:t>
            </a:r>
          </a:p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Просто включайте больше серверов во все розетки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CA409E-A766-E548-1E01-E59572BA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57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9" name="Rectangle 615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5E8F7C92-F805-9BC6-CCD0-17AE312A54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-237" r="19554" b="-5"/>
          <a:stretch/>
        </p:blipFill>
        <p:spPr bwMode="auto">
          <a:xfrm>
            <a:off x="3606799" y="0"/>
            <a:ext cx="86168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1" name="Rectangle 616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65" name="Rectangle 616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31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2A5EF2-7425-843B-2D97-F44C78990488}"/>
              </a:ext>
            </a:extLst>
          </p:cNvPr>
          <p:cNvSpPr txBox="1">
            <a:spLocks/>
          </p:cNvSpPr>
          <p:nvPr/>
        </p:nvSpPr>
        <p:spPr>
          <a:xfrm>
            <a:off x="354395" y="492213"/>
            <a:ext cx="4426251" cy="15081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Политики, процессы и процедуры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83C80-3A4F-2503-50F0-778F70BFD62D}"/>
              </a:ext>
            </a:extLst>
          </p:cNvPr>
          <p:cNvSpPr txBox="1"/>
          <p:nvPr/>
        </p:nvSpPr>
        <p:spPr>
          <a:xfrm>
            <a:off x="481029" y="3017065"/>
            <a:ext cx="385391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Нет более простого пути «положить» ЦОД, </a:t>
            </a:r>
          </a:p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чем поспешность и самоуверенность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786CF3-A6F8-7482-83F2-2635AA7E4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03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DA526E-CF3B-6885-2F27-A637D7645E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6" t="7917" b="1174"/>
          <a:stretch/>
        </p:blipFill>
        <p:spPr bwMode="auto">
          <a:xfrm>
            <a:off x="2509520" y="10"/>
            <a:ext cx="96824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32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8C47986-2986-8BA6-E94A-6E8600205527}"/>
              </a:ext>
            </a:extLst>
          </p:cNvPr>
          <p:cNvSpPr txBox="1">
            <a:spLocks/>
          </p:cNvSpPr>
          <p:nvPr/>
        </p:nvSpPr>
        <p:spPr>
          <a:xfrm>
            <a:off x="452049" y="820568"/>
            <a:ext cx="4426251" cy="15081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Некорректное ТО</a:t>
            </a:r>
            <a:br>
              <a:rPr lang="en-US" sz="3600" dirty="0">
                <a:latin typeface="+mn-lt"/>
                <a:cs typeface="Times New Roman" panose="02020603050405020304" pitchFamily="18" charset="0"/>
              </a:rPr>
            </a:b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8900D-0982-A097-518E-F29559560DE8}"/>
              </a:ext>
            </a:extLst>
          </p:cNvPr>
          <p:cNvSpPr txBox="1"/>
          <p:nvPr/>
        </p:nvSpPr>
        <p:spPr>
          <a:xfrm>
            <a:off x="481028" y="3068118"/>
            <a:ext cx="385391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Обслуживайте системы вовремя и надлежащим образом. Это жизненно важно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731505-C5EA-4422-C904-6088076D3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3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32764E3-F0DB-05AC-97D7-8E6861BDD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t="6483" r="2617"/>
          <a:stretch/>
        </p:blipFill>
        <p:spPr bwMode="auto">
          <a:xfrm>
            <a:off x="2580640" y="10"/>
            <a:ext cx="961136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33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16543F6-CF32-7881-4C7B-ACE5B6367DFB}"/>
              </a:ext>
            </a:extLst>
          </p:cNvPr>
          <p:cNvSpPr txBox="1">
            <a:spLocks/>
          </p:cNvSpPr>
          <p:nvPr/>
        </p:nvSpPr>
        <p:spPr>
          <a:xfrm>
            <a:off x="367514" y="643596"/>
            <a:ext cx="4426251" cy="15081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Безопасность труда</a:t>
            </a:r>
            <a:br>
              <a:rPr lang="en-US" sz="3600" dirty="0">
                <a:latin typeface="+mn-lt"/>
                <a:cs typeface="Times New Roman" panose="02020603050405020304" pitchFamily="18" charset="0"/>
              </a:rPr>
            </a:b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830FC-6DF6-49CE-C739-08B22C66F6BF}"/>
              </a:ext>
            </a:extLst>
          </p:cNvPr>
          <p:cNvSpPr txBox="1"/>
          <p:nvPr/>
        </p:nvSpPr>
        <p:spPr>
          <a:xfrm>
            <a:off x="508440" y="3494476"/>
            <a:ext cx="3853918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Работа в стиле «слабоумие и отвага» недопустима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068212-B598-1FC7-0719-2ED526B29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72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>
                <a:solidFill>
                  <a:schemeClr val="bg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34</a:t>
            </a:fld>
            <a:endParaRPr lang="en-US" sz="120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16543F6-CF32-7881-4C7B-ACE5B6367DFB}"/>
              </a:ext>
            </a:extLst>
          </p:cNvPr>
          <p:cNvSpPr txBox="1">
            <a:spLocks/>
          </p:cNvSpPr>
          <p:nvPr/>
        </p:nvSpPr>
        <p:spPr>
          <a:xfrm>
            <a:off x="429803" y="1064352"/>
            <a:ext cx="4426251" cy="15081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latin typeface="+mn-lt"/>
                <a:cs typeface="Times New Roman" panose="02020603050405020304" pitchFamily="18" charset="0"/>
              </a:rPr>
              <a:t>Уборка объекта, поддержание чистоты и порядка</a:t>
            </a:r>
            <a:endParaRPr lang="en-US" sz="3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A830FC-6DF6-49CE-C739-08B22C66F6BF}"/>
              </a:ext>
            </a:extLst>
          </p:cNvPr>
          <p:cNvSpPr txBox="1"/>
          <p:nvPr/>
        </p:nvSpPr>
        <p:spPr>
          <a:xfrm>
            <a:off x="542890" y="3792891"/>
            <a:ext cx="3853918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ea typeface="+mj-ea"/>
                <a:cs typeface="Times New Roman" panose="02020603050405020304" pitchFamily="18" charset="0"/>
              </a:rPr>
              <a:t>Без комментариев.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068212-B598-1FC7-0719-2ED526B29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5" y="6039777"/>
            <a:ext cx="1354171" cy="488890"/>
          </a:xfrm>
          <a:prstGeom prst="rect">
            <a:avLst/>
          </a:prstGeom>
        </p:spPr>
      </p:pic>
      <p:pic>
        <p:nvPicPr>
          <p:cNvPr id="3" name="WhatsApp Video 2023-03-14 at 23.22.57">
            <a:hlinkClick r:id="" action="ppaction://media"/>
            <a:extLst>
              <a:ext uri="{FF2B5EF4-FFF2-40B4-BE49-F238E27FC236}">
                <a16:creationId xmlns:a16="http://schemas.microsoft.com/office/drawing/2014/main" id="{FB233BA7-0453-16E9-2035-BDE9D8E24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9625" b="7766"/>
          <a:stretch/>
        </p:blipFill>
        <p:spPr>
          <a:xfrm>
            <a:off x="6600282" y="39553"/>
            <a:ext cx="4539612" cy="68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C8036F-31CB-0E12-5FB0-9E6FAD275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333" y="303932"/>
            <a:ext cx="11946467" cy="533400"/>
          </a:xfrm>
        </p:spPr>
        <p:txBody>
          <a:bodyPr>
            <a:noAutofit/>
          </a:bodyPr>
          <a:lstStyle/>
          <a:p>
            <a:r>
              <a:rPr lang="ru-RU" sz="3600" b="0" dirty="0">
                <a:latin typeface="+mn-lt"/>
                <a:cs typeface="Times New Roman" panose="02020603050405020304" pitchFamily="18" charset="0"/>
              </a:rPr>
              <a:t>Послесловие</a:t>
            </a:r>
            <a:endParaRPr lang="en-GB" sz="3600" b="0" dirty="0">
              <a:latin typeface="+mn-lt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401866A-332F-458F-9454-B2F5E54A563D}"/>
              </a:ext>
            </a:extLst>
          </p:cNvPr>
          <p:cNvSpPr txBox="1">
            <a:spLocks/>
          </p:cNvSpPr>
          <p:nvPr/>
        </p:nvSpPr>
        <p:spPr>
          <a:xfrm>
            <a:off x="1731066" y="1035835"/>
            <a:ext cx="9766667" cy="31607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r>
              <a:rPr lang="ru-RU" b="1" dirty="0">
                <a:solidFill>
                  <a:srgbClr val="202122"/>
                </a:solidFill>
                <a:cs typeface="Times New Roman" panose="02020603050405020304" pitchFamily="18" charset="0"/>
              </a:rPr>
              <a:t>Отталкивайтесь от ваших бизнес-задач, определяя концепцию ЦОД. Избегайте недооценки и переоценки целей</a:t>
            </a: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r>
              <a:rPr lang="ru-RU" b="1" dirty="0">
                <a:solidFill>
                  <a:srgbClr val="202122"/>
                </a:solidFill>
                <a:cs typeface="Times New Roman" panose="02020603050405020304" pitchFamily="18" charset="0"/>
              </a:rPr>
              <a:t>Не увлекайтесь инновациями и традиционализмом сверх меры</a:t>
            </a: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r>
              <a:rPr lang="ru-RU" b="1" dirty="0">
                <a:solidFill>
                  <a:srgbClr val="202122"/>
                </a:solidFill>
                <a:cs typeface="Times New Roman" panose="02020603050405020304" pitchFamily="18" charset="0"/>
              </a:rPr>
              <a:t>Сформулируйте модель эксплуатации в самом начале цикла построения ЦОД, чтобы быть готовыми к работе в день «0»</a:t>
            </a:r>
            <a:endParaRPr lang="en-US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endParaRPr lang="en-US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r>
              <a:rPr lang="ru-RU" b="1" dirty="0">
                <a:solidFill>
                  <a:srgbClr val="202122"/>
                </a:solidFill>
                <a:cs typeface="Times New Roman" panose="02020603050405020304" pitchFamily="18" charset="0"/>
              </a:rPr>
              <a:t>Не снижайте внимания к повседневной эксплуатации</a:t>
            </a: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457200" lvl="2" indent="-457200" algn="l">
              <a:lnSpc>
                <a:spcPct val="120000"/>
              </a:lnSpc>
              <a:spcBef>
                <a:spcPts val="0"/>
              </a:spcBef>
              <a:buAutoNum type="arabicPeriod"/>
              <a:tabLst>
                <a:tab pos="1028700" algn="l"/>
              </a:tabLst>
            </a:pPr>
            <a:r>
              <a:rPr lang="ru-RU" b="1" dirty="0">
                <a:solidFill>
                  <a:srgbClr val="202122"/>
                </a:solidFill>
                <a:cs typeface="Times New Roman" panose="02020603050405020304" pitchFamily="18" charset="0"/>
              </a:rPr>
              <a:t>Работайте с профессионалами и непременно учитесь сами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766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1F64AD-0764-1F91-2E2D-8A5AAA2DFE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8662" y="3206281"/>
            <a:ext cx="10752137" cy="1060450"/>
          </a:xfrm>
        </p:spPr>
        <p:txBody>
          <a:bodyPr/>
          <a:lstStyle/>
          <a:p>
            <a:r>
              <a:rPr lang="en-US" dirty="0"/>
              <a:t>Konstantin Korolev</a:t>
            </a:r>
            <a:endParaRPr lang="ru-RU" dirty="0"/>
          </a:p>
          <a:p>
            <a:r>
              <a:rPr lang="en-US" sz="2800" dirty="0"/>
              <a:t>Director, Business Development</a:t>
            </a:r>
            <a:endParaRPr lang="ru-RU" sz="2800" dirty="0"/>
          </a:p>
          <a:p>
            <a:r>
              <a:rPr lang="ru-RU" sz="2800" dirty="0"/>
              <a:t>+7 916 642 6603</a:t>
            </a:r>
          </a:p>
          <a:p>
            <a:r>
              <a:rPr lang="en-US" sz="2800" dirty="0"/>
              <a:t>kkorolev@uptimeinstitute.com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63DCF-9A34-00F4-7DD2-9C4A2A4B68F4}"/>
              </a:ext>
            </a:extLst>
          </p:cNvPr>
          <p:cNvSpPr txBox="1"/>
          <p:nvPr/>
        </p:nvSpPr>
        <p:spPr>
          <a:xfrm>
            <a:off x="733079" y="5766772"/>
            <a:ext cx="3176968" cy="836126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900" dirty="0">
                <a:solidFill>
                  <a:schemeClr val="bg1"/>
                </a:solidFill>
                <a:latin typeface="+mn-lt"/>
              </a:rPr>
              <a:t>©2022 Uptime Institute, LLC. </a:t>
            </a:r>
            <a:br>
              <a:rPr lang="en-US" sz="900" dirty="0">
                <a:solidFill>
                  <a:schemeClr val="bg1"/>
                </a:solidFill>
                <a:latin typeface="+mn-lt"/>
              </a:rPr>
            </a:br>
            <a:r>
              <a:rPr lang="en-US" sz="900" dirty="0">
                <a:solidFill>
                  <a:schemeClr val="bg1"/>
                </a:solidFill>
                <a:latin typeface="+mn-lt"/>
              </a:rPr>
              <a:t>All Rights Reserved.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900" dirty="0">
                <a:solidFill>
                  <a:schemeClr val="bg1"/>
                </a:solidFill>
                <a:latin typeface="DIN Next LT Pro Medium" panose="020B0603020203050203" pitchFamily="34" charset="0"/>
              </a:rPr>
              <a:t>Uptime Institute</a:t>
            </a:r>
            <a:br>
              <a:rPr lang="en-US" sz="900" dirty="0">
                <a:solidFill>
                  <a:schemeClr val="bg1"/>
                </a:solidFill>
                <a:latin typeface="DIN Next LT Pro Medium" panose="020B0603020203050203" pitchFamily="34" charset="0"/>
              </a:rPr>
            </a:br>
            <a:r>
              <a:rPr lang="en-US" sz="900" dirty="0">
                <a:solidFill>
                  <a:schemeClr val="bg1"/>
                </a:solidFill>
              </a:rPr>
              <a:t>405 Lexington Avenue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New York, NY 10174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C2C0C3B-FB1C-F214-034E-5A83D346F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1520" y="1016001"/>
            <a:ext cx="1752092" cy="6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55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785C7F1-63C5-6344-5873-35297082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430932"/>
            <a:ext cx="8337177" cy="5334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cs typeface="Times New Roman" panose="02020603050405020304" pitchFamily="18" charset="0"/>
              </a:rPr>
              <a:t>Наша общая задача</a:t>
            </a:r>
            <a:endParaRPr lang="en-GB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3281AE-33C2-7C80-17A0-511586445366}"/>
              </a:ext>
            </a:extLst>
          </p:cNvPr>
          <p:cNvSpPr txBox="1">
            <a:spLocks/>
          </p:cNvSpPr>
          <p:nvPr/>
        </p:nvSpPr>
        <p:spPr>
          <a:xfrm>
            <a:off x="1690936" y="1642263"/>
            <a:ext cx="9054827" cy="385161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800" b="1" dirty="0">
                <a:solidFill>
                  <a:srgbClr val="202122"/>
                </a:solidFill>
                <a:cs typeface="Times New Roman" panose="02020603050405020304" pitchFamily="18" charset="0"/>
              </a:rPr>
              <a:t>СПРОЕКТИРОВАТЬ, ПОСТРОИТЬ И УПРАВЛЯТЬ ДАТА-ЦЕНТРОМ ТАК, ЧТОБЫ ОН ВЫПОЛНЯЛ СВОЮ ОСНОВНУЮ ФУНКЦИЮ: РАБОТАЛ </a:t>
            </a: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ВНЕ ЗАВИСИМОСТИ ОТ ПЛАНОВЫХ И ВНЕПЛАНОВЫХ ОСТАНОВОК</a:t>
            </a: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endParaRPr lang="ru-RU" b="1" dirty="0">
              <a:solidFill>
                <a:srgbClr val="202122"/>
              </a:solidFill>
              <a:cs typeface="Times New Roman" panose="02020603050405020304" pitchFamily="18" charset="0"/>
            </a:endParaRPr>
          </a:p>
          <a:p>
            <a:pPr marL="0" lvl="2" algn="l">
              <a:lnSpc>
                <a:spcPct val="120000"/>
              </a:lnSpc>
              <a:spcBef>
                <a:spcPts val="0"/>
              </a:spcBef>
              <a:tabLst>
                <a:tab pos="1028700" algn="l"/>
              </a:tabLst>
            </a:pPr>
            <a:r>
              <a:rPr lang="ru-RU" sz="2000" b="1" dirty="0">
                <a:solidFill>
                  <a:srgbClr val="202122"/>
                </a:solidFill>
                <a:cs typeface="Times New Roman" panose="02020603050405020304" pitchFamily="18" charset="0"/>
              </a:rPr>
              <a:t>ПОДВЕРЖЕННОСТЬ ПЕРЕБОЯМ В РАБОТЕ ЗАВИСИТ КАК ОТ НАДЕЖНОСТИ САМИХ СИСТЕМ, ТАК И ОТ ЭКСПЛУАТАЦИИ ЦОД</a:t>
            </a:r>
          </a:p>
        </p:txBody>
      </p:sp>
    </p:spTree>
    <p:extLst>
      <p:ext uri="{BB962C8B-B14F-4D97-AF65-F5344CB8AC3E}">
        <p14:creationId xmlns:p14="http://schemas.microsoft.com/office/powerpoint/2010/main" val="3298371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6EA1066-B7F9-8483-BCD8-D3A893211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r="2728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4A56DEE7-D642-4EF2-9F77-F6A11DDC4D2E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E738D8-13E8-3445-C5A6-C4B538E46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9625" y="756744"/>
            <a:ext cx="3828978" cy="15884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dirty="0"/>
              <a:t>ЧАСТЬ </a:t>
            </a:r>
            <a:r>
              <a:rPr lang="en-US" sz="2800" b="1" dirty="0">
                <a:latin typeface="+mn-lt"/>
              </a:rPr>
              <a:t>1</a:t>
            </a:r>
            <a:r>
              <a:rPr lang="en-US" sz="2800" b="1" dirty="0"/>
              <a:t>. НАДЕЖНОСТЬ ИНФРАСТУКТУРЫ, ИЛИ О ПРОЕКТИРОВАНИИ КАК ТАКОВОМ</a:t>
            </a:r>
            <a:endParaRPr lang="en-US" sz="2800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5D5A6E76-F50D-6107-4858-25E7C6EA0BE6}"/>
              </a:ext>
            </a:extLst>
          </p:cNvPr>
          <p:cNvSpPr txBox="1">
            <a:spLocks/>
          </p:cNvSpPr>
          <p:nvPr/>
        </p:nvSpPr>
        <p:spPr>
          <a:xfrm>
            <a:off x="8374856" y="2899544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-2286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0" algn="l"/>
              </a:tabLst>
            </a:pPr>
            <a:r>
              <a:rPr lang="en-US" sz="1800" b="1" dirty="0" err="1">
                <a:solidFill>
                  <a:srgbClr val="0070C0"/>
                </a:solidFill>
              </a:rPr>
              <a:t>Любые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недостатки</a:t>
            </a:r>
            <a:r>
              <a:rPr lang="en-US" sz="1800" b="1" dirty="0">
                <a:solidFill>
                  <a:srgbClr val="0070C0"/>
                </a:solidFill>
              </a:rPr>
              <a:t>, </a:t>
            </a:r>
            <a:r>
              <a:rPr lang="en-US" sz="1800" b="1" dirty="0" err="1">
                <a:solidFill>
                  <a:srgbClr val="0070C0"/>
                </a:solidFill>
              </a:rPr>
              <a:t>огрехи</a:t>
            </a:r>
            <a:r>
              <a:rPr lang="en-US" sz="1800" b="1" dirty="0">
                <a:solidFill>
                  <a:srgbClr val="0070C0"/>
                </a:solidFill>
              </a:rPr>
              <a:t>, </a:t>
            </a:r>
            <a:r>
              <a:rPr lang="en-US" sz="1800" b="1" dirty="0" err="1">
                <a:solidFill>
                  <a:srgbClr val="0070C0"/>
                </a:solidFill>
              </a:rPr>
              <a:t>ошибки</a:t>
            </a:r>
            <a:r>
              <a:rPr lang="en-US" sz="1800" b="1" dirty="0">
                <a:solidFill>
                  <a:srgbClr val="0070C0"/>
                </a:solidFill>
              </a:rPr>
              <a:t> и </a:t>
            </a:r>
            <a:r>
              <a:rPr lang="en-US" sz="1800" b="1" dirty="0" err="1">
                <a:solidFill>
                  <a:srgbClr val="0070C0"/>
                </a:solidFill>
              </a:rPr>
              <a:t>неоптимальные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решения</a:t>
            </a:r>
            <a:r>
              <a:rPr lang="en-US" sz="1800" b="1" dirty="0">
                <a:solidFill>
                  <a:srgbClr val="0070C0"/>
                </a:solidFill>
              </a:rPr>
              <a:t> в </a:t>
            </a:r>
            <a:r>
              <a:rPr lang="en-US" sz="1800" b="1" dirty="0" err="1">
                <a:solidFill>
                  <a:srgbClr val="0070C0"/>
                </a:solidFill>
              </a:rPr>
              <a:t>проекте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способны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свести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на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нет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надежность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объекта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lvl="2" indent="-2286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0" algn="l"/>
              </a:tabLst>
            </a:pPr>
            <a:endParaRPr lang="en-US" sz="1800" b="1" dirty="0">
              <a:solidFill>
                <a:srgbClr val="0070C0"/>
              </a:solidFill>
            </a:endParaRPr>
          </a:p>
          <a:p>
            <a:pPr marL="0" lvl="2" indent="-2286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0" algn="l"/>
              </a:tabLst>
            </a:pPr>
            <a:r>
              <a:rPr lang="en-US" sz="1800" b="1" dirty="0">
                <a:solidFill>
                  <a:srgbClr val="0070C0"/>
                </a:solidFill>
              </a:rPr>
              <a:t>95% </a:t>
            </a:r>
            <a:r>
              <a:rPr lang="en-US" sz="1800" b="1" dirty="0" err="1">
                <a:solidFill>
                  <a:srgbClr val="0070C0"/>
                </a:solidFill>
              </a:rPr>
              <a:t>всех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ошибок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проявляются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на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этапе</a:t>
            </a:r>
            <a:r>
              <a:rPr lang="en-US" sz="1800" b="1" dirty="0">
                <a:solidFill>
                  <a:srgbClr val="0070C0"/>
                </a:solidFill>
              </a:rPr>
              <a:t> </a:t>
            </a:r>
            <a:r>
              <a:rPr lang="en-US" sz="1800" b="1" dirty="0" err="1">
                <a:solidFill>
                  <a:srgbClr val="0070C0"/>
                </a:solidFill>
              </a:rPr>
              <a:t>проектирования</a:t>
            </a:r>
            <a:endParaRPr lang="en-US" sz="1800" b="1" dirty="0">
              <a:solidFill>
                <a:srgbClr val="0070C0"/>
              </a:solidFill>
            </a:endParaRPr>
          </a:p>
          <a:p>
            <a:pPr marL="0" lvl="2" indent="-228600" algn="l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028700" algn="l"/>
              </a:tabLst>
            </a:pPr>
            <a:endParaRPr lang="en-US" sz="1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6BF70A4-C849-F002-57A6-C34D8FBAA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116" y="1243293"/>
            <a:ext cx="9182617" cy="5446242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48F92A1E-B86C-CDA7-CF2C-4FC0B9DE4AD0}"/>
              </a:ext>
            </a:extLst>
          </p:cNvPr>
          <p:cNvSpPr txBox="1">
            <a:spLocks/>
          </p:cNvSpPr>
          <p:nvPr/>
        </p:nvSpPr>
        <p:spPr>
          <a:xfrm>
            <a:off x="497541" y="430932"/>
            <a:ext cx="10873192" cy="533400"/>
          </a:xfrm>
          <a:prstGeom prst="rect">
            <a:avLst/>
          </a:prstGeom>
        </p:spPr>
        <p:txBody>
          <a:bodyPr vert="horz" lIns="0" tIns="45720" rIns="91440" bIns="0" rtlCol="0" anchor="b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>
                <a:cs typeface="Times New Roman" panose="02020603050405020304" pitchFamily="18" charset="0"/>
              </a:rPr>
              <a:t>Анализ проектной документации в примерах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02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D5E88E-DB60-276D-9BC9-632FC444A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583266"/>
            <a:ext cx="10446608" cy="209278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3E80569-A95C-1925-7CBF-10BDA3F62146}"/>
              </a:ext>
            </a:extLst>
          </p:cNvPr>
          <p:cNvSpPr/>
          <p:nvPr/>
        </p:nvSpPr>
        <p:spPr>
          <a:xfrm>
            <a:off x="4614335" y="2500246"/>
            <a:ext cx="6468532" cy="4546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319756-76F2-B28D-4089-352939420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0" y="3817323"/>
            <a:ext cx="10446606" cy="195931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D13037B-F213-363E-E864-23D9BF728303}"/>
              </a:ext>
            </a:extLst>
          </p:cNvPr>
          <p:cNvSpPr/>
          <p:nvPr/>
        </p:nvSpPr>
        <p:spPr>
          <a:xfrm>
            <a:off x="4717579" y="3814825"/>
            <a:ext cx="6847887" cy="9603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93455BD-05A7-2438-2070-07FA974F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430932"/>
            <a:ext cx="11152592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Ошибка №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1</a:t>
            </a:r>
            <a:r>
              <a:rPr lang="ru-RU" sz="3600" b="1" dirty="0">
                <a:cs typeface="Times New Roman" panose="02020603050405020304" pitchFamily="18" charset="0"/>
              </a:rPr>
              <a:t>. Несоответствие требованиям стандарта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1930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099367-B52A-62A6-A6CE-542A88284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" y="1981200"/>
            <a:ext cx="11292785" cy="170716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4316910-849F-AF96-3420-AC91382EE439}"/>
              </a:ext>
            </a:extLst>
          </p:cNvPr>
          <p:cNvSpPr/>
          <p:nvPr/>
        </p:nvSpPr>
        <p:spPr>
          <a:xfrm>
            <a:off x="4141409" y="2121834"/>
            <a:ext cx="7356323" cy="7737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32EB00-0F03-3F55-FEB6-F969D9F9F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600" y="3840695"/>
            <a:ext cx="11292784" cy="120535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7660753-CE13-1C98-4797-D07B8F6C73FB}"/>
              </a:ext>
            </a:extLst>
          </p:cNvPr>
          <p:cNvSpPr/>
          <p:nvPr/>
        </p:nvSpPr>
        <p:spPr>
          <a:xfrm>
            <a:off x="4141408" y="3840694"/>
            <a:ext cx="7356323" cy="7714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3C409D7-0B21-7DD2-4CDB-850F2032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52" y="795671"/>
            <a:ext cx="10003011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Ошибка №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2</a:t>
            </a:r>
            <a:r>
              <a:rPr lang="ru-RU" sz="3600" b="1" dirty="0">
                <a:cs typeface="Times New Roman" panose="02020603050405020304" pitchFamily="18" charset="0"/>
              </a:rPr>
              <a:t>. Уникальность и </a:t>
            </a:r>
            <a:r>
              <a:rPr lang="ru-RU" sz="3600" b="1" dirty="0" err="1">
                <a:cs typeface="Times New Roman" panose="02020603050405020304" pitchFamily="18" charset="0"/>
              </a:rPr>
              <a:t>консистентность</a:t>
            </a:r>
            <a:r>
              <a:rPr lang="ru-RU" sz="3600" b="1" dirty="0">
                <a:cs typeface="Times New Roman" panose="02020603050405020304" pitchFamily="18" charset="0"/>
              </a:rPr>
              <a:t> маркировки элементов на чертежах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200231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080C19-5F6E-C9FB-9F7D-3B8DC39F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6DEE7-D642-4EF2-9F77-F6A11DDC4D2E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DIN Next LT Pro Medium" panose="020B0603020203050203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9CDE"/>
              </a:solidFill>
              <a:effectLst/>
              <a:uLnTx/>
              <a:uFillTx/>
              <a:latin typeface="DIN Next LT Pro Medium" panose="020B0603020203050203" pitchFamily="34" charset="0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B98220-589C-75E4-7B09-78CF082AC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67" y="1837267"/>
            <a:ext cx="11661890" cy="136479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FEDE6D-8819-2E99-C3D8-20DEEA3D313D}"/>
              </a:ext>
            </a:extLst>
          </p:cNvPr>
          <p:cNvSpPr/>
          <p:nvPr/>
        </p:nvSpPr>
        <p:spPr>
          <a:xfrm>
            <a:off x="4249783" y="1968963"/>
            <a:ext cx="7603550" cy="4863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06B761-0F72-7348-FFEB-A368B3E1D2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7" y="3341398"/>
            <a:ext cx="11661890" cy="1351509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C02EB65-D7BF-7203-54F5-E9ADBD01C6DA}"/>
              </a:ext>
            </a:extLst>
          </p:cNvPr>
          <p:cNvSpPr/>
          <p:nvPr/>
        </p:nvSpPr>
        <p:spPr>
          <a:xfrm>
            <a:off x="4214947" y="3414354"/>
            <a:ext cx="7750774" cy="10341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5D340F-C0D3-45F0-3338-7C13A2AB4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67" y="4905197"/>
            <a:ext cx="11661890" cy="8183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A2D13A1-0C2C-212C-0743-A664B73FBF02}"/>
              </a:ext>
            </a:extLst>
          </p:cNvPr>
          <p:cNvSpPr/>
          <p:nvPr/>
        </p:nvSpPr>
        <p:spPr>
          <a:xfrm>
            <a:off x="4232365" y="4867077"/>
            <a:ext cx="7733356" cy="8183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9367C5CF-3A9C-EA67-593D-08378B68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031" y="823836"/>
            <a:ext cx="10856259" cy="5334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Times New Roman" panose="02020603050405020304" pitchFamily="18" charset="0"/>
              </a:rPr>
              <a:t>Ошибка №</a:t>
            </a:r>
            <a:r>
              <a:rPr lang="ru-RU" sz="3600" b="1" dirty="0">
                <a:latin typeface="+mn-lt"/>
                <a:cs typeface="Times New Roman" panose="02020603050405020304" pitchFamily="18" charset="0"/>
              </a:rPr>
              <a:t>3</a:t>
            </a:r>
            <a:r>
              <a:rPr lang="ru-RU" sz="3600" b="1" dirty="0">
                <a:cs typeface="Times New Roman" panose="02020603050405020304" pitchFamily="18" charset="0"/>
              </a:rPr>
              <a:t>. Некорректный расчет электрических и тепловых нагрузок или его отсутствие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19395815"/>
      </p:ext>
    </p:extLst>
  </p:cSld>
  <p:clrMapOvr>
    <a:masterClrMapping/>
  </p:clrMapOvr>
</p:sld>
</file>

<file path=ppt/theme/theme1.xml><?xml version="1.0" encoding="utf-8"?>
<a:theme xmlns:a="http://schemas.openxmlformats.org/drawingml/2006/main" name="Uptime 2022 A - Primary Template">
  <a:themeElements>
    <a:clrScheme name="Custom 19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37021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ptime 2022 B - Alt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Uptime 2022 A - Primary Template">
  <a:themeElements>
    <a:clrScheme name="UptimeInstitute 2022">
      <a:dk1>
        <a:sysClr val="windowText" lastClr="000000"/>
      </a:dk1>
      <a:lt1>
        <a:sysClr val="window" lastClr="FFFFFF"/>
      </a:lt1>
      <a:dk2>
        <a:srgbClr val="00558C"/>
      </a:dk2>
      <a:lt2>
        <a:srgbClr val="E7E6E6"/>
      </a:lt2>
      <a:accent1>
        <a:srgbClr val="009CDE"/>
      </a:accent1>
      <a:accent2>
        <a:srgbClr val="0067AC"/>
      </a:accent2>
      <a:accent3>
        <a:srgbClr val="93C90F"/>
      </a:accent3>
      <a:accent4>
        <a:srgbClr val="FF8F1C"/>
      </a:accent4>
      <a:accent5>
        <a:srgbClr val="8E3A80"/>
      </a:accent5>
      <a:accent6>
        <a:srgbClr val="FA4616"/>
      </a:accent6>
      <a:hlink>
        <a:srgbClr val="A6192E"/>
      </a:hlink>
      <a:folHlink>
        <a:srgbClr val="621244"/>
      </a:folHlink>
    </a:clrScheme>
    <a:fontScheme name="UI 2022">
      <a:majorFont>
        <a:latin typeface="DIN Next LT Pro Light"/>
        <a:ea typeface=""/>
        <a:cs typeface=""/>
      </a:majorFont>
      <a:minorFont>
        <a:latin typeface="DIN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Ins="0">
        <a:spAutoFit/>
      </a:bodyPr>
      <a:lstStyle>
        <a:defPPr algn="ctr">
          <a:defRPr sz="1200" dirty="0" smtClean="0">
            <a:latin typeface="DIN Next LT Pro Medium" panose="020B060302020305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46434</TotalTime>
  <Words>973</Words>
  <Application>Microsoft Office PowerPoint</Application>
  <PresentationFormat>Широкоэкранный</PresentationFormat>
  <Paragraphs>225</Paragraphs>
  <Slides>36</Slides>
  <Notes>34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Wingdings</vt:lpstr>
      <vt:lpstr>Calibri</vt:lpstr>
      <vt:lpstr>DIN Next LT Pro Medium</vt:lpstr>
      <vt:lpstr>DIN Next LT Pro Light</vt:lpstr>
      <vt:lpstr>DIN Next LT Pro</vt:lpstr>
      <vt:lpstr>Uptime 2022 A - Primary Template</vt:lpstr>
      <vt:lpstr>Uptime 2022 B - Alt Template</vt:lpstr>
      <vt:lpstr>1_Uptime 2022 A - Primary Template</vt:lpstr>
      <vt:lpstr> Типичные ошибки при проектировании, строительстве и эксплуатации дата-центров  Data Center Evolution: Trends and Technologies  Ереван, 13 октября 2023</vt:lpstr>
      <vt:lpstr>30 лет Uptime Institute</vt:lpstr>
      <vt:lpstr>Классификация уровней Tier:</vt:lpstr>
      <vt:lpstr>Наша общая задача</vt:lpstr>
      <vt:lpstr>ЧАСТЬ 1. НАДЕЖНОСТЬ ИНФРАСТУКТУРЫ, ИЛИ О ПРОЕКТИРОВАНИИ КАК ТАКОВОМ</vt:lpstr>
      <vt:lpstr>Презентация PowerPoint</vt:lpstr>
      <vt:lpstr>Ошибка №1. Несоответствие требованиям стандарта</vt:lpstr>
      <vt:lpstr>Ошибка №2. Уникальность и консистентность маркировки элементов на чертежах</vt:lpstr>
      <vt:lpstr>Ошибка №3. Некорректный расчет электрических и тепловых нагрузок или его отсутствие</vt:lpstr>
      <vt:lpstr>Ошибка №4. Некорректный учет климатических особенностей региона</vt:lpstr>
      <vt:lpstr>Ошибка №5. Performance tolerance  (допуски производительности оборудования)</vt:lpstr>
      <vt:lpstr>Ошибка №6. «Потерянные» компоненты</vt:lpstr>
      <vt:lpstr>Ошибка №7. Несоответствия в описании используемых элементов, оборудования, компонентов и пр., или отсутствие описания</vt:lpstr>
      <vt:lpstr>Презентация PowerPoint</vt:lpstr>
      <vt:lpstr>Презентация PowerPoint</vt:lpstr>
      <vt:lpstr>Презентация PowerPoint</vt:lpstr>
      <vt:lpstr>ЗДАНИЕ ДОЛЖНО СООТВЕТСТВОВАТЬ ЗАДАЧЕ</vt:lpstr>
      <vt:lpstr>ПРИНИМАЙТЕ В РАСЧЕТ ХАРАКТЕРИСТИКИ И ЗДАНИЯ, И ОБОРУДОВАНИЯ</vt:lpstr>
      <vt:lpstr>Презентация PowerPoint</vt:lpstr>
      <vt:lpstr>Презентация PowerPoint</vt:lpstr>
      <vt:lpstr>НЕ УСЛОЖНЯЙТЕ. КОМУ-ТО ЭТО ОБСЛУЖИВАТЬ</vt:lpstr>
      <vt:lpstr>Презентация PowerPoint</vt:lpstr>
      <vt:lpstr>НЕ ПОКУПАЙТЕ СПОРТКАР ДЛЯ ЕЗДЫ ПО БЕЗДОРОЖЬЮ</vt:lpstr>
      <vt:lpstr>ЧАСТЬ 3. ДАЖЕ САМЫЙ НАДЕЖНЫЙ ЦОД МОЖНО УГРОБИТЬ НЕГРАМОТНОЙ ЭКСПЛУАТАЦИЕЙ</vt:lpstr>
      <vt:lpstr>Можно построить ЦОД любого уровня Tier…</vt:lpstr>
      <vt:lpstr>Что здесь не так?</vt:lpstr>
      <vt:lpstr>Персонал – основной и самый важный актив ЦОД</vt:lpstr>
      <vt:lpstr>Незаменимый сотрудник</vt:lpstr>
      <vt:lpstr>Экстремальные погодные условия</vt:lpstr>
      <vt:lpstr>Превышение нагрузки ЦОД</vt:lpstr>
      <vt:lpstr>Презентация PowerPoint</vt:lpstr>
      <vt:lpstr>Презентация PowerPoint</vt:lpstr>
      <vt:lpstr>Презентация PowerPoint</vt:lpstr>
      <vt:lpstr>Презентация PowerPoint</vt:lpstr>
      <vt:lpstr>Послесловие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Musolino</dc:creator>
  <cp:lastModifiedBy>Konstantin Korolev</cp:lastModifiedBy>
  <cp:revision>329</cp:revision>
  <dcterms:created xsi:type="dcterms:W3CDTF">2022-06-20T23:42:45Z</dcterms:created>
  <dcterms:modified xsi:type="dcterms:W3CDTF">2023-10-10T13:56:07Z</dcterms:modified>
</cp:coreProperties>
</file>