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9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0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2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3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4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5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6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7.xml" ContentType="application/vnd.openxmlformats-officedocument.presentationml.notesSlide+xml"/>
  <Override PartName="/ppt/tags/tag135.xml" ContentType="application/vnd.openxmlformats-officedocument.presentationml.tags+xml"/>
  <Override PartName="/ppt/notesSlides/notesSlide18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9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0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3.xml" ContentType="application/vnd.openxmlformats-officedocument.presentationml.notesSlide+xml"/>
  <Override PartName="/ppt/comments/comment3.xml" ContentType="application/vnd.openxmlformats-officedocument.presentationml.comment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2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33"/>
  </p:notesMasterIdLst>
  <p:sldIdLst>
    <p:sldId id="665" r:id="rId3"/>
    <p:sldId id="801" r:id="rId4"/>
    <p:sldId id="803" r:id="rId5"/>
    <p:sldId id="788" r:id="rId6"/>
    <p:sldId id="809" r:id="rId7"/>
    <p:sldId id="791" r:id="rId8"/>
    <p:sldId id="832" r:id="rId9"/>
    <p:sldId id="833" r:id="rId10"/>
    <p:sldId id="804" r:id="rId11"/>
    <p:sldId id="794" r:id="rId12"/>
    <p:sldId id="822" r:id="rId13"/>
    <p:sldId id="821" r:id="rId14"/>
    <p:sldId id="823" r:id="rId15"/>
    <p:sldId id="824" r:id="rId16"/>
    <p:sldId id="820" r:id="rId17"/>
    <p:sldId id="819" r:id="rId18"/>
    <p:sldId id="817" r:id="rId19"/>
    <p:sldId id="825" r:id="rId20"/>
    <p:sldId id="826" r:id="rId21"/>
    <p:sldId id="830" r:id="rId22"/>
    <p:sldId id="831" r:id="rId23"/>
    <p:sldId id="827" r:id="rId24"/>
    <p:sldId id="828" r:id="rId25"/>
    <p:sldId id="805" r:id="rId26"/>
    <p:sldId id="829" r:id="rId27"/>
    <p:sldId id="835" r:id="rId28"/>
    <p:sldId id="836" r:id="rId29"/>
    <p:sldId id="834" r:id="rId30"/>
    <p:sldId id="806" r:id="rId31"/>
    <p:sldId id="63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996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478">
          <p15:clr>
            <a:srgbClr val="A4A3A4"/>
          </p15:clr>
        </p15:guide>
        <p15:guide id="5" pos="7265" userDrawn="1">
          <p15:clr>
            <a:srgbClr val="A4A3A4"/>
          </p15:clr>
        </p15:guide>
        <p15:guide id="6" pos="696">
          <p15:clr>
            <a:srgbClr val="A4A3A4"/>
          </p15:clr>
        </p15:guide>
        <p15:guide id="7" pos="291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8" clrIdx="0"/>
  <p:cmAuthor id="2" name="Lee" initials="L" lastIdx="26" clrIdx="1"/>
  <p:cmAuthor id="3" name="Lin Strings" initials="LS" lastIdx="11" clrIdx="2"/>
  <p:cmAuthor id="4" name="HP" initials="H" lastIdx="1" clrIdx="3">
    <p:extLst>
      <p:ext uri="{19B8F6BF-5375-455C-9EA6-DF929625EA0E}">
        <p15:presenceInfo xmlns:p15="http://schemas.microsoft.com/office/powerpoint/2012/main" userId="c6b4786d9fff71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916E51"/>
    <a:srgbClr val="B5957B"/>
    <a:srgbClr val="DF9B21"/>
    <a:srgbClr val="EA0017"/>
    <a:srgbClr val="FF3399"/>
    <a:srgbClr val="FF5050"/>
    <a:srgbClr val="FF66CC"/>
    <a:srgbClr val="FF7C79"/>
    <a:srgbClr val="EA5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6577" autoAdjust="0"/>
  </p:normalViewPr>
  <p:slideViewPr>
    <p:cSldViewPr snapToGrid="0">
      <p:cViewPr varScale="1">
        <p:scale>
          <a:sx n="83" d="100"/>
          <a:sy n="83" d="100"/>
        </p:scale>
        <p:origin x="572" y="68"/>
      </p:cViewPr>
      <p:guideLst>
        <p:guide pos="3840"/>
        <p:guide orient="horz" pos="1996"/>
        <p:guide pos="415"/>
        <p:guide orient="horz" pos="478"/>
        <p:guide pos="7265"/>
        <p:guide pos="696"/>
        <p:guide pos="29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12-15T09:58:49.4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12-15T09:58:49.4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12-15T09:58:49.4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12-15T09:58:49.4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316AC-D002-4EB4-8337-3D9203BB5C1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9D377-3A81-4F01-B5B2-2E0D341424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smtClean="0"/>
              <a:t>Hi Everyone, Thank</a:t>
            </a:r>
            <a:r>
              <a:rPr lang="en-US" altLang="zh-CN" baseline="0" dirty="0" smtClean="0"/>
              <a:t> you for joining this webinar. I am XXX, (introduce yourself). I am going to introduce the </a:t>
            </a:r>
            <a:r>
              <a:rPr lang="en-US" altLang="zh-CN" baseline="0" dirty="0" err="1" smtClean="0"/>
              <a:t>Fanvil</a:t>
            </a:r>
            <a:r>
              <a:rPr lang="en-US" altLang="zh-CN" baseline="0" dirty="0" smtClean="0"/>
              <a:t> healthcare solution for nurse home in this webinar. Let’s get started. 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smtClean="0"/>
              <a:t>So </a:t>
            </a:r>
            <a:r>
              <a:rPr lang="en-US" altLang="zh-CN" dirty="0"/>
              <a:t>the healthcare intercom always be used to make a call to nurse station.</a:t>
            </a:r>
          </a:p>
          <a:p>
            <a:r>
              <a:rPr lang="en-US" altLang="zh-CN" dirty="0"/>
              <a:t>Besides the original machine, the handset can also be used to make call.</a:t>
            </a:r>
          </a:p>
          <a:p>
            <a:endParaRPr lang="en-US" altLang="zh-CN" dirty="0"/>
          </a:p>
          <a:p>
            <a:r>
              <a:rPr lang="en-US" altLang="zh-CN" dirty="0"/>
              <a:t>And, it’s wiring is easy, you just need plug in a network cable, and it support POE power supply.</a:t>
            </a:r>
          </a:p>
          <a:p>
            <a:r>
              <a:rPr lang="en-US" altLang="zh-CN" dirty="0"/>
              <a:t>It can connect with sensor or alarm button with the short circuit input port.</a:t>
            </a:r>
          </a:p>
          <a:p>
            <a:r>
              <a:rPr lang="en-US" altLang="zh-CN" dirty="0"/>
              <a:t>And </a:t>
            </a:r>
            <a:r>
              <a:rPr lang="en-US" altLang="zh-CN" noProof="0" dirty="0">
                <a:solidFill>
                  <a:prstClr val="black"/>
                </a:solidFill>
                <a:ea typeface="微软雅黑" panose="020B0503020204020204" pitchFamily="34" charset="-122"/>
                <a:sym typeface="+mn-ea"/>
              </a:rPr>
              <a:t>Short circuit output port can be used to trigger a indicator or door lock.</a:t>
            </a:r>
          </a:p>
          <a:p>
            <a:endParaRPr lang="en-US" altLang="zh-CN" noProof="0" dirty="0">
              <a:solidFill>
                <a:prstClr val="black"/>
              </a:solidFill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noProof="0" dirty="0">
                <a:solidFill>
                  <a:prstClr val="black"/>
                </a:solidFill>
                <a:ea typeface="微软雅黑" panose="020B0503020204020204" pitchFamily="34" charset="-122"/>
                <a:sym typeface="+mn-ea"/>
              </a:rPr>
              <a:t>What’s more, if you </a:t>
            </a:r>
            <a:r>
              <a:rPr lang="en-US" altLang="zh-CN" noProof="0" dirty="0">
                <a:ea typeface="微软雅黑" panose="020B0503020204020204" pitchFamily="34" charset="-122"/>
                <a:cs typeface="+mn-ea"/>
                <a:sym typeface="+mn-ea"/>
              </a:rPr>
              <a:t>choose those models with W, which means support wifi network connection, </a:t>
            </a:r>
          </a:p>
          <a:p>
            <a:pPr algn="l"/>
            <a:r>
              <a:rPr lang="en-US" altLang="zh-CN" noProof="0" dirty="0">
                <a:ea typeface="微软雅黑" panose="020B0503020204020204" pitchFamily="34" charset="-122"/>
                <a:cs typeface="+mn-ea"/>
                <a:sym typeface="+mn-ea"/>
              </a:rPr>
              <a:t>then you don’t need to connect a network cable, it’s useful for those scenarios not very easy to build a network system.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2568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2816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29D377-3A81-4F01-B5B2-2E0D341424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865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80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42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33523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29D377-3A81-4F01-B5B2-2E0D341424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59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014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29D377-3A81-4F01-B5B2-2E0D341424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91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2794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</a:t>
            </a:r>
            <a:r>
              <a:rPr lang="en-US" altLang="zh-CN" baseline="0" dirty="0" smtClean="0"/>
              <a:t> is the agenda of this webinar, 1</a:t>
            </a:r>
            <a:r>
              <a:rPr lang="en-US" altLang="zh-CN" baseline="30000" dirty="0" smtClean="0"/>
              <a:t>st</a:t>
            </a:r>
            <a:r>
              <a:rPr lang="en-US" altLang="zh-CN" baseline="0" dirty="0" smtClean="0"/>
              <a:t> the solution overview 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279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1564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31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127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01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9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The healthcare solution for nurse homes is an emergency call solution which helps to improve the communication when an emergency situation occurs.  The </a:t>
            </a:r>
          </a:p>
          <a:p>
            <a:r>
              <a:rPr lang="en-US" altLang="zh-CN" baseline="0" dirty="0" smtClean="0"/>
              <a:t>It will provide multiple method to activate the emergency call, allow the aged people to get help easily</a:t>
            </a:r>
          </a:p>
          <a:p>
            <a:r>
              <a:rPr lang="en-US" altLang="zh-CN" baseline="0" dirty="0" smtClean="0"/>
              <a:t>In the solution, there’s a big button IP phone mainly designed for elder people, the button will be bigger than usual, allow the aged people to operate more easy</a:t>
            </a:r>
          </a:p>
          <a:p>
            <a:r>
              <a:rPr lang="en-US" altLang="zh-CN" baseline="0" dirty="0" smtClean="0"/>
              <a:t>The auto-answer allow list balance the privacy and provide a solution for the family member and caregiver to check the status remotely. </a:t>
            </a:r>
          </a:p>
          <a:p>
            <a:r>
              <a:rPr lang="en-US" altLang="zh-CN" baseline="0" dirty="0" smtClean="0"/>
              <a:t>And we will provide an standalone solution without a server for small facility, a solution with server for medium and big project. </a:t>
            </a: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5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11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is the system architecture.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038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30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D377-3A81-4F01-B5B2-2E0D3414243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099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162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76BAF-B363-454E-96BF-D74869EF297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614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417355" y="662941"/>
            <a:ext cx="1147883" cy="317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75607" y="1947407"/>
            <a:ext cx="2976000" cy="29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0272000" y="493800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23711" y="12813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C0FEA-3286-49AC-916C-C32785F11E1C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2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8.png"/><Relationship Id="rId18" Type="http://schemas.openxmlformats.org/officeDocument/2006/relationships/image" Target="../media/image27.png"/><Relationship Id="rId26" Type="http://schemas.openxmlformats.org/officeDocument/2006/relationships/image" Target="../media/image43.png"/><Relationship Id="rId3" Type="http://schemas.openxmlformats.org/officeDocument/2006/relationships/tags" Target="../tags/tag18.xml"/><Relationship Id="rId21" Type="http://schemas.openxmlformats.org/officeDocument/2006/relationships/image" Target="../media/image41.png"/><Relationship Id="rId7" Type="http://schemas.openxmlformats.org/officeDocument/2006/relationships/slideLayout" Target="../slideLayouts/slideLayout15.xml"/><Relationship Id="rId12" Type="http://schemas.microsoft.com/office/2007/relationships/hdphoto" Target="../media/hdphoto1.wdp"/><Relationship Id="rId17" Type="http://schemas.microsoft.com/office/2007/relationships/hdphoto" Target="../media/hdphoto10.wdp"/><Relationship Id="rId25" Type="http://schemas.openxmlformats.org/officeDocument/2006/relationships/image" Target="../media/image42.png"/><Relationship Id="rId2" Type="http://schemas.openxmlformats.org/officeDocument/2006/relationships/tags" Target="../tags/tag17.xml"/><Relationship Id="rId16" Type="http://schemas.openxmlformats.org/officeDocument/2006/relationships/image" Target="../media/image36.png"/><Relationship Id="rId20" Type="http://schemas.microsoft.com/office/2007/relationships/hdphoto" Target="../media/hdphoto9.wdp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7.png"/><Relationship Id="rId24" Type="http://schemas.openxmlformats.org/officeDocument/2006/relationships/image" Target="../media/image23.png"/><Relationship Id="rId5" Type="http://schemas.openxmlformats.org/officeDocument/2006/relationships/tags" Target="../tags/tag20.xml"/><Relationship Id="rId15" Type="http://schemas.openxmlformats.org/officeDocument/2006/relationships/image" Target="../media/image20.png"/><Relationship Id="rId23" Type="http://schemas.openxmlformats.org/officeDocument/2006/relationships/image" Target="../media/image9.png"/><Relationship Id="rId28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tags" Target="../tags/tag19.xml"/><Relationship Id="rId9" Type="http://schemas.openxmlformats.org/officeDocument/2006/relationships/image" Target="../media/image39.png"/><Relationship Id="rId14" Type="http://schemas.microsoft.com/office/2007/relationships/hdphoto" Target="../media/hdphoto2.wdp"/><Relationship Id="rId22" Type="http://schemas.microsoft.com/office/2007/relationships/hdphoto" Target="../media/hdphoto11.wdp"/><Relationship Id="rId27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image" Target="../media/image5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notesSlide" Target="../notesSlides/notesSlide8.xml"/><Relationship Id="rId2" Type="http://schemas.openxmlformats.org/officeDocument/2006/relationships/tags" Target="../tags/tag23.xml"/><Relationship Id="rId16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46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image" Target="../media/image47.png"/><Relationship Id="rId3" Type="http://schemas.openxmlformats.org/officeDocument/2006/relationships/tags" Target="../tags/tag39.xml"/><Relationship Id="rId21" Type="http://schemas.openxmlformats.org/officeDocument/2006/relationships/tags" Target="../tags/tag57.xml"/><Relationship Id="rId34" Type="http://schemas.openxmlformats.org/officeDocument/2006/relationships/image" Target="../media/image55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notesSlide" Target="../notesSlides/notesSlide9.xml"/><Relationship Id="rId33" Type="http://schemas.openxmlformats.org/officeDocument/2006/relationships/image" Target="../media/image54.pn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image" Target="../media/image50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slideLayout" Target="../slideLayouts/slideLayout21.xml"/><Relationship Id="rId32" Type="http://schemas.openxmlformats.org/officeDocument/2006/relationships/image" Target="../media/image53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image" Target="../media/image49.png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image" Target="../media/image52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8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notesSlide" Target="../notesSlides/notesSlide10.xml"/><Relationship Id="rId18" Type="http://schemas.openxmlformats.org/officeDocument/2006/relationships/image" Target="../media/image59.jpeg"/><Relationship Id="rId26" Type="http://schemas.openxmlformats.org/officeDocument/2006/relationships/image" Target="../media/image20.png"/><Relationship Id="rId3" Type="http://schemas.openxmlformats.org/officeDocument/2006/relationships/tags" Target="../tags/tag62.xml"/><Relationship Id="rId21" Type="http://schemas.openxmlformats.org/officeDocument/2006/relationships/image" Target="../media/image62.png"/><Relationship Id="rId7" Type="http://schemas.openxmlformats.org/officeDocument/2006/relationships/tags" Target="../tags/tag66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8.png"/><Relationship Id="rId25" Type="http://schemas.microsoft.com/office/2007/relationships/hdphoto" Target="../media/hdphoto2.wdp"/><Relationship Id="rId2" Type="http://schemas.openxmlformats.org/officeDocument/2006/relationships/tags" Target="../tags/tag61.xml"/><Relationship Id="rId16" Type="http://schemas.openxmlformats.org/officeDocument/2006/relationships/image" Target="../media/image5.png"/><Relationship Id="rId20" Type="http://schemas.openxmlformats.org/officeDocument/2006/relationships/image" Target="../media/image61.jpe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8.png"/><Relationship Id="rId5" Type="http://schemas.openxmlformats.org/officeDocument/2006/relationships/tags" Target="../tags/tag64.xml"/><Relationship Id="rId15" Type="http://schemas.openxmlformats.org/officeDocument/2006/relationships/image" Target="../media/image57.png"/><Relationship Id="rId23" Type="http://schemas.microsoft.com/office/2007/relationships/hdphoto" Target="../media/hdphoto1.wdp"/><Relationship Id="rId10" Type="http://schemas.openxmlformats.org/officeDocument/2006/relationships/tags" Target="../tags/tag69.xml"/><Relationship Id="rId19" Type="http://schemas.openxmlformats.org/officeDocument/2006/relationships/image" Target="../media/image60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image" Target="../media/image23.png"/><Relationship Id="rId2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23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slideLayout" Target="../slideLayouts/slideLayout23.xml"/><Relationship Id="rId5" Type="http://schemas.openxmlformats.org/officeDocument/2006/relationships/tags" Target="../tags/tag75.xml"/><Relationship Id="rId15" Type="http://schemas.openxmlformats.org/officeDocument/2006/relationships/image" Target="../media/image5.png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83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23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66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65.png"/><Relationship Id="rId2" Type="http://schemas.openxmlformats.org/officeDocument/2006/relationships/tags" Target="../tags/tag87.xml"/><Relationship Id="rId16" Type="http://schemas.openxmlformats.org/officeDocument/2006/relationships/image" Target="../media/image69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90.xml"/><Relationship Id="rId15" Type="http://schemas.openxmlformats.org/officeDocument/2006/relationships/image" Target="../media/image68.png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1.png"/><Relationship Id="rId3" Type="http://schemas.openxmlformats.org/officeDocument/2006/relationships/tags" Target="../tags/tag97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70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slideLayout" Target="../slideLayouts/slideLayout15.xml"/><Relationship Id="rId11" Type="http://schemas.microsoft.com/office/2007/relationships/hdphoto" Target="../media/hdphoto9.wdp"/><Relationship Id="rId5" Type="http://schemas.openxmlformats.org/officeDocument/2006/relationships/tags" Target="../tags/tag99.xml"/><Relationship Id="rId10" Type="http://schemas.openxmlformats.org/officeDocument/2006/relationships/image" Target="../media/image35.png"/><Relationship Id="rId4" Type="http://schemas.openxmlformats.org/officeDocument/2006/relationships/tags" Target="../tags/tag98.xml"/><Relationship Id="rId9" Type="http://schemas.microsoft.com/office/2007/relationships/hdphoto" Target="../media/hdphoto1.wdp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slideLayout" Target="../slideLayouts/slideLayout23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2" Type="http://schemas.openxmlformats.org/officeDocument/2006/relationships/tags" Target="../tags/tag101.xml"/><Relationship Id="rId16" Type="http://schemas.openxmlformats.org/officeDocument/2006/relationships/image" Target="../media/image5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5" Type="http://schemas.openxmlformats.org/officeDocument/2006/relationships/image" Target="../media/image72.png"/><Relationship Id="rId10" Type="http://schemas.openxmlformats.org/officeDocument/2006/relationships/tags" Target="../tags/tag109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114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10" Type="http://schemas.openxmlformats.org/officeDocument/2006/relationships/image" Target="../media/image74.png"/><Relationship Id="rId4" Type="http://schemas.openxmlformats.org/officeDocument/2006/relationships/tags" Target="../tags/tag115.xml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tags" Target="../tags/tag130.xml"/><Relationship Id="rId18" Type="http://schemas.openxmlformats.org/officeDocument/2006/relationships/slideLayout" Target="../slideLayouts/slideLayout23.xml"/><Relationship Id="rId3" Type="http://schemas.openxmlformats.org/officeDocument/2006/relationships/tags" Target="../tags/tag120.xml"/><Relationship Id="rId21" Type="http://schemas.openxmlformats.org/officeDocument/2006/relationships/image" Target="../media/image76.png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tags" Target="../tags/tag134.xml"/><Relationship Id="rId2" Type="http://schemas.openxmlformats.org/officeDocument/2006/relationships/tags" Target="../tags/tag119.xml"/><Relationship Id="rId16" Type="http://schemas.openxmlformats.org/officeDocument/2006/relationships/tags" Target="../tags/tag133.xml"/><Relationship Id="rId20" Type="http://schemas.openxmlformats.org/officeDocument/2006/relationships/image" Target="../media/image75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image" Target="../media/image77.png"/><Relationship Id="rId10" Type="http://schemas.openxmlformats.org/officeDocument/2006/relationships/tags" Target="../tags/tag127.xml"/><Relationship Id="rId19" Type="http://schemas.openxmlformats.org/officeDocument/2006/relationships/notesSlide" Target="../notesSlides/notesSlide17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77.png"/><Relationship Id="rId1" Type="http://schemas.openxmlformats.org/officeDocument/2006/relationships/tags" Target="../tags/tag13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image" Target="../media/image44.png"/><Relationship Id="rId2" Type="http://schemas.openxmlformats.org/officeDocument/2006/relationships/tags" Target="../tags/tag137.xml"/><Relationship Id="rId16" Type="http://schemas.openxmlformats.org/officeDocument/2006/relationships/image" Target="../media/image5.pn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5" Type="http://schemas.openxmlformats.org/officeDocument/2006/relationships/notesSlide" Target="../notesSlides/notesSlide19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161.xml"/><Relationship Id="rId18" Type="http://schemas.openxmlformats.org/officeDocument/2006/relationships/tags" Target="../tags/tag166.xml"/><Relationship Id="rId26" Type="http://schemas.openxmlformats.org/officeDocument/2006/relationships/tags" Target="../tags/tag174.xml"/><Relationship Id="rId21" Type="http://schemas.openxmlformats.org/officeDocument/2006/relationships/tags" Target="../tags/tag169.xml"/><Relationship Id="rId34" Type="http://schemas.openxmlformats.org/officeDocument/2006/relationships/image" Target="../media/image92.png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tags" Target="../tags/tag165.xml"/><Relationship Id="rId25" Type="http://schemas.openxmlformats.org/officeDocument/2006/relationships/tags" Target="../tags/tag173.xml"/><Relationship Id="rId33" Type="http://schemas.openxmlformats.org/officeDocument/2006/relationships/image" Target="../media/image91.png"/><Relationship Id="rId2" Type="http://schemas.openxmlformats.org/officeDocument/2006/relationships/tags" Target="../tags/tag150.xml"/><Relationship Id="rId16" Type="http://schemas.openxmlformats.org/officeDocument/2006/relationships/tags" Target="../tags/tag164.xml"/><Relationship Id="rId20" Type="http://schemas.openxmlformats.org/officeDocument/2006/relationships/tags" Target="../tags/tag168.xml"/><Relationship Id="rId29" Type="http://schemas.openxmlformats.org/officeDocument/2006/relationships/notesSlide" Target="../notesSlides/notesSlide2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24" Type="http://schemas.openxmlformats.org/officeDocument/2006/relationships/tags" Target="../tags/tag172.xml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5" Type="http://schemas.openxmlformats.org/officeDocument/2006/relationships/tags" Target="../tags/tag153.xml"/><Relationship Id="rId15" Type="http://schemas.openxmlformats.org/officeDocument/2006/relationships/tags" Target="../tags/tag163.xml"/><Relationship Id="rId23" Type="http://schemas.openxmlformats.org/officeDocument/2006/relationships/tags" Target="../tags/tag171.xml"/><Relationship Id="rId28" Type="http://schemas.openxmlformats.org/officeDocument/2006/relationships/slideLayout" Target="../slideLayouts/slideLayout23.xml"/><Relationship Id="rId36" Type="http://schemas.openxmlformats.org/officeDocument/2006/relationships/image" Target="../media/image94.png"/><Relationship Id="rId10" Type="http://schemas.openxmlformats.org/officeDocument/2006/relationships/tags" Target="../tags/tag158.xml"/><Relationship Id="rId19" Type="http://schemas.openxmlformats.org/officeDocument/2006/relationships/tags" Target="../tags/tag167.xml"/><Relationship Id="rId31" Type="http://schemas.openxmlformats.org/officeDocument/2006/relationships/image" Target="../media/image45.png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tags" Target="../tags/tag162.xml"/><Relationship Id="rId22" Type="http://schemas.openxmlformats.org/officeDocument/2006/relationships/tags" Target="../tags/tag170.xml"/><Relationship Id="rId27" Type="http://schemas.openxmlformats.org/officeDocument/2006/relationships/tags" Target="../tags/tag175.xml"/><Relationship Id="rId30" Type="http://schemas.openxmlformats.org/officeDocument/2006/relationships/image" Target="../media/image5.png"/><Relationship Id="rId35" Type="http://schemas.openxmlformats.org/officeDocument/2006/relationships/image" Target="../media/image93.png"/><Relationship Id="rId8" Type="http://schemas.openxmlformats.org/officeDocument/2006/relationships/tags" Target="../tags/tag156.xml"/><Relationship Id="rId3" Type="http://schemas.openxmlformats.org/officeDocument/2006/relationships/tags" Target="../tags/tag1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18" Type="http://schemas.microsoft.com/office/2007/relationships/hdphoto" Target="../media/hdphoto14.wdp"/><Relationship Id="rId3" Type="http://schemas.openxmlformats.org/officeDocument/2006/relationships/tags" Target="../tags/tag178.xml"/><Relationship Id="rId7" Type="http://schemas.openxmlformats.org/officeDocument/2006/relationships/image" Target="../media/image70.png"/><Relationship Id="rId12" Type="http://schemas.microsoft.com/office/2007/relationships/hdphoto" Target="../media/hdphoto10.wdp"/><Relationship Id="rId17" Type="http://schemas.openxmlformats.org/officeDocument/2006/relationships/image" Target="../media/image98.png"/><Relationship Id="rId2" Type="http://schemas.openxmlformats.org/officeDocument/2006/relationships/tags" Target="../tags/tag177.xml"/><Relationship Id="rId16" Type="http://schemas.microsoft.com/office/2007/relationships/hdphoto" Target="../media/hdphoto13.wdp"/><Relationship Id="rId1" Type="http://schemas.openxmlformats.org/officeDocument/2006/relationships/tags" Target="../tags/tag176.xml"/><Relationship Id="rId6" Type="http://schemas.openxmlformats.org/officeDocument/2006/relationships/image" Target="../media/image96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97.png"/><Relationship Id="rId10" Type="http://schemas.openxmlformats.org/officeDocument/2006/relationships/image" Target="../media/image20.png"/><Relationship Id="rId19" Type="http://schemas.openxmlformats.org/officeDocument/2006/relationships/comments" Target="../comments/comment1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2.wdp"/><Relationship Id="rId1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81.xml"/><Relationship Id="rId7" Type="http://schemas.openxmlformats.org/officeDocument/2006/relationships/image" Target="../media/image100.png"/><Relationship Id="rId12" Type="http://schemas.openxmlformats.org/officeDocument/2006/relationships/comments" Target="../comments/commen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99.png"/><Relationship Id="rId11" Type="http://schemas.microsoft.com/office/2007/relationships/hdphoto" Target="../media/hdphoto10.wdp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2.png"/><Relationship Id="rId3" Type="http://schemas.openxmlformats.org/officeDocument/2006/relationships/tags" Target="../tags/tag184.xml"/><Relationship Id="rId7" Type="http://schemas.openxmlformats.org/officeDocument/2006/relationships/image" Target="../media/image70.png"/><Relationship Id="rId12" Type="http://schemas.microsoft.com/office/2007/relationships/hdphoto" Target="../media/hdphoto2.wdp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99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3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6.png"/><Relationship Id="rId14" Type="http://schemas.openxmlformats.org/officeDocument/2006/relationships/comments" Target="../comments/commen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microsoft.com/office/2007/relationships/hdphoto" Target="../media/hdphoto17.wdp"/><Relationship Id="rId3" Type="http://schemas.openxmlformats.org/officeDocument/2006/relationships/tags" Target="../tags/tag187.xml"/><Relationship Id="rId7" Type="http://schemas.openxmlformats.org/officeDocument/2006/relationships/image" Target="../media/image29.png"/><Relationship Id="rId12" Type="http://schemas.openxmlformats.org/officeDocument/2006/relationships/image" Target="../media/image106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03.png"/><Relationship Id="rId11" Type="http://schemas.microsoft.com/office/2007/relationships/hdphoto" Target="../media/hdphoto16.wdp"/><Relationship Id="rId5" Type="http://schemas.openxmlformats.org/officeDocument/2006/relationships/notesSlide" Target="../notesSlides/notesSlide24.xml"/><Relationship Id="rId15" Type="http://schemas.openxmlformats.org/officeDocument/2006/relationships/comments" Target="../comments/comment4.xml"/><Relationship Id="rId10" Type="http://schemas.openxmlformats.org/officeDocument/2006/relationships/image" Target="../media/image105.png"/><Relationship Id="rId4" Type="http://schemas.openxmlformats.org/officeDocument/2006/relationships/slideLayout" Target="../slideLayouts/slideLayout15.xml"/><Relationship Id="rId9" Type="http://schemas.microsoft.com/office/2007/relationships/hdphoto" Target="../media/hdphoto15.wdp"/><Relationship Id="rId1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microsoft.com/office/2007/relationships/hdphoto" Target="../media/hdphoto3.wdp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microsoft.com/office/2007/relationships/hdphoto" Target="../media/hdphoto7.wdp"/><Relationship Id="rId2" Type="http://schemas.openxmlformats.org/officeDocument/2006/relationships/tags" Target="../tags/tag5.xml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9.png"/><Relationship Id="rId3" Type="http://schemas.openxmlformats.org/officeDocument/2006/relationships/tags" Target="../tags/tag9.xml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tags" Target="../tags/tag8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24" Type="http://schemas.microsoft.com/office/2007/relationships/hdphoto" Target="../media/hdphoto9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0.wdp"/><Relationship Id="rId3" Type="http://schemas.openxmlformats.org/officeDocument/2006/relationships/tags" Target="../tags/tag12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tags" Target="../tags/tag11.xml"/><Relationship Id="rId16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0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tags" Target="../tags/tag15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17" Type="http://schemas.openxmlformats.org/officeDocument/2006/relationships/image" Target="../media/image29.png"/><Relationship Id="rId2" Type="http://schemas.openxmlformats.org/officeDocument/2006/relationships/tags" Target="../tags/tag14.xml"/><Relationship Id="rId16" Type="http://schemas.openxmlformats.org/officeDocument/2006/relationships/image" Target="../media/image27.png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0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1_画板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-635"/>
            <a:ext cx="12191365" cy="68586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21715" y="1347875"/>
            <a:ext cx="10474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Fanvil</a:t>
            </a:r>
            <a:r>
              <a:rPr kumimoji="1" lang="en-US" altLang="zh-CN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Healthcare Solution for Nursing Homes</a:t>
            </a:r>
            <a:endParaRPr kumimoji="1" lang="zh-CN" alt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2" name="图片 51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B83494-8349-4D74-A49D-5D1771E60EC7}"/>
              </a:ext>
            </a:extLst>
          </p:cNvPr>
          <p:cNvSpPr txBox="1"/>
          <p:nvPr/>
        </p:nvSpPr>
        <p:spPr>
          <a:xfrm>
            <a:off x="6230319" y="4463512"/>
            <a:ext cx="382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By </a:t>
            </a:r>
            <a:r>
              <a:rPr lang="en-US" altLang="zh-CN" dirty="0" err="1" smtClean="0"/>
              <a:t>Fanvil</a:t>
            </a:r>
            <a:r>
              <a:rPr lang="en-US" altLang="zh-CN" dirty="0" smtClean="0"/>
              <a:t> Product Team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/>
          <p:cNvSpPr/>
          <p:nvPr/>
        </p:nvSpPr>
        <p:spPr>
          <a:xfrm>
            <a:off x="9136520" y="1060173"/>
            <a:ext cx="2372139" cy="5400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338870" y="1060174"/>
            <a:ext cx="2372139" cy="5400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541220" y="1060174"/>
            <a:ext cx="2372139" cy="5400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95739" y="1060174"/>
            <a:ext cx="2372139" cy="5400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Main Products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22756" r="19396" b="12635"/>
          <a:stretch/>
        </p:blipFill>
        <p:spPr>
          <a:xfrm>
            <a:off x="1028654" y="2111694"/>
            <a:ext cx="1353330" cy="8236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8432" r="19015" b="11517"/>
          <a:stretch/>
        </p:blipFill>
        <p:spPr>
          <a:xfrm>
            <a:off x="4115954" y="5169110"/>
            <a:ext cx="1026011" cy="8174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71" l="291" r="99419"/>
                    </a14:imgEffect>
                  </a14:imgLayer>
                </a14:imgProps>
              </a:ext>
            </a:extLst>
          </a:blip>
          <a:srcRect l="2877" t="2166" r="1842" b="1583"/>
          <a:stretch/>
        </p:blipFill>
        <p:spPr>
          <a:xfrm>
            <a:off x="6477170" y="2373783"/>
            <a:ext cx="1037306" cy="64150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6582883" y="4292799"/>
            <a:ext cx="458561" cy="101437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7278626" y="4229535"/>
            <a:ext cx="409142" cy="62999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31899" r="33644" b="31022"/>
          <a:stretch/>
        </p:blipFill>
        <p:spPr>
          <a:xfrm>
            <a:off x="7821274" y="4218475"/>
            <a:ext cx="711555" cy="70961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50" y="4829559"/>
            <a:ext cx="526690" cy="142406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2750" y1="3511" x2="22750" y2="3511"/>
                        <a14:foregroundMark x1="28625" y1="79358" x2="28625" y2="79358"/>
                        <a14:foregroundMark x1="24833" y1="85593" x2="24833" y2="85593"/>
                        <a14:foregroundMark x1="37292" y1="95823" x2="37292" y2="95823"/>
                        <a14:foregroundMark x1="22500" y1="96308" x2="22500" y2="96308"/>
                        <a14:foregroundMark x1="20792" y1="96186" x2="20792" y2="96186"/>
                        <a14:foregroundMark x1="82667" y1="95036" x2="82667" y2="95036"/>
                        <a14:foregroundMark x1="85542" y1="66283" x2="85542" y2="66283"/>
                        <a14:foregroundMark x1="84708" y1="94249" x2="84708" y2="94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1571" r="10240" b="2790"/>
          <a:stretch/>
        </p:blipFill>
        <p:spPr>
          <a:xfrm>
            <a:off x="7707150" y="2306351"/>
            <a:ext cx="939801" cy="824903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695739" y="17360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695739" y="1643270"/>
            <a:ext cx="2372139" cy="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541220" y="1636644"/>
            <a:ext cx="2372139" cy="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6338869" y="1643270"/>
            <a:ext cx="2372139" cy="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136520" y="1630018"/>
            <a:ext cx="2372139" cy="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1020417" y="1219200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Staff products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3886940" y="1163743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Room products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6710766" y="1208608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Corridor Lights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9275182" y="1205964"/>
            <a:ext cx="233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Others</a:t>
            </a:r>
            <a:endParaRPr lang="zh-CN" altLang="en-US" dirty="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725" l="0" r="100000">
                        <a14:backgroundMark x1="98232" y1="21494" x2="98232" y2="21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5918" y="5189985"/>
            <a:ext cx="883809" cy="12252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6" name="文本框 55"/>
          <p:cNvSpPr txBox="1"/>
          <p:nvPr/>
        </p:nvSpPr>
        <p:spPr>
          <a:xfrm>
            <a:off x="1008790" y="297964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Nurse Station</a:t>
            </a:r>
            <a:endParaRPr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987521" y="435940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Staff console</a:t>
            </a:r>
            <a:endParaRPr lang="zh-CN" altLang="en-US" dirty="0"/>
          </a:p>
        </p:txBody>
      </p:sp>
      <p:sp>
        <p:nvSpPr>
          <p:cNvPr id="58" name="文本框 57"/>
          <p:cNvSpPr txBox="1"/>
          <p:nvPr/>
        </p:nvSpPr>
        <p:spPr>
          <a:xfrm>
            <a:off x="948998" y="616977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Staff handset</a:t>
            </a:r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4013388" y="292666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Bed Station</a:t>
            </a:r>
            <a:endParaRPr lang="zh-CN" altLang="en-US" dirty="0"/>
          </a:p>
        </p:txBody>
      </p:sp>
      <p:sp>
        <p:nvSpPr>
          <p:cNvPr id="60" name="文本框 59"/>
          <p:cNvSpPr txBox="1"/>
          <p:nvPr/>
        </p:nvSpPr>
        <p:spPr>
          <a:xfrm>
            <a:off x="4091921" y="441320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Intercom</a:t>
            </a:r>
            <a:endParaRPr lang="zh-CN" altLang="en-US" dirty="0"/>
          </a:p>
        </p:txBody>
      </p:sp>
      <p:sp>
        <p:nvSpPr>
          <p:cNvPr id="61" name="文本框 60"/>
          <p:cNvSpPr txBox="1"/>
          <p:nvPr/>
        </p:nvSpPr>
        <p:spPr>
          <a:xfrm>
            <a:off x="3775089" y="5957232"/>
            <a:ext cx="198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Big Button Phone</a:t>
            </a:r>
            <a:endParaRPr lang="zh-CN" altLang="en-US" dirty="0"/>
          </a:p>
        </p:txBody>
      </p:sp>
      <p:sp>
        <p:nvSpPr>
          <p:cNvPr id="63" name="文本框 62"/>
          <p:cNvSpPr txBox="1"/>
          <p:nvPr/>
        </p:nvSpPr>
        <p:spPr>
          <a:xfrm>
            <a:off x="6995823" y="3798543"/>
            <a:ext cx="184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Buttons</a:t>
            </a:r>
            <a:endParaRPr lang="zh-CN" altLang="en-US" dirty="0"/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89CFFB0F-93E7-4E34-9971-405A5CA7542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7" t="9706" r="31474" b="15457"/>
          <a:stretch/>
        </p:blipFill>
        <p:spPr>
          <a:xfrm>
            <a:off x="9926216" y="1765740"/>
            <a:ext cx="718963" cy="1375469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9666696" y="3139371"/>
            <a:ext cx="184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Door phone</a:t>
            </a:r>
            <a:endParaRPr lang="zh-CN" altLang="en-US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17728" r="28446" b="17789"/>
          <a:stretch/>
        </p:blipFill>
        <p:spPr>
          <a:xfrm>
            <a:off x="4336056" y="3745243"/>
            <a:ext cx="585805" cy="5875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85" y="1793122"/>
            <a:ext cx="1676086" cy="1133541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1193724" y="3350568"/>
            <a:ext cx="1023190" cy="1024723"/>
          </a:xfrm>
          <a:prstGeom prst="rect">
            <a:avLst/>
          </a:prstGeom>
        </p:spPr>
      </p:pic>
      <p:pic>
        <p:nvPicPr>
          <p:cNvPr id="69" name="图片 7" descr="H1000-右视图01-2021.12.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/>
          <a:srcRect l="23424" t="13390" r="26748" b="11299"/>
          <a:stretch>
            <a:fillRect/>
          </a:stretch>
        </p:blipFill>
        <p:spPr>
          <a:xfrm>
            <a:off x="9926216" y="3562898"/>
            <a:ext cx="865790" cy="885042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9957068" y="5307176"/>
            <a:ext cx="804085" cy="571977"/>
            <a:chOff x="12990" y="4908"/>
            <a:chExt cx="3580" cy="1850"/>
          </a:xfrm>
        </p:grpSpPr>
        <p:sp>
          <p:nvSpPr>
            <p:cNvPr id="71" name="文本框 70"/>
            <p:cNvSpPr txBox="1"/>
            <p:nvPr>
              <p:custDataLst>
                <p:tags r:id="rId5"/>
              </p:custDataLst>
            </p:nvPr>
          </p:nvSpPr>
          <p:spPr>
            <a:xfrm>
              <a:off x="14414" y="6322"/>
              <a:ext cx="89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PA2S</a:t>
              </a:r>
              <a:endPara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2" name="图片 71" descr="PA2S_06_20201102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12990" y="4908"/>
              <a:ext cx="3580" cy="1134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9516943" y="4388614"/>
            <a:ext cx="184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Ceiling Speaker</a:t>
            </a:r>
            <a:endParaRPr lang="zh-CN" altLang="en-US" dirty="0"/>
          </a:p>
        </p:txBody>
      </p:sp>
      <p:sp>
        <p:nvSpPr>
          <p:cNvPr id="74" name="文本框 73"/>
          <p:cNvSpPr txBox="1"/>
          <p:nvPr/>
        </p:nvSpPr>
        <p:spPr>
          <a:xfrm>
            <a:off x="9557265" y="5744318"/>
            <a:ext cx="184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Paging gateway</a:t>
            </a:r>
            <a:endParaRPr lang="zh-CN" altLang="en-US" dirty="0"/>
          </a:p>
        </p:txBody>
      </p:sp>
      <p:cxnSp>
        <p:nvCxnSpPr>
          <p:cNvPr id="4" name="直接连接符 3"/>
          <p:cNvCxnSpPr>
            <a:stCxn id="43" idx="1"/>
            <a:endCxn id="43" idx="3"/>
          </p:cNvCxnSpPr>
          <p:nvPr/>
        </p:nvCxnSpPr>
        <p:spPr>
          <a:xfrm>
            <a:off x="6338870" y="3760305"/>
            <a:ext cx="23721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4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7585" y="1963420"/>
            <a:ext cx="3357880" cy="2370455"/>
            <a:chOff x="1510" y="3562"/>
            <a:chExt cx="5804" cy="5690"/>
          </a:xfrm>
          <a:solidFill>
            <a:srgbClr val="F0F0F0"/>
          </a:solidFill>
        </p:grpSpPr>
        <p:sp>
          <p:nvSpPr>
            <p:cNvPr id="53" name="矩形 52"/>
            <p:cNvSpPr/>
            <p:nvPr>
              <p:custDataLst>
                <p:tags r:id="rId14"/>
              </p:custDataLst>
            </p:nvPr>
          </p:nvSpPr>
          <p:spPr>
            <a:xfrm>
              <a:off x="1510" y="3562"/>
              <a:ext cx="5440" cy="5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rgbClr val="2F6173">
                <a:shade val="50000"/>
              </a:srgbClr>
            </a:lnRef>
            <a:fillRef idx="1">
              <a:srgbClr val="2F6173"/>
            </a:fillRef>
            <a:effectRef idx="0">
              <a:srgbClr val="2F6173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5"/>
              </p:custDataLst>
            </p:nvPr>
          </p:nvSpPr>
          <p:spPr>
            <a:xfrm>
              <a:off x="1874" y="3796"/>
              <a:ext cx="5440" cy="5456"/>
            </a:xfrm>
            <a:prstGeom prst="rect">
              <a:avLst/>
            </a:prstGeom>
            <a:grpFill/>
            <a:ln>
              <a:solidFill>
                <a:srgbClr val="DB111C"/>
              </a:solidFill>
            </a:ln>
          </p:spPr>
          <p:style>
            <a:lnRef idx="2">
              <a:srgbClr val="2F6173">
                <a:shade val="50000"/>
              </a:srgbClr>
            </a:lnRef>
            <a:fillRef idx="1">
              <a:srgbClr val="2F6173"/>
            </a:fillRef>
            <a:effectRef idx="0">
              <a:srgbClr val="2F6173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57835" y="3131185"/>
            <a:ext cx="213995" cy="3096260"/>
            <a:chOff x="895" y="4931"/>
            <a:chExt cx="337" cy="4876"/>
          </a:xfrm>
        </p:grpSpPr>
        <p:sp>
          <p:nvSpPr>
            <p:cNvPr id="25" name="Rectangle 7"/>
            <p:cNvSpPr/>
            <p:nvPr>
              <p:custDataLst>
                <p:tags r:id="rId10"/>
              </p:custDataLst>
            </p:nvPr>
          </p:nvSpPr>
          <p:spPr>
            <a:xfrm rot="5400000">
              <a:off x="-961" y="7614"/>
              <a:ext cx="4049" cy="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en-US" altLang="id-ID" sz="800" spc="300" dirty="0">
                  <a:solidFill>
                    <a:sysClr val="window" lastClr="FFFFFF">
                      <a:lumMod val="50000"/>
                    </a:sys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www.fanvil.com</a:t>
              </a:r>
            </a:p>
          </p:txBody>
        </p:sp>
        <p:sp>
          <p:nvSpPr>
            <p:cNvPr id="26" name="椭圆 25"/>
            <p:cNvSpPr/>
            <p:nvPr>
              <p:custDataLst>
                <p:tags r:id="rId11"/>
              </p:custDataLst>
            </p:nvPr>
          </p:nvSpPr>
          <p:spPr>
            <a:xfrm>
              <a:off x="1002" y="5566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>
              <p:custDataLst>
                <p:tags r:id="rId12"/>
              </p:custDataLst>
            </p:nvPr>
          </p:nvSpPr>
          <p:spPr>
            <a:xfrm>
              <a:off x="1002" y="5249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>
              <p:custDataLst>
                <p:tags r:id="rId13"/>
              </p:custDataLst>
            </p:nvPr>
          </p:nvSpPr>
          <p:spPr>
            <a:xfrm>
              <a:off x="1002" y="4931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1998345" y="1297940"/>
            <a:ext cx="507365" cy="45720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rgbClr val="F2F2F2">
              <a:shade val="50000"/>
            </a:srgbClr>
          </a:lnRef>
          <a:fillRef idx="1">
            <a:srgbClr val="F2F2F2"/>
          </a:fillRef>
          <a:effectRef idx="0">
            <a:srgbClr val="F2F2F2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303645" y="1309370"/>
          <a:ext cx="5223510" cy="5460747"/>
        </p:xfrm>
        <a:graphic>
          <a:graphicData uri="http://schemas.openxmlformats.org/drawingml/2006/table">
            <a:tbl>
              <a:tblPr firstRow="1" bandRow="1"/>
              <a:tblGrid>
                <a:gridCol w="146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710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Android 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10.1-inch touch Screen</a:t>
                      </a:r>
                      <a:r>
                        <a:rPr lang="zh-CN" altLang="en-US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1280x800</a:t>
                      </a:r>
                      <a:endParaRPr lang="zh-CN" altLang="en-US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0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SIP</a:t>
                      </a:r>
                      <a:r>
                        <a:rPr lang="zh-CN" altLang="en-US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Lines</a:t>
                      </a:r>
                      <a:endParaRPr lang="zh-CN" altLang="en-US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0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DSS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381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Call 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r>
                        <a:rPr lang="en-US" altLang="zh-CN" sz="14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Gooseneck microphone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 mega-pixel</a:t>
                      </a:r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, adjustable angle with a privacy cover.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Built-in 2.4G /5G Wi-Fi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Video Codec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H.264/H.265(optional</a:t>
                      </a:r>
                      <a:r>
                        <a:rPr lang="zh-CN" altLang="en-US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720P/1080P</a:t>
                      </a:r>
                      <a:endParaRPr lang="zh-CN" altLang="en-US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Bluetooth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Bluetooth 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HD</a:t>
                      </a:r>
                      <a:r>
                        <a:rPr lang="zh-CN" altLang="en-US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Voice</a:t>
                      </a:r>
                      <a:endParaRPr lang="zh-CN" altLang="en-US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G.722, Opus</a:t>
                      </a:r>
                      <a:endParaRPr lang="en-US" altLang="zh-CN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x 10/100/1000 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USB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USB 2.0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zh-CN" altLang="en-US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Supply</a:t>
                      </a:r>
                      <a:endParaRPr lang="zh-CN" altLang="en-US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PoE / DC</a:t>
                      </a:r>
                      <a:r>
                        <a:rPr lang="zh-CN" altLang="en-US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5V2A</a:t>
                      </a:r>
                      <a:endParaRPr lang="zh-CN" altLang="en-US" sz="1400" kern="12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altLang="zh-CN" sz="1400" kern="12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Desktop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03645" y="1209675"/>
            <a:ext cx="5223510" cy="9969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0" y="338455"/>
            <a:ext cx="552450" cy="504825"/>
            <a:chOff x="1" y="133350"/>
            <a:chExt cx="552452" cy="504825"/>
          </a:xfrm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</p:grpSp>
      <p:sp>
        <p:nvSpPr>
          <p:cNvPr id="21" name="文本框 3"/>
          <p:cNvSpPr txBox="1"/>
          <p:nvPr>
            <p:custDataLst>
              <p:tags r:id="rId6"/>
            </p:custDataLst>
          </p:nvPr>
        </p:nvSpPr>
        <p:spPr>
          <a:xfrm>
            <a:off x="648970" y="339090"/>
            <a:ext cx="8539480" cy="958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spc="-5" dirty="0" smtClean="0">
                <a:solidFill>
                  <a:srgbClr val="3D4A59"/>
                </a:solidFill>
                <a:latin typeface="+mj-ea"/>
                <a:ea typeface="+mj-ea"/>
                <a:cs typeface="+mn-ea"/>
                <a:sym typeface="+mn-lt"/>
              </a:rPr>
              <a:t>Nurse Station A320 Series</a:t>
            </a:r>
            <a:endParaRPr lang="en-US" altLang="zh-CN" sz="2800" b="1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Calibri" panose="020F0502020204030204" charset="0"/>
              <a:sym typeface="+mn-lt"/>
            </a:endParaRPr>
          </a:p>
          <a:p>
            <a:pPr marL="12700" algn="l">
              <a:lnSpc>
                <a:spcPct val="100000"/>
              </a:lnSpc>
              <a:tabLst>
                <a:tab pos="452120" algn="l"/>
                <a:tab pos="5918200" algn="l"/>
              </a:tabLst>
            </a:pPr>
            <a:endParaRPr lang="en-US" altLang="zh-CN" sz="2800" b="1" spc="-5" dirty="0">
              <a:solidFill>
                <a:srgbClr val="3D4A59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10" name="图片 9" descr="A320i-枪色-英文-右侧图-20230808"/>
          <p:cNvPicPr>
            <a:picLocks noChangeAspect="1"/>
          </p:cNvPicPr>
          <p:nvPr/>
        </p:nvPicPr>
        <p:blipFill>
          <a:blip r:embed="rId19"/>
          <a:srcRect l="14532" t="5833" r="22034" b="12048"/>
          <a:stretch>
            <a:fillRect/>
          </a:stretch>
        </p:blipFill>
        <p:spPr>
          <a:xfrm>
            <a:off x="923925" y="1594485"/>
            <a:ext cx="4534535" cy="395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14222" r="20679" b="14963"/>
          <a:stretch/>
        </p:blipFill>
        <p:spPr>
          <a:xfrm>
            <a:off x="3845101" y="2057474"/>
            <a:ext cx="4447087" cy="3841640"/>
          </a:xfrm>
          <a:prstGeom prst="rect">
            <a:avLst/>
          </a:prstGeom>
        </p:spPr>
      </p:pic>
      <p:pic>
        <p:nvPicPr>
          <p:cNvPr id="14" name="图片 13" descr="logo-普通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screen"/>
          <a:stretch>
            <a:fillRect/>
          </a:stretch>
        </p:blipFill>
        <p:spPr>
          <a:xfrm>
            <a:off x="10760860" y="357799"/>
            <a:ext cx="1148834" cy="320383"/>
          </a:xfrm>
          <a:prstGeom prst="rect">
            <a:avLst/>
          </a:prstGeom>
        </p:spPr>
      </p:pic>
      <p:sp>
        <p:nvSpPr>
          <p:cNvPr id="105" name="矩形 104"/>
          <p:cNvSpPr/>
          <p:nvPr/>
        </p:nvSpPr>
        <p:spPr bwMode="auto">
          <a:xfrm>
            <a:off x="806227" y="1189784"/>
            <a:ext cx="866020" cy="53026"/>
          </a:xfrm>
          <a:prstGeom prst="rect">
            <a:avLst/>
          </a:prstGeom>
          <a:solidFill>
            <a:srgbClr val="DB111C">
              <a:alpha val="92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3" name="连接符: 肘形 12"/>
          <p:cNvCxnSpPr/>
          <p:nvPr>
            <p:custDataLst>
              <p:tags r:id="rId2"/>
            </p:custDataLst>
          </p:nvPr>
        </p:nvCxnSpPr>
        <p:spPr>
          <a:xfrm>
            <a:off x="1863373" y="3429000"/>
            <a:ext cx="2411499" cy="517269"/>
          </a:xfrm>
          <a:prstGeom prst="bentConnector3">
            <a:avLst>
              <a:gd name="adj1" fmla="val 50000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连接符: 肘形 14"/>
          <p:cNvCxnSpPr>
            <a:stCxn id="7" idx="3"/>
          </p:cNvCxnSpPr>
          <p:nvPr>
            <p:custDataLst>
              <p:tags r:id="rId3"/>
            </p:custDataLst>
          </p:nvPr>
        </p:nvCxnSpPr>
        <p:spPr>
          <a:xfrm>
            <a:off x="3001962" y="1839256"/>
            <a:ext cx="2693160" cy="1863134"/>
          </a:xfrm>
          <a:prstGeom prst="bentConnector3">
            <a:avLst>
              <a:gd name="adj1" fmla="val 59226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90867" y="1630160"/>
            <a:ext cx="2411095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10.1”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Color Screen</a:t>
            </a:r>
          </a:p>
        </p:txBody>
      </p:sp>
      <p:cxnSp>
        <p:nvCxnSpPr>
          <p:cNvPr id="8" name="连接符: 肘形 7"/>
          <p:cNvCxnSpPr/>
          <p:nvPr>
            <p:custDataLst>
              <p:tags r:id="rId5"/>
            </p:custDataLst>
          </p:nvPr>
        </p:nvCxnSpPr>
        <p:spPr>
          <a:xfrm flipV="1">
            <a:off x="8252460" y="3599530"/>
            <a:ext cx="1101830" cy="229520"/>
          </a:xfrm>
          <a:prstGeom prst="bentConnector3">
            <a:avLst>
              <a:gd name="adj1" fmla="val 50000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9443826" y="3390435"/>
            <a:ext cx="2780003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Programmable Soft Keys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814033" y="4787316"/>
            <a:ext cx="2608521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USB 2.0 Interface</a:t>
            </a: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611488" y="3177351"/>
            <a:ext cx="2361565" cy="41819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  <a:sym typeface="+mn-ea"/>
              </a:rPr>
              <a:t>Handset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连接符: 肘形 11"/>
          <p:cNvCxnSpPr/>
          <p:nvPr>
            <p:custDataLst>
              <p:tags r:id="rId9"/>
            </p:custDataLst>
          </p:nvPr>
        </p:nvCxnSpPr>
        <p:spPr>
          <a:xfrm>
            <a:off x="8106217" y="2174986"/>
            <a:ext cx="1402809" cy="396954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9582683" y="2332039"/>
            <a:ext cx="2151732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Status Indicator</a:t>
            </a:r>
          </a:p>
        </p:txBody>
      </p:sp>
      <p:cxnSp>
        <p:nvCxnSpPr>
          <p:cNvPr id="15" name="连接符: 肘形 29"/>
          <p:cNvCxnSpPr/>
          <p:nvPr>
            <p:custDataLst>
              <p:tags r:id="rId11"/>
            </p:custDataLst>
          </p:nvPr>
        </p:nvCxnSpPr>
        <p:spPr>
          <a:xfrm>
            <a:off x="8292188" y="4482497"/>
            <a:ext cx="1465774" cy="538597"/>
          </a:xfrm>
          <a:prstGeom prst="bentConnector3">
            <a:avLst>
              <a:gd name="adj1" fmla="val 50000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9228455" y="860189"/>
            <a:ext cx="2983865" cy="41819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  <a:sym typeface="+mn-ea"/>
              </a:rPr>
              <a:t>HD Video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7" name="连接符: 肘形 19"/>
          <p:cNvCxnSpPr/>
          <p:nvPr>
            <p:custDataLst>
              <p:tags r:id="rId13"/>
            </p:custDataLst>
          </p:nvPr>
        </p:nvCxnSpPr>
        <p:spPr>
          <a:xfrm rot="10800000" flipV="1">
            <a:off x="6567170" y="1143635"/>
            <a:ext cx="2649855" cy="1171575"/>
          </a:xfrm>
          <a:prstGeom prst="bentConnector3">
            <a:avLst>
              <a:gd name="adj1" fmla="val 100814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9443826" y="3866275"/>
            <a:ext cx="223961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Support up to 116 DSS keys</a:t>
            </a:r>
            <a:endParaRPr kumimoji="0" lang="zh-CN" alt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90232" y="2103866"/>
            <a:ext cx="348017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Wide and crystal-clear visual experience</a:t>
            </a:r>
            <a:endParaRPr kumimoji="0" lang="zh-CN" alt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228455" y="1314909"/>
            <a:ext cx="2604987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/>
              <a:t>Built-in adjustable 8 mega-pixel camera with privacy cover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611488" y="3589611"/>
            <a:ext cx="2785777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+mj-ea"/>
                <a:ea typeface="+mj-ea"/>
              </a:rPr>
              <a:t>Options include 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latin typeface="+mj-ea"/>
                <a:ea typeface="+mj-ea"/>
              </a:rPr>
              <a:t>PTM / PTT / standard </a:t>
            </a:r>
            <a:r>
              <a:rPr lang="en-US" altLang="zh-CN" sz="1200" dirty="0">
                <a:latin typeface="+mj-ea"/>
                <a:ea typeface="+mj-ea"/>
              </a:rPr>
              <a:t>handset</a:t>
            </a:r>
          </a:p>
        </p:txBody>
      </p:sp>
      <p:pic>
        <p:nvPicPr>
          <p:cNvPr id="59" name="图片 58" descr="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5417808" y="5632705"/>
            <a:ext cx="397046" cy="397046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5846203" y="5688895"/>
            <a:ext cx="139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HD Audio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72" name="图片 71" descr="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414853" y="6277673"/>
            <a:ext cx="397046" cy="397046"/>
          </a:xfrm>
          <a:prstGeom prst="rect">
            <a:avLst/>
          </a:prstGeom>
        </p:spPr>
      </p:pic>
      <p:sp>
        <p:nvSpPr>
          <p:cNvPr id="73" name="文本框 72"/>
          <p:cNvSpPr txBox="1"/>
          <p:nvPr/>
        </p:nvSpPr>
        <p:spPr>
          <a:xfrm>
            <a:off x="5846203" y="6301249"/>
            <a:ext cx="139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HD Video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74" name="图片 73" descr="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7023081" y="5632705"/>
            <a:ext cx="397046" cy="397046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7451476" y="5684430"/>
            <a:ext cx="139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Android 9.0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77" name="图片 76" descr="开放兼容_选中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022012" y="6283147"/>
            <a:ext cx="397046" cy="397046"/>
          </a:xfrm>
          <a:prstGeom prst="rect">
            <a:avLst/>
          </a:prstGeom>
        </p:spPr>
      </p:pic>
      <p:sp>
        <p:nvSpPr>
          <p:cNvPr id="78" name="文本框 77"/>
          <p:cNvSpPr txBox="1"/>
          <p:nvPr/>
        </p:nvSpPr>
        <p:spPr>
          <a:xfrm>
            <a:off x="7451476" y="6301249"/>
            <a:ext cx="165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Gigabit Network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79" name="图片 78" descr="安卓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9115494" y="5632705"/>
            <a:ext cx="397046" cy="397046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9543889" y="5684430"/>
            <a:ext cx="2308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Built-in 2.4G/5G </a:t>
            </a:r>
            <a:r>
              <a:rPr lang="en-US" altLang="zh-CN" sz="1200" dirty="0" err="1">
                <a:latin typeface="+mj-ea"/>
                <a:ea typeface="+mj-ea"/>
              </a:rPr>
              <a:t>WiFi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9543889" y="6306033"/>
            <a:ext cx="217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Built-in Bluetooth 5.0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33"/>
          <a:srcRect l="10494" t="11155" r="6799" b="12816"/>
          <a:stretch>
            <a:fillRect/>
          </a:stretch>
        </p:blipFill>
        <p:spPr>
          <a:xfrm>
            <a:off x="9118157" y="6277673"/>
            <a:ext cx="409422" cy="397046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34"/>
          <a:srcRect l="49133" t="8468" r="11333" b="17936"/>
          <a:stretch>
            <a:fillRect/>
          </a:stretch>
        </p:blipFill>
        <p:spPr>
          <a:xfrm>
            <a:off x="397340" y="4453111"/>
            <a:ext cx="937657" cy="1390548"/>
          </a:xfrm>
          <a:prstGeom prst="rect">
            <a:avLst/>
          </a:prstGeom>
        </p:spPr>
      </p:pic>
      <p:sp>
        <p:nvSpPr>
          <p:cNvPr id="94" name="椭圆 93"/>
          <p:cNvSpPr/>
          <p:nvPr/>
        </p:nvSpPr>
        <p:spPr>
          <a:xfrm>
            <a:off x="985714" y="5014856"/>
            <a:ext cx="311177" cy="296928"/>
          </a:xfrm>
          <a:prstGeom prst="ellipse">
            <a:avLst/>
          </a:prstGeom>
          <a:noFill/>
          <a:ln w="38100">
            <a:solidFill>
              <a:srgbClr val="D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50984" y="5009166"/>
            <a:ext cx="311177" cy="296928"/>
          </a:xfrm>
          <a:prstGeom prst="ellipse">
            <a:avLst/>
          </a:prstGeom>
          <a:noFill/>
          <a:ln w="38100">
            <a:solidFill>
              <a:srgbClr val="D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6264" y="5897103"/>
            <a:ext cx="17183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j-ea"/>
                <a:ea typeface="+mj-ea"/>
              </a:rPr>
              <a:t>PTM Handset</a:t>
            </a:r>
          </a:p>
          <a:p>
            <a:r>
              <a:rPr lang="en-US" altLang="zh-CN" sz="1200" dirty="0">
                <a:latin typeface="+mj-ea"/>
                <a:ea typeface="+mj-ea"/>
              </a:rPr>
              <a:t>(push to mute)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459225" y="5901849"/>
            <a:ext cx="1718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+mj-ea"/>
                <a:ea typeface="+mj-ea"/>
              </a:rPr>
              <a:t>Standard Handset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773108" y="4449886"/>
            <a:ext cx="954587" cy="1415701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19"/>
            </p:custDataLst>
          </p:nvPr>
        </p:nvGrpSpPr>
        <p:grpSpPr>
          <a:xfrm>
            <a:off x="0" y="338455"/>
            <a:ext cx="552450" cy="504825"/>
            <a:chOff x="1" y="133350"/>
            <a:chExt cx="552452" cy="504825"/>
          </a:xfrm>
        </p:grpSpPr>
        <p:sp>
          <p:nvSpPr>
            <p:cNvPr id="6" name="矩形 5"/>
            <p:cNvSpPr/>
            <p:nvPr>
              <p:custDataLst>
                <p:tags r:id="rId21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22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23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</p:grpSp>
      <p:sp>
        <p:nvSpPr>
          <p:cNvPr id="21" name="文本框 3"/>
          <p:cNvSpPr txBox="1"/>
          <p:nvPr>
            <p:custDataLst>
              <p:tags r:id="rId20"/>
            </p:custDataLst>
          </p:nvPr>
        </p:nvSpPr>
        <p:spPr>
          <a:xfrm>
            <a:off x="649178" y="339249"/>
            <a:ext cx="401489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Calibri" panose="020F0502020204030204" charset="0"/>
              </a:rPr>
              <a:t>Powerful Functions</a:t>
            </a:r>
          </a:p>
        </p:txBody>
      </p:sp>
    </p:spTree>
    <p:extLst>
      <p:ext uri="{BB962C8B-B14F-4D97-AF65-F5344CB8AC3E}">
        <p14:creationId xmlns:p14="http://schemas.microsoft.com/office/powerpoint/2010/main" val="37435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17728" r="28446" b="17789"/>
          <a:stretch/>
        </p:blipFill>
        <p:spPr>
          <a:xfrm>
            <a:off x="1080818" y="1512030"/>
            <a:ext cx="1495149" cy="149967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35" y="1046498"/>
            <a:ext cx="5042990" cy="341058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28650" y="295275"/>
            <a:ext cx="7950200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Fanvil Healthcare Intercom Y501 &amp; Y501-Y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0" y="347663"/>
            <a:ext cx="552450" cy="504825"/>
            <a:chOff x="1" y="133350"/>
            <a:chExt cx="552452" cy="504825"/>
          </a:xfrm>
        </p:grpSpPr>
        <p:sp>
          <p:nvSpPr>
            <p:cNvPr id="37" name="矩形 36"/>
            <p:cNvSpPr/>
            <p:nvPr>
              <p:custDataLst>
                <p:tags r:id="rId9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0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1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" name="图片 25" descr="未标题-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7"/>
          <a:srcRect r="29435"/>
          <a:stretch>
            <a:fillRect/>
          </a:stretch>
        </p:blipFill>
        <p:spPr>
          <a:xfrm rot="16200000">
            <a:off x="6032843" y="4166369"/>
            <a:ext cx="1421249" cy="23104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88610" y="6132830"/>
            <a:ext cx="3048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noProof="0" dirty="0">
                <a:ea typeface="微软雅黑" panose="020B0503020204020204" pitchFamily="34" charset="-122"/>
                <a:cs typeface="+mn-ea"/>
                <a:sym typeface="+mn-ea"/>
              </a:rPr>
              <a:t>Wiring is very easy</a:t>
            </a:r>
          </a:p>
          <a:p>
            <a:pPr algn="ctr"/>
            <a:r>
              <a:rPr lang="en-US" altLang="zh-CN" sz="1400" noProof="0" dirty="0">
                <a:solidFill>
                  <a:prstClr val="black"/>
                </a:solidFill>
                <a:ea typeface="微软雅黑" panose="020B0503020204020204" pitchFamily="34" charset="-122"/>
                <a:sym typeface="+mn-ea"/>
              </a:rPr>
              <a:t>Just need to plug in a network cable</a:t>
            </a:r>
          </a:p>
        </p:txBody>
      </p:sp>
      <p:cxnSp>
        <p:nvCxnSpPr>
          <p:cNvPr id="36" name="连接符: 肘形 11"/>
          <p:cNvCxnSpPr/>
          <p:nvPr/>
        </p:nvCxnSpPr>
        <p:spPr>
          <a:xfrm flipV="1">
            <a:off x="7119620" y="4918710"/>
            <a:ext cx="1919605" cy="367665"/>
          </a:xfrm>
          <a:prstGeom prst="bentConnector3">
            <a:avLst>
              <a:gd name="adj1" fmla="val 1058"/>
            </a:avLst>
          </a:prstGeom>
          <a:ln w="6350">
            <a:solidFill>
              <a:srgbClr val="0070C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8741410" y="5060950"/>
            <a:ext cx="33299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noProof="0" dirty="0">
                <a:solidFill>
                  <a:prstClr val="black"/>
                </a:solidFill>
                <a:ea typeface="微软雅黑" panose="020B0503020204020204" pitchFamily="34" charset="-122"/>
                <a:sym typeface="+mn-ea"/>
              </a:rPr>
              <a:t>Short circuit output port can be used to trigger a indicator or door lock, etc.</a:t>
            </a:r>
          </a:p>
        </p:txBody>
      </p:sp>
      <p:pic>
        <p:nvPicPr>
          <p:cNvPr id="122" name="图片 121"/>
          <p:cNvPicPr/>
          <p:nvPr/>
        </p:nvPicPr>
        <p:blipFill>
          <a:blip r:embed="rId18"/>
          <a:srcRect t="10000" b="11970"/>
          <a:stretch>
            <a:fillRect/>
          </a:stretch>
        </p:blipFill>
        <p:spPr>
          <a:xfrm>
            <a:off x="10227945" y="4429125"/>
            <a:ext cx="800735" cy="6832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连接符: 肘形 11"/>
          <p:cNvCxnSpPr/>
          <p:nvPr/>
        </p:nvCxnSpPr>
        <p:spPr>
          <a:xfrm>
            <a:off x="6987540" y="5323205"/>
            <a:ext cx="2097405" cy="673735"/>
          </a:xfrm>
          <a:prstGeom prst="bentConnector3">
            <a:avLst>
              <a:gd name="adj1" fmla="val 484"/>
            </a:avLst>
          </a:prstGeom>
          <a:ln w="6350">
            <a:solidFill>
              <a:srgbClr val="0070C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图片 122"/>
          <p:cNvPicPr/>
          <p:nvPr/>
        </p:nvPicPr>
        <p:blipFill>
          <a:blip r:embed="rId19"/>
          <a:stretch>
            <a:fillRect/>
          </a:stretch>
        </p:blipFill>
        <p:spPr>
          <a:xfrm>
            <a:off x="894080" y="4754880"/>
            <a:ext cx="1377950" cy="137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20"/>
          <a:stretch>
            <a:fillRect/>
          </a:stretch>
        </p:blipFill>
        <p:spPr>
          <a:xfrm rot="14520000">
            <a:off x="2319655" y="4641215"/>
            <a:ext cx="670560" cy="510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2402840" y="5165090"/>
            <a:ext cx="5041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noProof="0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ea"/>
              </a:rPr>
              <a:t>wifi</a:t>
            </a:r>
          </a:p>
        </p:txBody>
      </p:sp>
      <p:sp>
        <p:nvSpPr>
          <p:cNvPr id="11" name="左箭头 10"/>
          <p:cNvSpPr/>
          <p:nvPr/>
        </p:nvSpPr>
        <p:spPr>
          <a:xfrm>
            <a:off x="3640455" y="5170170"/>
            <a:ext cx="1630680" cy="304165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8650" y="6132830"/>
            <a:ext cx="41370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noProof="0" dirty="0">
                <a:ea typeface="微软雅黑" panose="020B0503020204020204" pitchFamily="34" charset="-122"/>
                <a:cs typeface="+mn-ea"/>
                <a:sym typeface="+mn-ea"/>
              </a:rPr>
              <a:t>What’s more, if you choose </a:t>
            </a:r>
            <a:r>
              <a:rPr lang="en-US" altLang="zh-CN" sz="1400" b="1" noProof="0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ea"/>
              </a:rPr>
              <a:t>Y501W/Y501W-Y</a:t>
            </a:r>
            <a:r>
              <a:rPr lang="en-US" altLang="zh-CN" sz="1400" noProof="0" dirty="0">
                <a:ea typeface="微软雅黑" panose="020B0503020204020204" pitchFamily="34" charset="-122"/>
                <a:cs typeface="+mn-ea"/>
                <a:sym typeface="+mn-ea"/>
              </a:rPr>
              <a:t>,</a:t>
            </a:r>
          </a:p>
          <a:p>
            <a:pPr algn="l"/>
            <a:r>
              <a:rPr lang="en-US" altLang="zh-CN" sz="1400" noProof="0" dirty="0">
                <a:ea typeface="微软雅黑" panose="020B0503020204020204" pitchFamily="34" charset="-122"/>
                <a:cs typeface="+mn-ea"/>
                <a:sym typeface="+mn-ea"/>
              </a:rPr>
              <a:t>then you don’t need connect network cable.</a:t>
            </a:r>
            <a:endParaRPr lang="en-US" altLang="zh-CN" sz="1400" noProof="0" dirty="0">
              <a:solidFill>
                <a:prstClr val="black"/>
              </a:solidFill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 descr="images 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89" t="20681" r="8652" b="23881"/>
          <a:stretch>
            <a:fillRect/>
          </a:stretch>
        </p:blipFill>
        <p:spPr>
          <a:xfrm>
            <a:off x="612140" y="1098550"/>
            <a:ext cx="1052195" cy="767080"/>
          </a:xfrm>
          <a:prstGeom prst="rect">
            <a:avLst/>
          </a:prstGeom>
        </p:spPr>
      </p:pic>
      <p:pic>
        <p:nvPicPr>
          <p:cNvPr id="16" name="图片 15" descr="images 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89" t="20681" r="8652" b="23881"/>
          <a:stretch>
            <a:fillRect/>
          </a:stretch>
        </p:blipFill>
        <p:spPr>
          <a:xfrm>
            <a:off x="3232150" y="1098550"/>
            <a:ext cx="1052195" cy="7670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82395" y="3262630"/>
            <a:ext cx="1094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Y501(W)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417060" y="3262630"/>
            <a:ext cx="1672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Y501-Y(W)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7186295" y="1437005"/>
            <a:ext cx="4576445" cy="2679700"/>
            <a:chOff x="11349" y="1975"/>
            <a:chExt cx="7207" cy="4220"/>
          </a:xfrm>
        </p:grpSpPr>
        <p:sp>
          <p:nvSpPr>
            <p:cNvPr id="70" name="文本框 69"/>
            <p:cNvSpPr txBox="1"/>
            <p:nvPr>
              <p:custDataLst>
                <p:tags r:id="rId4"/>
              </p:custDataLst>
            </p:nvPr>
          </p:nvSpPr>
          <p:spPr>
            <a:xfrm>
              <a:off x="11349" y="3444"/>
              <a:ext cx="568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ea"/>
                  <a:ea typeface="+mj-ea"/>
                </a:rPr>
                <a:t>· Support 433 MHz Wireless Keys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5"/>
              </p:custDataLst>
            </p:nvPr>
          </p:nvSpPr>
          <p:spPr>
            <a:xfrm>
              <a:off x="11349" y="4119"/>
              <a:ext cx="568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ea"/>
                  <a:ea typeface="+mj-ea"/>
                </a:rPr>
                <a:t>· Support WiFi - 2.4G &amp; 5G Hz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11349" y="4888"/>
              <a:ext cx="720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ea"/>
                  <a:ea typeface="+mj-ea"/>
                </a:rPr>
                <a:t>· Support external sensors</a:t>
              </a:r>
              <a:br>
                <a:rPr lang="en-US" altLang="zh-CN" sz="1600" b="1" dirty="0">
                  <a:latin typeface="+mj-ea"/>
                  <a:ea typeface="+mj-ea"/>
                </a:rPr>
              </a:br>
              <a:r>
                <a:rPr lang="en-US" altLang="zh-CN" sz="1600" dirty="0">
                  <a:latin typeface="+mj-ea"/>
                  <a:ea typeface="+mj-ea"/>
                </a:rPr>
                <a:t> </a:t>
              </a:r>
              <a:r>
                <a:rPr lang="en-US" altLang="zh-CN" sz="1200" dirty="0">
                  <a:latin typeface="+mj-ea"/>
                  <a:ea typeface="+mj-ea"/>
                </a:rPr>
                <a:t>(1 short-circuit input </a:t>
              </a:r>
              <a:r>
                <a:rPr lang="en-US" altLang="zh-CN" sz="1200" dirty="0">
                  <a:latin typeface="+mj-ea"/>
                  <a:ea typeface="+mj-ea"/>
                  <a:sym typeface="+mn-ea"/>
                </a:rPr>
                <a:t>and 1output )</a:t>
              </a:r>
              <a:endParaRPr lang="en-US" altLang="zh-CN" sz="1600" b="1" dirty="0">
                <a:latin typeface="+mj-ea"/>
                <a:ea typeface="+mj-ea"/>
              </a:endParaRPr>
            </a:p>
            <a:p>
              <a:endParaRPr lang="en-US" altLang="zh-CN" sz="1600" b="1" dirty="0">
                <a:latin typeface="+mj-ea"/>
                <a:ea typeface="+mj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349" y="2769"/>
              <a:ext cx="568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+mj-ea"/>
                  <a:ea typeface="+mj-ea"/>
                </a:rPr>
                <a:t>· Anti-bacterial</a:t>
              </a:r>
            </a:p>
          </p:txBody>
        </p:sp>
        <p:sp>
          <p:nvSpPr>
            <p:cNvPr id="23" name="矩形 22"/>
            <p:cNvSpPr/>
            <p:nvPr>
              <p:custDataLst>
                <p:tags r:id="rId8"/>
              </p:custDataLst>
            </p:nvPr>
          </p:nvSpPr>
          <p:spPr bwMode="auto">
            <a:xfrm>
              <a:off x="11431" y="1975"/>
              <a:ext cx="5243" cy="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b="1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Highlights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771" l="291" r="99419"/>
                    </a14:imgEffect>
                  </a14:imgLayer>
                </a14:imgProps>
              </a:ext>
            </a:extLst>
          </a:blip>
          <a:srcRect l="2877" t="2166" r="1842" b="1583"/>
          <a:stretch/>
        </p:blipFill>
        <p:spPr>
          <a:xfrm>
            <a:off x="9252782" y="4516739"/>
            <a:ext cx="850703" cy="5261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9334896" y="5716459"/>
            <a:ext cx="458561" cy="101437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10244634" y="5657173"/>
            <a:ext cx="409142" cy="6299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62060" y="6214745"/>
            <a:ext cx="33299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noProof="0" dirty="0">
                <a:solidFill>
                  <a:prstClr val="black"/>
                </a:solidFill>
                <a:ea typeface="微软雅黑" panose="020B0503020204020204" pitchFamily="34" charset="-122"/>
                <a:sym typeface="+mn-ea"/>
              </a:rPr>
              <a:t>Short circuit input port can be used to indicate alarm button or sensor, etc.</a:t>
            </a:r>
          </a:p>
        </p:txBody>
      </p:sp>
    </p:spTree>
    <p:extLst>
      <p:ext uri="{BB962C8B-B14F-4D97-AF65-F5344CB8AC3E}">
        <p14:creationId xmlns:p14="http://schemas.microsoft.com/office/powerpoint/2010/main" val="5305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  <p:bldP spid="11" grpId="0" bldLvl="0" animBg="1"/>
      <p:bldP spid="11" grpId="1" animBg="1"/>
      <p:bldP spid="13" grpId="0"/>
      <p:bldP spid="13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17728" r="28446" b="17789"/>
          <a:stretch/>
        </p:blipFill>
        <p:spPr>
          <a:xfrm>
            <a:off x="8399145" y="1700400"/>
            <a:ext cx="1958697" cy="196463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16" y="1592419"/>
            <a:ext cx="5476075" cy="3703481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5947957" y="1664335"/>
            <a:ext cx="1275715" cy="4603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Call</a:t>
            </a:r>
          </a:p>
        </p:txBody>
      </p:sp>
      <p:sp>
        <p:nvSpPr>
          <p:cNvPr id="27" name="矩形 26"/>
          <p:cNvSpPr/>
          <p:nvPr/>
        </p:nvSpPr>
        <p:spPr>
          <a:xfrm>
            <a:off x="553853" y="4977404"/>
            <a:ext cx="1762725" cy="4160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Cancel</a:t>
            </a:r>
            <a:endParaRPr kumimoji="0" lang="en-US" altLang="zh-CN" sz="120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33351" y="3279490"/>
            <a:ext cx="223981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Assistance</a:t>
            </a:r>
            <a:r>
              <a:rPr kumimoji="0" lang="en-US" altLang="zh-CN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Call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432560" algn="l"/>
              </a:tabLst>
              <a:defRPr/>
            </a:pP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947957" y="2336800"/>
            <a:ext cx="2279015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Dressing Change</a:t>
            </a:r>
          </a:p>
        </p:txBody>
      </p:sp>
      <p:cxnSp>
        <p:nvCxnSpPr>
          <p:cNvPr id="36" name="连接符: 肘形 11"/>
          <p:cNvCxnSpPr/>
          <p:nvPr/>
        </p:nvCxnSpPr>
        <p:spPr>
          <a:xfrm flipV="1">
            <a:off x="5296535" y="1911350"/>
            <a:ext cx="629285" cy="212725"/>
          </a:xfrm>
          <a:prstGeom prst="bentConnector3">
            <a:avLst>
              <a:gd name="adj1" fmla="val 50050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连接符: 肘形 11"/>
          <p:cNvCxnSpPr/>
          <p:nvPr/>
        </p:nvCxnSpPr>
        <p:spPr>
          <a:xfrm rot="10800000">
            <a:off x="5222875" y="2565400"/>
            <a:ext cx="572770" cy="12065"/>
          </a:xfrm>
          <a:prstGeom prst="bentConnector3">
            <a:avLst>
              <a:gd name="adj1" fmla="val 49889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连接符: 肘形 51"/>
          <p:cNvCxnSpPr/>
          <p:nvPr/>
        </p:nvCxnSpPr>
        <p:spPr>
          <a:xfrm rot="5400000" flipV="1">
            <a:off x="1454785" y="1921510"/>
            <a:ext cx="1327785" cy="1306195"/>
          </a:xfrm>
          <a:prstGeom prst="bentConnector3">
            <a:avLst>
              <a:gd name="adj1" fmla="val 1673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连接符: 肘形 43"/>
          <p:cNvCxnSpPr/>
          <p:nvPr/>
        </p:nvCxnSpPr>
        <p:spPr>
          <a:xfrm rot="10800000">
            <a:off x="1951355" y="3542665"/>
            <a:ext cx="1461770" cy="3175"/>
          </a:xfrm>
          <a:prstGeom prst="bentConnector3">
            <a:avLst>
              <a:gd name="adj1" fmla="val 49957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连接符: 肘形 11"/>
          <p:cNvCxnSpPr>
            <a:stCxn id="145" idx="1"/>
          </p:cNvCxnSpPr>
          <p:nvPr/>
        </p:nvCxnSpPr>
        <p:spPr>
          <a:xfrm rot="10800000">
            <a:off x="5118100" y="2965450"/>
            <a:ext cx="829945" cy="495935"/>
          </a:xfrm>
          <a:prstGeom prst="bentConnector3">
            <a:avLst>
              <a:gd name="adj1" fmla="val 49962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 144"/>
          <p:cNvSpPr/>
          <p:nvPr/>
        </p:nvSpPr>
        <p:spPr>
          <a:xfrm>
            <a:off x="5947957" y="3230880"/>
            <a:ext cx="12763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Infusion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8650" y="219075"/>
            <a:ext cx="8858250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Replaceable And Anti-bacterial Keys(Y501-Y)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0" y="338455"/>
            <a:ext cx="552450" cy="504825"/>
            <a:chOff x="1" y="133350"/>
            <a:chExt cx="552452" cy="504825"/>
          </a:xfrm>
        </p:grpSpPr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9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0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" name="图片 25" descr="未标题-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cxnSp>
        <p:nvCxnSpPr>
          <p:cNvPr id="38" name="连接符: 肘形 43"/>
          <p:cNvCxnSpPr/>
          <p:nvPr/>
        </p:nvCxnSpPr>
        <p:spPr>
          <a:xfrm rot="10800000" flipV="1">
            <a:off x="1464945" y="3543300"/>
            <a:ext cx="2526665" cy="1691005"/>
          </a:xfrm>
          <a:prstGeom prst="bentConnector3">
            <a:avLst>
              <a:gd name="adj1" fmla="val 879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78470" y="1645899"/>
            <a:ext cx="2056765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Presence</a:t>
            </a:r>
            <a:endParaRPr kumimoji="0" lang="en-US" altLang="zh-CN" sz="120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76260" y="6551295"/>
            <a:ext cx="40157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850005" algn="l"/>
              </a:tabLst>
              <a:defRPr/>
            </a:pPr>
            <a:r>
              <a:rPr lang="en-US" altLang="zh-CN" sz="1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*</a:t>
            </a:r>
            <a:r>
              <a:rPr lang="zh-CN" altLang="en-US" sz="1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Each </a:t>
            </a:r>
            <a:r>
              <a:rPr lang="en-US" altLang="zh-CN" sz="1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button</a:t>
            </a:r>
            <a:r>
              <a:rPr lang="zh-CN" altLang="en-US" sz="1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can be replaced and customized</a:t>
            </a:r>
            <a:r>
              <a:rPr lang="en-US" altLang="zh-CN" sz="1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.</a:t>
            </a: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1109325" y="3136900"/>
            <a:ext cx="1082675" cy="55435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Cancel</a:t>
            </a: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9979025" y="4563745"/>
            <a:ext cx="1956435" cy="7321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Emergency Call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7" name="连接符: 肘形 11"/>
          <p:cNvCxnSpPr/>
          <p:nvPr>
            <p:custDataLst>
              <p:tags r:id="rId4"/>
            </p:custDataLst>
          </p:nvPr>
        </p:nvCxnSpPr>
        <p:spPr>
          <a:xfrm rot="5400000" flipV="1">
            <a:off x="9099550" y="3957320"/>
            <a:ext cx="1261110" cy="450215"/>
          </a:xfrm>
          <a:prstGeom prst="bentConnector3">
            <a:avLst>
              <a:gd name="adj1" fmla="val 100075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连接符: 肘形 51"/>
          <p:cNvCxnSpPr/>
          <p:nvPr>
            <p:custDataLst>
              <p:tags r:id="rId5"/>
            </p:custDataLst>
          </p:nvPr>
        </p:nvCxnSpPr>
        <p:spPr>
          <a:xfrm rot="5400000">
            <a:off x="8016875" y="3893820"/>
            <a:ext cx="1009015" cy="428625"/>
          </a:xfrm>
          <a:prstGeom prst="bentConnector3">
            <a:avLst>
              <a:gd name="adj1" fmla="val 50031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1"/>
          <p:cNvCxnSpPr/>
          <p:nvPr>
            <p:custDataLst>
              <p:tags r:id="rId6"/>
            </p:custDataLst>
          </p:nvPr>
        </p:nvCxnSpPr>
        <p:spPr>
          <a:xfrm>
            <a:off x="10181590" y="3498215"/>
            <a:ext cx="730885" cy="3175"/>
          </a:xfrm>
          <a:prstGeom prst="bentConnector2">
            <a:avLst/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8138795" y="4659630"/>
            <a:ext cx="622300" cy="5257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2560" algn="l"/>
              </a:tabLst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Call</a:t>
            </a:r>
            <a:endParaRPr kumimoji="0" lang="en-US" altLang="zh-CN" sz="120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表格 3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84604" y="888880"/>
          <a:ext cx="5821646" cy="55348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5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538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Model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X305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kern="120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Linux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LCD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3.5" 320 x 240-pixel color screen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SIP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Side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Keys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Contacts</a:t>
                      </a: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Wi-Fi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2.4GHz &amp; 5GHz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433MHz Wireless Button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KT10</a:t>
                      </a:r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&amp;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KT20</a:t>
                      </a:r>
                      <a:endParaRPr lang="en-US" altLang="zh-CN" sz="1400" b="1" kern="1200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Handset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HAC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keys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Braille Dots </a:t>
                      </a:r>
                      <a:endParaRPr lang="en-US" altLang="zh-CN" sz="1400" b="1" kern="1200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315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Wideband codec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G.722, Opus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networks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10/100/1000 Mbps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PoE/PSU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Desktop Stand/Wall</a:t>
                      </a:r>
                      <a:r>
                        <a:rPr lang="zh-CN" altLang="en-US" sz="1400" b="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Mountable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b="1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b="0" i="0" kern="12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 bwMode="auto">
          <a:xfrm>
            <a:off x="1092911" y="1983736"/>
            <a:ext cx="3994140" cy="4188172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rgbClr val="2F6173">
              <a:shade val="50000"/>
            </a:srgbClr>
          </a:lnRef>
          <a:fillRef idx="1">
            <a:srgbClr val="2F6173"/>
          </a:fillRef>
          <a:effectRef idx="0">
            <a:srgbClr val="2F6173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 bwMode="auto">
          <a:xfrm>
            <a:off x="457776" y="3131201"/>
            <a:ext cx="213984" cy="3096099"/>
            <a:chOff x="895" y="4931"/>
            <a:chExt cx="337" cy="4876"/>
          </a:xfrm>
        </p:grpSpPr>
        <p:sp>
          <p:nvSpPr>
            <p:cNvPr id="22" name="Rectangle 7"/>
            <p:cNvSpPr/>
            <p:nvPr/>
          </p:nvSpPr>
          <p:spPr bwMode="auto">
            <a:xfrm rot="5400000">
              <a:off x="-961" y="7614"/>
              <a:ext cx="4049" cy="3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spc="0">
                  <a:solidFill>
                    <a:srgbClr val="000000"/>
                  </a:solidFill>
                </a:defRPr>
              </a:pPr>
              <a:r>
                <a:rPr kumimoji="0" lang="en-US" sz="800" b="0" i="0" u="none" strike="noStrike" kern="1200" cap="none" spc="300" normalizeH="0" baseline="0" noProof="0">
                  <a:ln>
                    <a:noFill/>
                  </a:ln>
                  <a:solidFill>
                    <a:sysClr val="window" lastClr="FFFFFF">
                      <a:lumMod val="50000"/>
                    </a:sys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www.fanvil.com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1002" y="5566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1002" y="5249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1002" y="4931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 bwMode="auto">
          <a:xfrm>
            <a:off x="1384558" y="2263226"/>
            <a:ext cx="4127382" cy="3804102"/>
          </a:xfrm>
          <a:prstGeom prst="rect">
            <a:avLst/>
          </a:prstGeom>
          <a:noFill/>
          <a:ln>
            <a:solidFill>
              <a:srgbClr val="333436"/>
            </a:solidFill>
          </a:ln>
        </p:spPr>
        <p:style>
          <a:lnRef idx="2">
            <a:srgbClr val="2F6173">
              <a:shade val="50000"/>
            </a:srgbClr>
          </a:lnRef>
          <a:fillRef idx="1">
            <a:srgbClr val="2F6173"/>
          </a:fillRef>
          <a:effectRef idx="0">
            <a:srgbClr val="2F6173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832406" y="5610132"/>
            <a:ext cx="1337310" cy="38290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11412"/>
          <a:stretch>
            <a:fillRect/>
          </a:stretch>
        </p:blipFill>
        <p:spPr>
          <a:xfrm>
            <a:off x="874681" y="2110891"/>
            <a:ext cx="4009449" cy="3616403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 bwMode="auto">
          <a:xfrm>
            <a:off x="628650" y="295275"/>
            <a:ext cx="7039610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X305 Big Button IP Phone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- </a:t>
            </a:r>
            <a:r>
              <a:rPr lang="en-US" sz="28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ea"/>
              </a:rPr>
              <a:t>Spec.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 bwMode="auto">
          <a:xfrm>
            <a:off x="0" y="347663"/>
            <a:ext cx="552450" cy="504825"/>
            <a:chOff x="1" y="133350"/>
            <a:chExt cx="552452" cy="504825"/>
          </a:xfrm>
        </p:grpSpPr>
        <p:sp>
          <p:nvSpPr>
            <p:cNvPr id="37" name="矩形 36"/>
            <p:cNvSpPr/>
            <p:nvPr>
              <p:custDataLst>
                <p:tags r:id="rId3"/>
              </p:custDataLst>
            </p:nvPr>
          </p:nvSpPr>
          <p:spPr bwMode="auto"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 bwMode="auto"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5"/>
              </p:custDataLst>
            </p:nvPr>
          </p:nvSpPr>
          <p:spPr bwMode="auto"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3157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6119"/>
          <a:stretch>
            <a:fillRect/>
          </a:stretch>
        </p:blipFill>
        <p:spPr>
          <a:xfrm>
            <a:off x="2944495" y="1388110"/>
            <a:ext cx="5698490" cy="4241800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338455"/>
            <a:ext cx="552450" cy="504825"/>
            <a:chOff x="1" y="133350"/>
            <a:chExt cx="552452" cy="504825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628650" y="286385"/>
            <a:ext cx="6181725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Physical Buttons, Easy-to-use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>
              <a:lnSpc>
                <a:spcPct val="120000"/>
              </a:lnSpc>
              <a:tabLst>
                <a:tab pos="1790700" algn="l"/>
              </a:tabLst>
            </a:pP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ea"/>
            </a:endParaRPr>
          </a:p>
        </p:txBody>
      </p:sp>
      <p:cxnSp>
        <p:nvCxnSpPr>
          <p:cNvPr id="10" name="连接符: 肘形 51"/>
          <p:cNvCxnSpPr/>
          <p:nvPr/>
        </p:nvCxnSpPr>
        <p:spPr>
          <a:xfrm flipV="1">
            <a:off x="7190014" y="1938575"/>
            <a:ext cx="1410318" cy="935772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754745" y="1516698"/>
            <a:ext cx="3437255" cy="12915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sz="1600" b="1" dirty="0">
                <a:latin typeface="+mj-ea"/>
                <a:ea typeface="+mj-ea"/>
                <a:sym typeface="Arial" panose="020B0604020202020204" pitchFamily="34" charset="0"/>
              </a:rPr>
              <a:t>Replaceable Speed Dial Buttons </a:t>
            </a:r>
            <a:endParaRPr lang="en-US" altLang="zh-CN" sz="1600" b="1" kern="1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32560" algn="l"/>
              </a:tabLst>
            </a:pPr>
            <a:r>
              <a:rPr lang="en-US" altLang="zh-CN" sz="1200" kern="0" dirty="0">
                <a:solidFill>
                  <a:srgbClr val="2A2B2E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rPr>
              <a:t>The icon support to replace for different contacts</a:t>
            </a:r>
            <a:endParaRPr lang="en-US" altLang="zh-CN" sz="1200" kern="0" dirty="0">
              <a:solidFill>
                <a:srgbClr val="2A2B2E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1432560" algn="l"/>
              </a:tabLst>
            </a:pPr>
            <a:endParaRPr lang="zh-CN" altLang="en-US" sz="12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2" name="连接符: 肘形 51"/>
          <p:cNvCxnSpPr/>
          <p:nvPr/>
        </p:nvCxnSpPr>
        <p:spPr>
          <a:xfrm>
            <a:off x="7192010" y="3607435"/>
            <a:ext cx="1640840" cy="1030605"/>
          </a:xfrm>
          <a:prstGeom prst="bentConnector3">
            <a:avLst>
              <a:gd name="adj1" fmla="val 50039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924290" y="4322128"/>
            <a:ext cx="3062605" cy="10147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  <a:tabLst>
                <a:tab pos="1432560" algn="l"/>
              </a:tabLst>
            </a:pPr>
            <a:r>
              <a:rPr lang="en-US" altLang="zh-CN" sz="1600" b="1" dirty="0">
                <a:latin typeface="+mj-ea"/>
                <a:ea typeface="+mj-ea"/>
                <a:sym typeface="+mn-ea"/>
              </a:rPr>
              <a:t>One Click </a:t>
            </a:r>
            <a:r>
              <a:rPr lang="en-US" altLang="zh-CN" sz="16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Emergency Call</a:t>
            </a:r>
            <a:endParaRPr lang="en-US" altLang="zh-CN" sz="16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32560" algn="l"/>
              </a:tabLst>
            </a:pPr>
            <a:r>
              <a:rPr lang="en-US" altLang="zh-CN" sz="1200" b="0" i="0" dirty="0">
                <a:solidFill>
                  <a:srgbClr val="2A2B2E"/>
                </a:solidFill>
                <a:effectLst/>
              </a:rPr>
              <a:t> T</a:t>
            </a:r>
            <a:r>
              <a:rPr lang="en-US" altLang="zh-CN" sz="1200" dirty="0">
                <a:solidFill>
                  <a:srgbClr val="2A2B2E"/>
                </a:solidFill>
              </a:rPr>
              <a:t>he elderly can make quick call to management centers or nurse stations</a:t>
            </a:r>
            <a:endParaRPr lang="zh-CN" altLang="en-US" sz="1200" kern="1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7060" y="5299710"/>
            <a:ext cx="3511550" cy="134239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Big Button with </a:t>
            </a:r>
            <a:r>
              <a:rPr lang="en-US" altLang="zh-CN" sz="1600" b="1" kern="12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Braille Dots</a:t>
            </a:r>
            <a:endParaRPr lang="en-US" altLang="zh-CN" sz="1600" b="1" kern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32560" algn="l"/>
              </a:tabLst>
            </a:pPr>
            <a:r>
              <a:rPr lang="en-US" altLang="zh-CN" sz="1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The buttons with braille dots are very thoughtful for Visual impairment individual </a:t>
            </a:r>
          </a:p>
        </p:txBody>
      </p:sp>
      <p:sp>
        <p:nvSpPr>
          <p:cNvPr id="30" name="矩形 29"/>
          <p:cNvSpPr/>
          <p:nvPr/>
        </p:nvSpPr>
        <p:spPr>
          <a:xfrm>
            <a:off x="564515" y="1659902"/>
            <a:ext cx="2014759" cy="4603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sz="1600" b="1" dirty="0">
                <a:latin typeface="+mj-ea"/>
                <a:ea typeface="+mj-ea"/>
                <a:sym typeface="Arial" panose="020B0604020202020204" pitchFamily="34" charset="0"/>
              </a:rPr>
              <a:t>3.5”Color Screen</a:t>
            </a:r>
            <a:endParaRPr lang="zh-CN" altLang="en-US" sz="1200" kern="1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1" name="连接符: 肘形 11"/>
          <p:cNvCxnSpPr/>
          <p:nvPr/>
        </p:nvCxnSpPr>
        <p:spPr>
          <a:xfrm>
            <a:off x="2525611" y="1938575"/>
            <a:ext cx="3219292" cy="641662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肘形 11"/>
          <p:cNvCxnSpPr/>
          <p:nvPr/>
        </p:nvCxnSpPr>
        <p:spPr>
          <a:xfrm rot="5400000" flipV="1">
            <a:off x="5450840" y="4297680"/>
            <a:ext cx="1736725" cy="1173480"/>
          </a:xfrm>
          <a:prstGeom prst="bentConnector3">
            <a:avLst>
              <a:gd name="adj1" fmla="val 97861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209550" y="4812030"/>
            <a:ext cx="4169229" cy="1567218"/>
            <a:chOff x="660" y="5719"/>
            <a:chExt cx="6566" cy="2468"/>
          </a:xfrm>
        </p:grpSpPr>
        <p:grpSp>
          <p:nvGrpSpPr>
            <p:cNvPr id="18" name="组合 17"/>
            <p:cNvGrpSpPr/>
            <p:nvPr/>
          </p:nvGrpSpPr>
          <p:grpSpPr>
            <a:xfrm>
              <a:off x="5100" y="6546"/>
              <a:ext cx="2126" cy="1641"/>
              <a:chOff x="3315821" y="3853877"/>
              <a:chExt cx="1349829" cy="1041839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06" t="25635" r="46693" b="23651"/>
              <a:stretch>
                <a:fillRect/>
              </a:stretch>
            </p:blipFill>
            <p:spPr>
              <a:xfrm>
                <a:off x="3414172" y="4146408"/>
                <a:ext cx="333093" cy="52022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6" t="30770" r="31385" b="28470"/>
              <a:stretch>
                <a:fillRect/>
              </a:stretch>
            </p:blipFill>
            <p:spPr>
              <a:xfrm>
                <a:off x="3798263" y="3935127"/>
                <a:ext cx="746741" cy="731503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3315821" y="3853877"/>
                <a:ext cx="1349829" cy="1041839"/>
              </a:xfrm>
              <a:prstGeom prst="rect">
                <a:avLst/>
              </a:prstGeom>
              <a:noFill/>
              <a:ln w="19050">
                <a:solidFill>
                  <a:srgbClr val="EA001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663" y="5719"/>
              <a:ext cx="5197" cy="7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1432560" algn="l"/>
                </a:tabLst>
              </a:pPr>
              <a:r>
                <a:rPr lang="en-US" altLang="zh-CN" sz="1600" b="1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Wireless Buttons </a:t>
              </a:r>
              <a:r>
                <a:rPr lang="en-US" altLang="zh-CN" sz="1600" b="1" kern="100" dirty="0">
                  <a:solidFill>
                    <a:srgbClr val="FF0000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KT10&amp;KT20</a:t>
              </a:r>
              <a:endParaRPr lang="zh-CN" altLang="en-US" sz="1400" b="1" kern="100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60" y="6546"/>
              <a:ext cx="4440" cy="14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1432560" algn="l"/>
                </a:tabLst>
              </a:pPr>
              <a:r>
                <a:rPr lang="en-US" altLang="zh-CN" sz="1200" kern="100" dirty="0">
                  <a:solidFill>
                    <a:srgbClr val="2A2B2E"/>
                  </a:solidFill>
                  <a:sym typeface="Arial" panose="020B0604020202020204" pitchFamily="34" charset="0"/>
                </a:rPr>
                <a:t>Pair the button with X305, when user press the button, the IP phone will initiate a call</a:t>
              </a:r>
              <a:endPara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44305" y="2658745"/>
            <a:ext cx="2609215" cy="1343025"/>
            <a:chOff x="14168" y="5001"/>
            <a:chExt cx="3894" cy="190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/>
            <a:srcRect l="2167" t="5580" r="1921" b="3030"/>
            <a:stretch>
              <a:fillRect/>
            </a:stretch>
          </p:blipFill>
          <p:spPr>
            <a:xfrm>
              <a:off x="14168" y="5001"/>
              <a:ext cx="3895" cy="19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5218" y="5216"/>
              <a:ext cx="1778" cy="1317"/>
            </a:xfrm>
            <a:prstGeom prst="rect">
              <a:avLst/>
            </a:prstGeom>
          </p:spPr>
        </p:pic>
      </p:grpSp>
      <p:cxnSp>
        <p:nvCxnSpPr>
          <p:cNvPr id="78" name="连接符: 肘形 11"/>
          <p:cNvCxnSpPr/>
          <p:nvPr>
            <p:custDataLst>
              <p:tags r:id="rId2"/>
            </p:custDataLst>
          </p:nvPr>
        </p:nvCxnSpPr>
        <p:spPr>
          <a:xfrm>
            <a:off x="2014220" y="2723515"/>
            <a:ext cx="1935480" cy="410210"/>
          </a:xfrm>
          <a:prstGeom prst="bentConnector3">
            <a:avLst>
              <a:gd name="adj1" fmla="val 50033"/>
            </a:avLst>
          </a:prstGeom>
          <a:ln w="63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79"/>
          <p:cNvSpPr txBox="1"/>
          <p:nvPr>
            <p:custDataLst>
              <p:tags r:id="rId3"/>
            </p:custDataLst>
          </p:nvPr>
        </p:nvSpPr>
        <p:spPr>
          <a:xfrm>
            <a:off x="365928" y="2536145"/>
            <a:ext cx="2177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j-ea"/>
                <a:ea typeface="+mj-ea"/>
              </a:rPr>
              <a:t>High Volume</a:t>
            </a:r>
            <a:endParaRPr lang="zh-CN" altLang="en-US" sz="1600" b="1" dirty="0">
              <a:latin typeface="+mj-ea"/>
              <a:ea typeface="+mj-ea"/>
            </a:endParaRPr>
          </a:p>
        </p:txBody>
      </p:sp>
      <p:sp>
        <p:nvSpPr>
          <p:cNvPr id="67" name="椭圆 66"/>
          <p:cNvSpPr/>
          <p:nvPr>
            <p:custDataLst>
              <p:tags r:id="rId4"/>
            </p:custDataLst>
          </p:nvPr>
        </p:nvSpPr>
        <p:spPr>
          <a:xfrm>
            <a:off x="6906260" y="3249930"/>
            <a:ext cx="526415" cy="578485"/>
          </a:xfrm>
          <a:prstGeom prst="ellipse">
            <a:avLst/>
          </a:prstGeom>
          <a:noFill/>
          <a:ln w="38100">
            <a:solidFill>
              <a:srgbClr val="D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9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Corridor Lights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71" l="291" r="99419"/>
                    </a14:imgEffect>
                  </a14:imgLayer>
                </a14:imgProps>
              </a:ext>
            </a:extLst>
          </a:blip>
          <a:srcRect l="2877" t="2166" r="1842" b="1583"/>
          <a:stretch/>
        </p:blipFill>
        <p:spPr>
          <a:xfrm>
            <a:off x="1408127" y="1886772"/>
            <a:ext cx="1037306" cy="641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750" y1="3511" x2="22750" y2="3511"/>
                        <a14:foregroundMark x1="28625" y1="79358" x2="28625" y2="79358"/>
                        <a14:foregroundMark x1="24833" y1="85593" x2="24833" y2="85593"/>
                        <a14:foregroundMark x1="37292" y1="95823" x2="37292" y2="95823"/>
                        <a14:foregroundMark x1="22500" y1="96308" x2="22500" y2="96308"/>
                        <a14:foregroundMark x1="20792" y1="96186" x2="20792" y2="96186"/>
                        <a14:foregroundMark x1="82667" y1="95036" x2="82667" y2="95036"/>
                        <a14:foregroundMark x1="85542" y1="66283" x2="85542" y2="66283"/>
                        <a14:foregroundMark x1="84708" y1="94249" x2="84708" y2="94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1571" r="10240" b="2790"/>
          <a:stretch/>
        </p:blipFill>
        <p:spPr>
          <a:xfrm>
            <a:off x="1377744" y="4629172"/>
            <a:ext cx="939801" cy="82490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84244" y="2572832"/>
            <a:ext cx="122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CL01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467520" y="5463440"/>
            <a:ext cx="122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CL-01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3472070"/>
            <a:ext cx="12079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7662"/>
          <a:stretch/>
        </p:blipFill>
        <p:spPr>
          <a:xfrm>
            <a:off x="3730486" y="1355405"/>
            <a:ext cx="1550506" cy="207821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365892" y="1899104"/>
            <a:ext cx="139148" cy="139148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365892" y="2149463"/>
            <a:ext cx="139148" cy="139148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365892" y="2395233"/>
            <a:ext cx="139148" cy="139148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79961596"/>
              </p:ext>
            </p:extLst>
          </p:nvPr>
        </p:nvGraphicFramePr>
        <p:xfrm>
          <a:off x="6084604" y="888880"/>
          <a:ext cx="5821646" cy="21152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5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538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Model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3</a:t>
                      </a:r>
                      <a:r>
                        <a:rPr lang="en-US" altLang="zh-CN" sz="1600" b="1" kern="1200" baseline="30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rd</a:t>
                      </a:r>
                      <a:r>
                        <a:rPr lang="en-US" altLang="zh-C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 party lamp light</a:t>
                      </a:r>
                      <a:endParaRPr lang="en-US" altLang="zh-CN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Corridor Light</a:t>
                      </a:r>
                      <a:endParaRPr lang="en-US" altLang="zh-CN" sz="1400" b="1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Status standby</a:t>
                      </a: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baseline="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Off</a:t>
                      </a:r>
                      <a:endParaRPr lang="en-US" altLang="zh-CN" sz="1400" b="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Status activated</a:t>
                      </a: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Flash</a:t>
                      </a:r>
                      <a:r>
                        <a:rPr lang="en-US" altLang="zh-CN" sz="1400" b="0" kern="1200" baseline="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Red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Connected</a:t>
                      </a:r>
                      <a:r>
                        <a:rPr lang="en-US" altLang="zh-CN" sz="14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Output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400" b="1" kern="1200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856268075"/>
              </p:ext>
            </p:extLst>
          </p:nvPr>
        </p:nvGraphicFramePr>
        <p:xfrm>
          <a:off x="6084604" y="3940726"/>
          <a:ext cx="5821646" cy="246776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5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538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Model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CL-01</a:t>
                      </a:r>
                      <a:endParaRPr lang="en-US" altLang="zh-CN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Corridor Light</a:t>
                      </a:r>
                      <a:endParaRPr lang="en-US" altLang="zh-CN" sz="1400" b="1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Status Standby</a:t>
                      </a: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Off</a:t>
                      </a:r>
                      <a:endParaRPr lang="en-US" altLang="zh-CN" sz="1400" b="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Colors</a:t>
                      </a: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Green,</a:t>
                      </a:r>
                      <a:r>
                        <a:rPr lang="en-US" altLang="zh-CN" sz="1400" kern="1200" baseline="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Red, Yellow, Blue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Connected interface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RS485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en-US" altLang="zh-CN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Stay Off,</a:t>
                      </a:r>
                      <a:r>
                        <a:rPr lang="en-US" altLang="zh-CN" sz="1400" kern="1200" baseline="0" dirty="0" smtClean="0">
                          <a:solidFill>
                            <a:srgbClr val="595959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Flash, stay ON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538">
                <a:tc>
                  <a:txBody>
                    <a:bodyPr/>
                    <a:lstStyle/>
                    <a:p>
                      <a:pPr marL="0" algn="l" defTabSz="914400">
                        <a:buNone/>
                        <a:defRPr/>
                      </a:pPr>
                      <a:endParaRPr lang="en-US" altLang="zh-CN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400" b="1" kern="1200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7662"/>
          <a:stretch/>
        </p:blipFill>
        <p:spPr>
          <a:xfrm>
            <a:off x="3730486" y="4022647"/>
            <a:ext cx="1550506" cy="2078214"/>
          </a:xfrm>
          <a:prstGeom prst="rect">
            <a:avLst/>
          </a:prstGeom>
        </p:spPr>
      </p:pic>
      <p:cxnSp>
        <p:nvCxnSpPr>
          <p:cNvPr id="23" name="肘形连接符 22"/>
          <p:cNvCxnSpPr>
            <a:stCxn id="8" idx="0"/>
          </p:cNvCxnSpPr>
          <p:nvPr/>
        </p:nvCxnSpPr>
        <p:spPr>
          <a:xfrm rot="5400000" flipH="1" flipV="1">
            <a:off x="2700431" y="3552734"/>
            <a:ext cx="223652" cy="1929225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/>
        </p:nvCxnSpPr>
        <p:spPr>
          <a:xfrm flipV="1">
            <a:off x="2080433" y="4498296"/>
            <a:ext cx="1650053" cy="111826"/>
          </a:xfrm>
          <a:prstGeom prst="bentConnector3">
            <a:avLst>
              <a:gd name="adj1" fmla="val 20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8" idx="3"/>
            <a:endCxn id="21" idx="1"/>
          </p:cNvCxnSpPr>
          <p:nvPr/>
        </p:nvCxnSpPr>
        <p:spPr>
          <a:xfrm>
            <a:off x="2317545" y="5041624"/>
            <a:ext cx="1412941" cy="20130"/>
          </a:xfrm>
          <a:prstGeom prst="line">
            <a:avLst/>
          </a:prstGeom>
          <a:ln w="19050">
            <a:solidFill>
              <a:srgbClr val="DF9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260600" y="5174609"/>
            <a:ext cx="1469886" cy="0"/>
          </a:xfrm>
          <a:prstGeom prst="line">
            <a:avLst/>
          </a:prstGeom>
          <a:ln w="19050">
            <a:solidFill>
              <a:srgbClr val="916E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435466" y="3108911"/>
            <a:ext cx="1672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Y501-Y(W)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435466" y="5960862"/>
            <a:ext cx="1672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Y501-Y(W)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365892" y="4515938"/>
            <a:ext cx="482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GND</a:t>
            </a:r>
            <a:endParaRPr lang="zh-CN" altLang="en-US" sz="1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3361198" y="4123513"/>
            <a:ext cx="482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+12V</a:t>
            </a:r>
            <a:endParaRPr lang="zh-CN" altLang="en-US" sz="1000" dirty="0"/>
          </a:p>
        </p:txBody>
      </p:sp>
      <p:sp>
        <p:nvSpPr>
          <p:cNvPr id="38" name="文本框 37"/>
          <p:cNvSpPr txBox="1"/>
          <p:nvPr/>
        </p:nvSpPr>
        <p:spPr>
          <a:xfrm>
            <a:off x="3304462" y="4801595"/>
            <a:ext cx="482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485A</a:t>
            </a:r>
            <a:endParaRPr lang="zh-CN" altLang="en-US" sz="10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294093" y="5178672"/>
            <a:ext cx="482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485B</a:t>
            </a:r>
            <a:endParaRPr lang="zh-CN" altLang="en-US" sz="10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17" t="17583" r="24292" b="13981"/>
          <a:stretch>
            <a:fillRect/>
          </a:stretch>
        </p:blipFill>
        <p:spPr>
          <a:xfrm flipH="1">
            <a:off x="2697044" y="741036"/>
            <a:ext cx="464333" cy="1251512"/>
          </a:xfrm>
          <a:prstGeom prst="rect">
            <a:avLst/>
          </a:prstGeom>
        </p:spPr>
      </p:pic>
      <p:cxnSp>
        <p:nvCxnSpPr>
          <p:cNvPr id="44" name="直接连接符 43"/>
          <p:cNvCxnSpPr/>
          <p:nvPr/>
        </p:nvCxnSpPr>
        <p:spPr>
          <a:xfrm flipH="1" flipV="1">
            <a:off x="2421797" y="2464446"/>
            <a:ext cx="990033" cy="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/>
          <p:cNvCxnSpPr>
            <a:endCxn id="14" idx="2"/>
          </p:cNvCxnSpPr>
          <p:nvPr/>
        </p:nvCxnSpPr>
        <p:spPr>
          <a:xfrm rot="16200000" flipH="1">
            <a:off x="3127363" y="1980507"/>
            <a:ext cx="272543" cy="204515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肘形连接符 47"/>
          <p:cNvCxnSpPr>
            <a:stCxn id="6" idx="3"/>
            <a:endCxn id="40" idx="2"/>
          </p:cNvCxnSpPr>
          <p:nvPr/>
        </p:nvCxnSpPr>
        <p:spPr>
          <a:xfrm flipV="1">
            <a:off x="2445433" y="1992548"/>
            <a:ext cx="483777" cy="214975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3482739" y="2070087"/>
            <a:ext cx="482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COM</a:t>
            </a:r>
            <a:endParaRPr lang="zh-CN" altLang="en-US" sz="1000" dirty="0"/>
          </a:p>
        </p:txBody>
      </p:sp>
      <p:sp>
        <p:nvSpPr>
          <p:cNvPr id="50" name="文本框 49"/>
          <p:cNvSpPr txBox="1"/>
          <p:nvPr/>
        </p:nvSpPr>
        <p:spPr>
          <a:xfrm>
            <a:off x="3482739" y="2341335"/>
            <a:ext cx="482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NO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811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r="18662"/>
          <a:stretch>
            <a:fillRect/>
          </a:stretch>
        </p:blipFill>
        <p:spPr>
          <a:xfrm>
            <a:off x="3107690" y="1941195"/>
            <a:ext cx="4486910" cy="429006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28650" y="295275"/>
            <a:ext cx="7950200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V63 Prime Business Phone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0" y="347663"/>
            <a:ext cx="552450" cy="504825"/>
            <a:chOff x="1" y="133350"/>
            <a:chExt cx="552452" cy="504825"/>
          </a:xfrm>
        </p:grpSpPr>
        <p:sp>
          <p:nvSpPr>
            <p:cNvPr id="37" name="矩形 36"/>
            <p:cNvSpPr/>
            <p:nvPr>
              <p:custDataLst>
                <p:tags r:id="rId10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1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2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" name="图片 25" descr="未标题-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cxnSp>
        <p:nvCxnSpPr>
          <p:cNvPr id="7" name="连接符: 肘形 25"/>
          <p:cNvCxnSpPr/>
          <p:nvPr>
            <p:custDataLst>
              <p:tags r:id="rId3"/>
            </p:custDataLst>
          </p:nvPr>
        </p:nvCxnSpPr>
        <p:spPr>
          <a:xfrm>
            <a:off x="3055620" y="1689100"/>
            <a:ext cx="3040380" cy="1041400"/>
          </a:xfrm>
          <a:prstGeom prst="bentConnector3">
            <a:avLst>
              <a:gd name="adj1" fmla="val 50021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连接符: 肘形 31"/>
          <p:cNvCxnSpPr/>
          <p:nvPr>
            <p:custDataLst>
              <p:tags r:id="rId4"/>
            </p:custDataLst>
          </p:nvPr>
        </p:nvCxnSpPr>
        <p:spPr>
          <a:xfrm flipV="1">
            <a:off x="3235325" y="3670300"/>
            <a:ext cx="1257935" cy="175260"/>
          </a:xfrm>
          <a:prstGeom prst="bentConnector3">
            <a:avLst>
              <a:gd name="adj1" fmla="val 50025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连接符: 肘形 36"/>
          <p:cNvCxnSpPr/>
          <p:nvPr>
            <p:custDataLst>
              <p:tags r:id="rId5"/>
            </p:custDataLst>
          </p:nvPr>
        </p:nvCxnSpPr>
        <p:spPr>
          <a:xfrm flipV="1">
            <a:off x="7183755" y="2502535"/>
            <a:ext cx="2134870" cy="357505"/>
          </a:xfrm>
          <a:prstGeom prst="bentConnector3">
            <a:avLst>
              <a:gd name="adj1" fmla="val 50030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连接符: 肘形 45"/>
          <p:cNvCxnSpPr/>
          <p:nvPr>
            <p:custDataLst>
              <p:tags r:id="rId6"/>
            </p:custDataLst>
          </p:nvPr>
        </p:nvCxnSpPr>
        <p:spPr>
          <a:xfrm>
            <a:off x="7080885" y="3912235"/>
            <a:ext cx="1272540" cy="179070"/>
          </a:xfrm>
          <a:prstGeom prst="bentConnector3">
            <a:avLst>
              <a:gd name="adj1" fmla="val 50050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42315" y="148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j-ea"/>
                <a:ea typeface="+mj-ea"/>
                <a:sym typeface="Arial" panose="020B0604020202020204" pitchFamily="34" charset="0"/>
              </a:rPr>
              <a:t>2.8”Color Screen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9383395" y="2267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j-ea"/>
                <a:ea typeface="+mj-ea"/>
                <a:sym typeface="Arial" panose="020B0604020202020204" pitchFamily="34" charset="0"/>
              </a:rPr>
              <a:t>Up to 21 DSS Key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8803748" y="5020996"/>
            <a:ext cx="2608521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USB 2.0 Interface</a:t>
            </a:r>
          </a:p>
        </p:txBody>
      </p:sp>
      <p:cxnSp>
        <p:nvCxnSpPr>
          <p:cNvPr id="15" name="连接符: 肘形 29"/>
          <p:cNvCxnSpPr/>
          <p:nvPr>
            <p:custDataLst>
              <p:tags r:id="rId9"/>
            </p:custDataLst>
          </p:nvPr>
        </p:nvCxnSpPr>
        <p:spPr>
          <a:xfrm>
            <a:off x="7427595" y="4806315"/>
            <a:ext cx="1320165" cy="448310"/>
          </a:xfrm>
          <a:prstGeom prst="bentConnector3">
            <a:avLst>
              <a:gd name="adj1" fmla="val 50024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891020" y="2376805"/>
            <a:ext cx="379095" cy="799465"/>
          </a:xfrm>
          <a:prstGeom prst="rect">
            <a:avLst/>
          </a:prstGeom>
          <a:noFill/>
          <a:ln>
            <a:solidFill>
              <a:srgbClr val="EA00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3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3830" y="3645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HD Audio with G.722,Opus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475980" y="3912235"/>
            <a:ext cx="3884295" cy="472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Support 6-way audio conference</a:t>
            </a:r>
          </a:p>
        </p:txBody>
      </p:sp>
    </p:spTree>
    <p:extLst>
      <p:ext uri="{BB962C8B-B14F-4D97-AF65-F5344CB8AC3E}">
        <p14:creationId xmlns:p14="http://schemas.microsoft.com/office/powerpoint/2010/main" val="882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12435" y="1321904"/>
          <a:ext cx="6175375" cy="46329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7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7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V63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0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altLang="zh-CN" sz="1400" b="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Screen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2.8” 320x240 Color LCD</a:t>
                      </a:r>
                      <a:endParaRPr lang="zh-CN" altLang="en-US" sz="1400" b="0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altLang="zh-CN" sz="1400" b="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Linux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Local Audio Conference</a:t>
                      </a:r>
                      <a:endParaRPr lang="en-US" altLang="zh-CN" sz="1400" b="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6-party audio conferencing</a:t>
                      </a:r>
                      <a:r>
                        <a:rPr lang="en-US" altLang="zh-CN" sz="14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Audio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HD Audio with G.722,Opus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Full-duplex Acoustic Echo Canceller (AEC)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宋体" panose="02010600030101010101" pitchFamily="2" charset="-122"/>
                        </a:rPr>
                        <a:t>Noise Reduction technologies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Wi-Fi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Wi-Fi via WF20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Bluetooth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Bluetooth via BT20</a:t>
                      </a:r>
                      <a:endParaRPr lang="en-US" altLang="zh-CN" sz="1400" kern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SIP Lines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DSS Keys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21(7</a:t>
                      </a:r>
                      <a:r>
                        <a:rPr lang="zh-CN" altLang="en-US" sz="140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Network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10/100/1000 Mbps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USB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USB Type A x 1, connect with USB headset&amp;USB disk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PoE/PSU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Installation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Desktop Stand/Wall Mountable (optional)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 bwMode="auto">
          <a:xfrm>
            <a:off x="767082" y="1924050"/>
            <a:ext cx="3488242" cy="391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rgbClr val="2F6173">
              <a:shade val="50000"/>
            </a:srgbClr>
          </a:lnRef>
          <a:fillRef idx="1">
            <a:srgbClr val="2F6173"/>
          </a:fillRef>
          <a:effectRef idx="0">
            <a:srgbClr val="2F6173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009650" y="2103112"/>
            <a:ext cx="3721100" cy="3884938"/>
          </a:xfrm>
          <a:prstGeom prst="rect">
            <a:avLst/>
          </a:prstGeom>
          <a:noFill/>
          <a:ln>
            <a:solidFill>
              <a:srgbClr val="494E50"/>
            </a:solidFill>
          </a:ln>
        </p:spPr>
        <p:style>
          <a:lnRef idx="2">
            <a:srgbClr val="2F6173">
              <a:shade val="50000"/>
            </a:srgbClr>
          </a:lnRef>
          <a:fillRef idx="1">
            <a:srgbClr val="2F6173"/>
          </a:fillRef>
          <a:effectRef idx="0">
            <a:srgbClr val="2F6173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457835" y="3131185"/>
            <a:ext cx="213995" cy="3096260"/>
            <a:chOff x="895" y="4931"/>
            <a:chExt cx="337" cy="4876"/>
          </a:xfrm>
        </p:grpSpPr>
        <p:sp>
          <p:nvSpPr>
            <p:cNvPr id="20" name="Rectangle 7"/>
            <p:cNvSpPr/>
            <p:nvPr/>
          </p:nvSpPr>
          <p:spPr bwMode="auto">
            <a:xfrm rot="5400000">
              <a:off x="-961" y="7614"/>
              <a:ext cx="4049" cy="3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spc="0">
                  <a:solidFill>
                    <a:srgbClr val="000000"/>
                  </a:solidFill>
                </a:defRPr>
              </a:pPr>
              <a:r>
                <a: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sysClr val="window" lastClr="FFFFFF">
                      <a:lumMod val="50000"/>
                    </a:sys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www.fanvil.com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1002" y="5566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1002" y="5249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1002" y="4931"/>
              <a:ext cx="120" cy="12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1128951" y="2492537"/>
            <a:ext cx="3250422" cy="32552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363200" y="225644"/>
            <a:ext cx="1184275" cy="328161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0" y="338455"/>
            <a:ext cx="552450" cy="504825"/>
            <a:chOff x="1" y="133350"/>
            <a:chExt cx="552452" cy="50482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5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</p:grpSp>
      <p:sp>
        <p:nvSpPr>
          <p:cNvPr id="21" name="文本框 3"/>
          <p:cNvSpPr txBox="1"/>
          <p:nvPr>
            <p:custDataLst>
              <p:tags r:id="rId3"/>
            </p:custDataLst>
          </p:nvPr>
        </p:nvSpPr>
        <p:spPr>
          <a:xfrm>
            <a:off x="648970" y="339090"/>
            <a:ext cx="700214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V63 Prime Business Phone-Spec.</a:t>
            </a:r>
            <a:endParaRPr lang="en-US" altLang="zh-CN" sz="2800" b="1" spc="-5" dirty="0">
              <a:solidFill>
                <a:srgbClr val="3D4A59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25426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cs typeface="微软雅黑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cs typeface="微软雅黑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cs typeface="微软雅黑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631825" y="295274"/>
            <a:ext cx="5753813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  <a:defRPr/>
            </a:pP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cs typeface="微软雅黑"/>
              </a:rPr>
              <a:t>Contents</a:t>
            </a:r>
            <a:endParaRPr lang="zh-CN" sz="2800" b="1">
              <a:solidFill>
                <a:schemeClr val="tx1">
                  <a:lumMod val="75000"/>
                  <a:lumOff val="25000"/>
                </a:schemeClr>
              </a:solidFill>
              <a:cs typeface="微软雅黑"/>
            </a:endParaRPr>
          </a:p>
        </p:txBody>
      </p:sp>
      <p:sp>
        <p:nvSpPr>
          <p:cNvPr id="10" name="Pentagon 4"/>
          <p:cNvSpPr/>
          <p:nvPr/>
        </p:nvSpPr>
        <p:spPr bwMode="auto">
          <a:xfrm>
            <a:off x="3215680" y="1251194"/>
            <a:ext cx="5806098" cy="628891"/>
          </a:xfrm>
          <a:prstGeom prst="homePlate">
            <a:avLst>
              <a:gd name="adj" fmla="val 50000"/>
            </a:avLst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11" name="Pentagon 5"/>
          <p:cNvSpPr/>
          <p:nvPr/>
        </p:nvSpPr>
        <p:spPr bwMode="auto">
          <a:xfrm>
            <a:off x="3215680" y="1196752"/>
            <a:ext cx="5657457" cy="628891"/>
          </a:xfrm>
          <a:prstGeom prst="homePlate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D7000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软雅黑"/>
              </a:rPr>
              <a:t>Solution Overview</a:t>
            </a:r>
            <a:endParaRPr lang="en-US" sz="2800" dirty="0">
              <a:cs typeface="微软雅黑"/>
            </a:endParaRPr>
          </a:p>
        </p:txBody>
      </p:sp>
      <p:sp>
        <p:nvSpPr>
          <p:cNvPr id="12" name="Diamond 6"/>
          <p:cNvSpPr/>
          <p:nvPr/>
        </p:nvSpPr>
        <p:spPr bwMode="auto">
          <a:xfrm>
            <a:off x="2754328" y="1111852"/>
            <a:ext cx="874591" cy="798691"/>
          </a:xfrm>
          <a:prstGeom prst="diamond">
            <a:avLst/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13" name="직사각형 39"/>
          <p:cNvSpPr/>
          <p:nvPr/>
        </p:nvSpPr>
        <p:spPr bwMode="auto">
          <a:xfrm>
            <a:off x="3005175" y="1267052"/>
            <a:ext cx="385836" cy="52187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1pPr>
            <a:lvl2pPr marL="457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2pPr>
            <a:lvl3pPr marL="914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3pPr>
            <a:lvl4pPr marL="1371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4pPr>
            <a:lvl5pPr marL="18288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5pPr>
            <a:lvl6pPr marL="22860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6pPr>
            <a:lvl7pPr marL="2743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7pPr>
            <a:lvl8pPr marL="3200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8pPr>
            <a:lvl9pPr marL="3657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ysClr val="window" lastClr="FFFFFF"/>
                </a:solidFill>
                <a:latin typeface="Arial"/>
                <a:ea typeface="微软雅黑"/>
              </a:rPr>
              <a:t>1  </a:t>
            </a:r>
            <a:endParaRPr lang="ko-KR" sz="2800">
              <a:solidFill>
                <a:sysClr val="window" lastClr="FFFFFF"/>
              </a:solidFill>
              <a:latin typeface="Arial"/>
              <a:ea typeface="微软雅黑"/>
            </a:endParaRPr>
          </a:p>
        </p:txBody>
      </p:sp>
      <p:sp>
        <p:nvSpPr>
          <p:cNvPr id="14" name="직사각형 39"/>
          <p:cNvSpPr/>
          <p:nvPr/>
        </p:nvSpPr>
        <p:spPr bwMode="auto">
          <a:xfrm>
            <a:off x="3005175" y="2391572"/>
            <a:ext cx="385836" cy="52187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1pPr>
            <a:lvl2pPr marL="457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2pPr>
            <a:lvl3pPr marL="914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3pPr>
            <a:lvl4pPr marL="1371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4pPr>
            <a:lvl5pPr marL="18288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5pPr>
            <a:lvl6pPr marL="22860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6pPr>
            <a:lvl7pPr marL="2743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7pPr>
            <a:lvl8pPr marL="3200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8pPr>
            <a:lvl9pPr marL="3657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ysClr val="window" lastClr="FFFFFF"/>
                </a:solidFill>
                <a:latin typeface="Arial"/>
                <a:ea typeface="微软雅黑"/>
              </a:rPr>
              <a:t>2 </a:t>
            </a:r>
            <a:endParaRPr lang="ko-KR" sz="2800">
              <a:solidFill>
                <a:sysClr val="window" lastClr="FFFFFF"/>
              </a:solidFill>
              <a:latin typeface="Arial"/>
              <a:ea typeface="微软雅黑"/>
            </a:endParaRPr>
          </a:p>
        </p:txBody>
      </p:sp>
      <p:sp>
        <p:nvSpPr>
          <p:cNvPr id="15" name="Pentagon 4"/>
          <p:cNvSpPr/>
          <p:nvPr/>
        </p:nvSpPr>
        <p:spPr bwMode="auto">
          <a:xfrm>
            <a:off x="3215680" y="2215068"/>
            <a:ext cx="5806098" cy="628891"/>
          </a:xfrm>
          <a:prstGeom prst="homePlate">
            <a:avLst>
              <a:gd name="adj" fmla="val 50000"/>
            </a:avLst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16" name="Pentagon 5"/>
          <p:cNvSpPr/>
          <p:nvPr/>
        </p:nvSpPr>
        <p:spPr bwMode="auto">
          <a:xfrm>
            <a:off x="3215680" y="2160626"/>
            <a:ext cx="5657457" cy="628891"/>
          </a:xfrm>
          <a:prstGeom prst="homePlate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D7000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软雅黑"/>
              </a:rPr>
              <a:t>Main Products</a:t>
            </a:r>
            <a:endParaRPr lang="en-US" sz="2800" dirty="0">
              <a:cs typeface="微软雅黑"/>
            </a:endParaRPr>
          </a:p>
        </p:txBody>
      </p:sp>
      <p:sp>
        <p:nvSpPr>
          <p:cNvPr id="17" name="Diamond 6"/>
          <p:cNvSpPr/>
          <p:nvPr/>
        </p:nvSpPr>
        <p:spPr bwMode="auto">
          <a:xfrm>
            <a:off x="2754328" y="2075725"/>
            <a:ext cx="874591" cy="798691"/>
          </a:xfrm>
          <a:prstGeom prst="diamond">
            <a:avLst/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18" name="직사각형 39"/>
          <p:cNvSpPr/>
          <p:nvPr/>
        </p:nvSpPr>
        <p:spPr bwMode="auto">
          <a:xfrm>
            <a:off x="2998797" y="2214136"/>
            <a:ext cx="385836" cy="52187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1pPr>
            <a:lvl2pPr marL="457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2pPr>
            <a:lvl3pPr marL="914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3pPr>
            <a:lvl4pPr marL="1371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4pPr>
            <a:lvl5pPr marL="18288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5pPr>
            <a:lvl6pPr marL="22860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6pPr>
            <a:lvl7pPr marL="2743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7pPr>
            <a:lvl8pPr marL="3200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8pPr>
            <a:lvl9pPr marL="3657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ysClr val="window" lastClr="FFFFFF"/>
                </a:solidFill>
                <a:latin typeface="Arial"/>
                <a:ea typeface="微软雅黑"/>
              </a:rPr>
              <a:t>2  </a:t>
            </a:r>
            <a:endParaRPr lang="ko-KR" sz="2800">
              <a:solidFill>
                <a:sysClr val="window" lastClr="FFFFFF"/>
              </a:solidFill>
              <a:latin typeface="Arial"/>
              <a:ea typeface="微软雅黑"/>
            </a:endParaRPr>
          </a:p>
        </p:txBody>
      </p:sp>
      <p:sp>
        <p:nvSpPr>
          <p:cNvPr id="20" name="Pentagon 4"/>
          <p:cNvSpPr/>
          <p:nvPr/>
        </p:nvSpPr>
        <p:spPr bwMode="auto">
          <a:xfrm>
            <a:off x="3215680" y="3229290"/>
            <a:ext cx="5806098" cy="628891"/>
          </a:xfrm>
          <a:prstGeom prst="homePlate">
            <a:avLst>
              <a:gd name="adj" fmla="val 50000"/>
            </a:avLst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21" name="Pentagon 5"/>
          <p:cNvSpPr/>
          <p:nvPr/>
        </p:nvSpPr>
        <p:spPr bwMode="auto">
          <a:xfrm>
            <a:off x="3215680" y="3174848"/>
            <a:ext cx="5657457" cy="628891"/>
          </a:xfrm>
          <a:prstGeom prst="homePlate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D7000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 Features</a:t>
            </a:r>
            <a:endParaRPr dirty="0"/>
          </a:p>
        </p:txBody>
      </p:sp>
      <p:sp>
        <p:nvSpPr>
          <p:cNvPr id="22" name="Diamond 6"/>
          <p:cNvSpPr/>
          <p:nvPr/>
        </p:nvSpPr>
        <p:spPr bwMode="auto">
          <a:xfrm>
            <a:off x="2754328" y="3089948"/>
            <a:ext cx="874591" cy="798691"/>
          </a:xfrm>
          <a:prstGeom prst="diamond">
            <a:avLst/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23" name="직사각형 39"/>
          <p:cNvSpPr/>
          <p:nvPr/>
        </p:nvSpPr>
        <p:spPr bwMode="auto">
          <a:xfrm>
            <a:off x="3005175" y="3245148"/>
            <a:ext cx="385836" cy="52187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1pPr>
            <a:lvl2pPr marL="457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2pPr>
            <a:lvl3pPr marL="914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3pPr>
            <a:lvl4pPr marL="1371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4pPr>
            <a:lvl5pPr marL="18288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5pPr>
            <a:lvl6pPr marL="22860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6pPr>
            <a:lvl7pPr marL="2743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7pPr>
            <a:lvl8pPr marL="3200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8pPr>
            <a:lvl9pPr marL="3657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ysClr val="window" lastClr="FFFFFF"/>
                </a:solidFill>
                <a:latin typeface="Arial"/>
                <a:ea typeface="微软雅黑"/>
              </a:rPr>
              <a:t>3  </a:t>
            </a:r>
            <a:endParaRPr lang="ko-KR" sz="2800">
              <a:solidFill>
                <a:sysClr val="window" lastClr="FFFFFF"/>
              </a:solidFill>
              <a:latin typeface="Arial"/>
              <a:ea typeface="微软雅黑"/>
            </a:endParaRPr>
          </a:p>
        </p:txBody>
      </p:sp>
      <p:sp>
        <p:nvSpPr>
          <p:cNvPr id="19" name="Pentagon 4"/>
          <p:cNvSpPr/>
          <p:nvPr/>
        </p:nvSpPr>
        <p:spPr bwMode="auto">
          <a:xfrm>
            <a:off x="3215534" y="4243512"/>
            <a:ext cx="5806098" cy="628891"/>
          </a:xfrm>
          <a:prstGeom prst="homePlate">
            <a:avLst>
              <a:gd name="adj" fmla="val 50000"/>
            </a:avLst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24" name="Pentagon 5"/>
          <p:cNvSpPr/>
          <p:nvPr/>
        </p:nvSpPr>
        <p:spPr bwMode="auto">
          <a:xfrm>
            <a:off x="3215534" y="4189069"/>
            <a:ext cx="5657457" cy="628891"/>
          </a:xfrm>
          <a:prstGeom prst="homePlate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D7000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软雅黑"/>
              </a:rPr>
              <a:t>Q&amp;A</a:t>
            </a:r>
            <a:endParaRPr dirty="0"/>
          </a:p>
        </p:txBody>
      </p:sp>
      <p:sp>
        <p:nvSpPr>
          <p:cNvPr id="25" name="Diamond 6"/>
          <p:cNvSpPr/>
          <p:nvPr/>
        </p:nvSpPr>
        <p:spPr bwMode="auto">
          <a:xfrm>
            <a:off x="2754182" y="4104170"/>
            <a:ext cx="874591" cy="798691"/>
          </a:xfrm>
          <a:prstGeom prst="diamond">
            <a:avLst/>
          </a:prstGeom>
          <a:solidFill>
            <a:srgbClr val="D7000F"/>
          </a:solidFill>
          <a:ln w="25400" cap="flat" cmpd="sng" algn="ctr">
            <a:solidFill>
              <a:srgbClr val="E0051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ko-KR">
              <a:cs typeface="微软雅黑"/>
            </a:endParaRPr>
          </a:p>
        </p:txBody>
      </p:sp>
      <p:sp>
        <p:nvSpPr>
          <p:cNvPr id="26" name="직사각형 39"/>
          <p:cNvSpPr/>
          <p:nvPr/>
        </p:nvSpPr>
        <p:spPr bwMode="auto">
          <a:xfrm>
            <a:off x="3005029" y="4259370"/>
            <a:ext cx="385836" cy="52187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1pPr>
            <a:lvl2pPr marL="457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2pPr>
            <a:lvl3pPr marL="914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3pPr>
            <a:lvl4pPr marL="1371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4pPr>
            <a:lvl5pPr marL="18288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5pPr>
            <a:lvl6pPr marL="22860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6pPr>
            <a:lvl7pPr marL="27432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7pPr>
            <a:lvl8pPr marL="32004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8pPr>
            <a:lvl9pPr marL="3657600" algn="l" defTabSz="914400">
              <a:defRPr sz="1800">
                <a:solidFill>
                  <a:sysClr val="windowText" lastClr="000000"/>
                </a:solidFill>
                <a:latin typeface="Arial"/>
                <a:ea typeface="Arial Unicode MS"/>
                <a:cs typeface="+mn-ea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ysClr val="window" lastClr="FFFFFF"/>
                </a:solidFill>
                <a:latin typeface="Arial"/>
                <a:ea typeface="微软雅黑"/>
              </a:rPr>
              <a:t>4  </a:t>
            </a:r>
            <a:endParaRPr lang="ko-KR" sz="2800">
              <a:solidFill>
                <a:sysClr val="window" lastClr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48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0" y="347941"/>
            <a:ext cx="552450" cy="504825"/>
            <a:chOff x="1" y="133350"/>
            <a:chExt cx="552452" cy="504825"/>
          </a:xfrm>
          <a:solidFill>
            <a:srgbClr val="00AEBD"/>
          </a:solidFill>
        </p:grpSpPr>
        <p:sp>
          <p:nvSpPr>
            <p:cNvPr id="37" name="矩形 36"/>
            <p:cNvSpPr/>
            <p:nvPr>
              <p:custDataLst>
                <p:tags r:id="rId15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6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7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2"/>
            </p:custDataLst>
          </p:nvPr>
        </p:nvSpPr>
        <p:spPr bwMode="auto">
          <a:xfrm>
            <a:off x="5745119" y="1455144"/>
            <a:ext cx="5410232" cy="320383"/>
          </a:xfrm>
          <a:prstGeom prst="rect">
            <a:avLst/>
          </a:prstGeom>
          <a:solidFill>
            <a:srgbClr val="00AEBD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" name="矩形 337"/>
          <p:cNvSpPr/>
          <p:nvPr>
            <p:custDataLst>
              <p:tags r:id="rId3"/>
            </p:custDataLst>
          </p:nvPr>
        </p:nvSpPr>
        <p:spPr bwMode="auto">
          <a:xfrm>
            <a:off x="685769" y="1463223"/>
            <a:ext cx="4147488" cy="261990"/>
          </a:xfrm>
          <a:prstGeom prst="rect">
            <a:avLst/>
          </a:prstGeom>
          <a:solidFill>
            <a:srgbClr val="00AEBD"/>
          </a:solidFill>
          <a:ln>
            <a:solidFill>
              <a:srgbClr val="00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146810" y="2655570"/>
            <a:ext cx="2385060" cy="769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W610W+ PTT </a:t>
            </a:r>
          </a:p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Earphone HT601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793490" y="2238375"/>
            <a:ext cx="2934335" cy="270002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81050" y="4349115"/>
            <a:ext cx="5946775" cy="2279650"/>
            <a:chOff x="848" y="6895"/>
            <a:chExt cx="9365" cy="3590"/>
          </a:xfrm>
        </p:grpSpPr>
        <p:sp>
          <p:nvSpPr>
            <p:cNvPr id="5" name="文本框 4"/>
            <p:cNvSpPr txBox="1"/>
            <p:nvPr>
              <p:custDataLst>
                <p:tags r:id="rId12"/>
              </p:custDataLst>
            </p:nvPr>
          </p:nvSpPr>
          <p:spPr>
            <a:xfrm>
              <a:off x="848" y="7966"/>
              <a:ext cx="9365" cy="2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Clear sound quality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programmable keys, include a PTT key and a DSS key(in the PTT Earphone)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2" 240 x 320 color screen with intuitive user interface.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Incoming Call Vibration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Adjust volume on wireless phone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Staff can work freely when making call and talk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806" y="6895"/>
              <a:ext cx="2938" cy="748"/>
              <a:chOff x="597" y="6144"/>
              <a:chExt cx="2938" cy="748"/>
            </a:xfrm>
          </p:grpSpPr>
          <p:sp>
            <p:nvSpPr>
              <p:cNvPr id="10" name="文本框 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97" y="6144"/>
                <a:ext cx="293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Highlights</a:t>
                </a:r>
              </a:p>
            </p:txBody>
          </p:sp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686" y="6774"/>
                <a:ext cx="2418" cy="119"/>
              </a:xfrm>
              <a:prstGeom prst="rect">
                <a:avLst/>
              </a:prstGeom>
              <a:solidFill>
                <a:srgbClr val="B4DEE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339" name="文本框 338"/>
          <p:cNvSpPr txBox="1"/>
          <p:nvPr>
            <p:custDataLst>
              <p:tags r:id="rId6"/>
            </p:custDataLst>
          </p:nvPr>
        </p:nvSpPr>
        <p:spPr>
          <a:xfrm>
            <a:off x="1521561" y="1470914"/>
            <a:ext cx="2551430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 lvl="0" algn="ctr">
              <a:buClrTx/>
              <a:buSzTx/>
              <a:buFontTx/>
              <a:tabLst>
                <a:tab pos="452120" algn="l"/>
                <a:tab pos="5918200" algn="l"/>
              </a:tabLst>
            </a:pPr>
            <a:r>
              <a:rPr lang="en-US" altLang="zh-CN" sz="1600" spc="-5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Product Image</a:t>
            </a:r>
          </a:p>
        </p:txBody>
      </p:sp>
      <p:sp>
        <p:nvSpPr>
          <p:cNvPr id="39" name="文本框 38"/>
          <p:cNvSpPr txBox="1"/>
          <p:nvPr>
            <p:custDataLst>
              <p:tags r:id="rId7"/>
            </p:custDataLst>
          </p:nvPr>
        </p:nvSpPr>
        <p:spPr>
          <a:xfrm>
            <a:off x="7752925" y="1479468"/>
            <a:ext cx="1406525" cy="245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 lvl="0" algn="ctr">
              <a:buClrTx/>
              <a:buSzTx/>
              <a:buFontTx/>
              <a:tabLst>
                <a:tab pos="452120" algn="l"/>
                <a:tab pos="5918200" algn="l"/>
              </a:tabLst>
            </a:pPr>
            <a:r>
              <a:rPr lang="en-US" altLang="zh-CN" sz="1600" spc="-5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Application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27825" y="1995170"/>
            <a:ext cx="4232275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W610W with PTT earphone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communication efficiency and quality.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Restaurant, Hotel, Convenience store, etc.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170420" y="2816225"/>
            <a:ext cx="3282950" cy="3799205"/>
          </a:xfrm>
          <a:prstGeom prst="rect">
            <a:avLst/>
          </a:prstGeom>
        </p:spPr>
      </p:pic>
      <p:sp>
        <p:nvSpPr>
          <p:cNvPr id="18" name="object 2"/>
          <p:cNvSpPr txBox="1">
            <a:spLocks noGrp="1"/>
          </p:cNvSpPr>
          <p:nvPr>
            <p:custDataLst>
              <p:tags r:id="rId9"/>
            </p:custDataLst>
          </p:nvPr>
        </p:nvSpPr>
        <p:spPr>
          <a:xfrm>
            <a:off x="685955" y="247611"/>
            <a:ext cx="8036972" cy="64579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 algn="l">
              <a:lnSpc>
                <a:spcPct val="150000"/>
              </a:lnSpc>
              <a:tabLst>
                <a:tab pos="452120" algn="l"/>
                <a:tab pos="5918200" algn="l"/>
              </a:tabLst>
            </a:pPr>
            <a:r>
              <a:rPr lang="en-US" altLang="zh-CN" sz="2800" spc="-5" dirty="0">
                <a:solidFill>
                  <a:srgbClr val="3D4A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W610W Portable Wi-Fi Phone</a:t>
            </a:r>
          </a:p>
        </p:txBody>
      </p:sp>
      <p:pic>
        <p:nvPicPr>
          <p:cNvPr id="19" name="图片 18" descr="images (1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89" t="20681" r="8652" b="23881"/>
          <a:stretch>
            <a:fillRect/>
          </a:stretch>
        </p:blipFill>
        <p:spPr>
          <a:xfrm>
            <a:off x="3531870" y="1775460"/>
            <a:ext cx="906780" cy="661035"/>
          </a:xfrm>
          <a:prstGeom prst="rect">
            <a:avLst/>
          </a:prstGeom>
        </p:spPr>
      </p:pic>
      <p:pic>
        <p:nvPicPr>
          <p:cNvPr id="20" name="图片 19" descr="LINKVIL logo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10412730" y="400050"/>
            <a:ext cx="1663700" cy="2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59" y="619505"/>
            <a:ext cx="11814175" cy="0"/>
          </a:xfrm>
          <a:custGeom>
            <a:avLst/>
            <a:gdLst/>
            <a:ahLst/>
            <a:cxnLst/>
            <a:rect l="l" t="t" r="r" b="b"/>
            <a:pathLst>
              <a:path w="11814175">
                <a:moveTo>
                  <a:pt x="0" y="0"/>
                </a:moveTo>
                <a:lnTo>
                  <a:pt x="11814048" y="0"/>
                </a:lnTo>
              </a:path>
            </a:pathLst>
          </a:custGeom>
          <a:ln w="10667">
            <a:solidFill>
              <a:srgbClr val="38ADB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139700"/>
            <a:ext cx="628840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W610W: Highlights and Spec. 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102611" y="4126433"/>
            <a:ext cx="161671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Target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Customers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75504" y="805180"/>
          <a:ext cx="7218046" cy="576072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607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0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</a:rPr>
                        <a:t>W610W</a:t>
                      </a: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LCD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2” 240x320 Color Screen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Operating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Linux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SIP Lines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4 SIP Lines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PTT Key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/>
                        <a:t>One PTT (Push-to-Talk) Key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/>
                        <a:t>Audio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/>
                        <a:t>Hands-free/Headset (3.5mm jack)</a:t>
                      </a:r>
                      <a:endParaRPr lang="zh-CN" altLang="en-US" sz="1400" kern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/>
                        <a:t>Audio Decoding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/>
                        <a:t>G.722, Opus, G.711(A/µ), G.729A/B, G.726, iLBC,G.723.1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/>
                        <a:t>Conference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/>
                        <a:t>3</a:t>
                      </a:r>
                      <a:r>
                        <a:rPr lang="zh-CN" altLang="en-US" sz="1400" kern="1200" dirty="0"/>
                        <a:t>-party voice conference</a:t>
                      </a:r>
                      <a:r>
                        <a:rPr lang="en-US" altLang="zh-CN" sz="1400" kern="12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Wireless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dirty="0"/>
                        <a:t>Dual Wi-Fi bands (2.4G &amp; 5GHz) ,Wi-Fi Roaming, Bluetooth 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kern="1200" dirty="0"/>
                        <a:t>Wi-Fi Encryption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/>
                        <a:t>Supports WPA / WPA2-PSK and 802.1X EAP Encryption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Transmission 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/>
                        <a:t>10/100 Mbps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/>
                        <a:t>Distance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/>
                        <a:t>Supported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Incoming call vibration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00" kern="1200" dirty="0"/>
                        <a:t>Supported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/>
                        <a:t>Charging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/>
                        <a:t>Charging base </a:t>
                      </a:r>
                      <a:r>
                        <a:rPr lang="en-US" altLang="zh-CN" sz="1400" kern="1200" dirty="0"/>
                        <a:t>with </a:t>
                      </a:r>
                      <a:r>
                        <a:rPr lang="zh-CN" altLang="en-US" sz="1400" kern="1200" dirty="0"/>
                        <a:t>DC5V_ 2A power adapte</a:t>
                      </a:r>
                      <a:r>
                        <a:rPr lang="en-US" altLang="zh-CN" sz="1400" kern="1200" dirty="0"/>
                        <a:t>r </a:t>
                      </a:r>
                      <a:r>
                        <a:rPr lang="zh-CN" altLang="en-US" sz="1400" kern="1200" dirty="0"/>
                        <a:t>or direct charging</a:t>
                      </a:r>
                      <a:r>
                        <a:rPr lang="en-US" altLang="zh-CN" sz="1400" kern="1200" dirty="0"/>
                        <a:t> with </a:t>
                      </a:r>
                      <a:r>
                        <a:rPr lang="zh-CN" altLang="en-US" sz="1400" kern="1200" dirty="0"/>
                        <a:t>USB</a:t>
                      </a:r>
                      <a:r>
                        <a:rPr lang="en-US" altLang="zh-CN" sz="1400" kern="1200" dirty="0"/>
                        <a:t>(Type C)</a:t>
                      </a:r>
                      <a:r>
                        <a:rPr lang="zh-CN" altLang="en-US" sz="1400" kern="1200" dirty="0"/>
                        <a:t> interface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/>
                        <a:t>Battery 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1400" kern="1200" dirty="0">
                          <a:sym typeface="+mn-ea"/>
                        </a:rPr>
                        <a:t>Up to 9 hours</a:t>
                      </a:r>
                      <a:r>
                        <a:rPr lang="en-US" altLang="zh-CN" sz="1400" kern="1200" dirty="0">
                          <a:sym typeface="+mn-ea"/>
                        </a:rPr>
                        <a:t> </a:t>
                      </a:r>
                      <a:r>
                        <a:rPr lang="zh-CN" altLang="en-US" sz="1400" kern="1200" dirty="0">
                          <a:sym typeface="+mn-ea"/>
                        </a:rPr>
                        <a:t>talk time and up to 200 hours standby time</a:t>
                      </a:r>
                      <a:endParaRPr lang="en-US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/>
                        <a:t>Protection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kumimoji="1" lang="zh-CN" sz="1400" dirty="0"/>
                        <a:t>drop-safe from 1.8-meter height</a:t>
                      </a:r>
                      <a:endParaRPr kumimoji="1" lang="zh-CN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1066800" y="4648200"/>
            <a:ext cx="2978785" cy="1880235"/>
            <a:chOff x="1112" y="6960"/>
            <a:chExt cx="4691" cy="2961"/>
          </a:xfrm>
        </p:grpSpPr>
        <p:sp>
          <p:nvSpPr>
            <p:cNvPr id="8" name="object 10"/>
            <p:cNvSpPr txBox="1"/>
            <p:nvPr/>
          </p:nvSpPr>
          <p:spPr>
            <a:xfrm>
              <a:off x="3257" y="7080"/>
              <a:ext cx="2546" cy="118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2400" b="1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Target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2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Customers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pic>
          <p:nvPicPr>
            <p:cNvPr id="9" name="图片 8" descr="lQLPJxaZVhQVSoRLTLDtXAdAw5IXeAL8SttwgKIA_76_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4" y="8038"/>
              <a:ext cx="791" cy="780"/>
            </a:xfrm>
            <a:prstGeom prst="rect">
              <a:avLst/>
            </a:prstGeom>
          </p:spPr>
        </p:pic>
        <p:pic>
          <p:nvPicPr>
            <p:cNvPr id="12" name="图片 11" descr="lQLPJxaZVhQVS6FLTLCqgbGA8UI6RwL8StuZQFQA_76_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2" y="9120"/>
              <a:ext cx="791" cy="780"/>
            </a:xfrm>
            <a:prstGeom prst="rect">
              <a:avLst/>
            </a:prstGeom>
          </p:spPr>
        </p:pic>
        <p:sp>
          <p:nvSpPr>
            <p:cNvPr id="47" name="圆角矩形 46"/>
            <p:cNvSpPr/>
            <p:nvPr/>
          </p:nvSpPr>
          <p:spPr>
            <a:xfrm>
              <a:off x="1132" y="8051"/>
              <a:ext cx="750" cy="755"/>
            </a:xfrm>
            <a:prstGeom prst="roundRect">
              <a:avLst>
                <a:gd name="adj" fmla="val 3283"/>
              </a:avLst>
            </a:prstGeom>
            <a:noFill/>
            <a:ln w="12700">
              <a:solidFill>
                <a:srgbClr val="00ADB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49" name="图片 48" descr="C:\Users\DELL\Desktop\20220923\未标题-2.png未标题-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1199" y="8238"/>
              <a:ext cx="615" cy="380"/>
            </a:xfrm>
            <a:prstGeom prst="rect">
              <a:avLst/>
            </a:prstGeom>
          </p:spPr>
        </p:pic>
        <p:sp>
          <p:nvSpPr>
            <p:cNvPr id="59" name="圆角矩形 58"/>
            <p:cNvSpPr/>
            <p:nvPr/>
          </p:nvSpPr>
          <p:spPr>
            <a:xfrm>
              <a:off x="1132" y="6960"/>
              <a:ext cx="750" cy="755"/>
            </a:xfrm>
            <a:prstGeom prst="roundRect">
              <a:avLst>
                <a:gd name="adj" fmla="val 3283"/>
              </a:avLst>
            </a:prstGeom>
            <a:noFill/>
            <a:ln w="12700">
              <a:solidFill>
                <a:srgbClr val="00ADB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60" name="图片 59" descr="C:\Users\DELL\Desktop\20220923\5.png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1243" y="7115"/>
              <a:ext cx="529" cy="444"/>
            </a:xfrm>
            <a:prstGeom prst="rect">
              <a:avLst/>
            </a:prstGeom>
          </p:spPr>
        </p:pic>
        <p:pic>
          <p:nvPicPr>
            <p:cNvPr id="14" name="图片 13" descr="lQLPJxaZVhQVSxlLTLCSIFMT0orYnQL8StuZQFQB_76_7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6" y="8038"/>
              <a:ext cx="791" cy="780"/>
            </a:xfrm>
            <a:prstGeom prst="rect">
              <a:avLst/>
            </a:prstGeom>
          </p:spPr>
        </p:pic>
        <p:sp>
          <p:nvSpPr>
            <p:cNvPr id="62" name="圆角矩形 61"/>
            <p:cNvSpPr/>
            <p:nvPr/>
          </p:nvSpPr>
          <p:spPr>
            <a:xfrm>
              <a:off x="2186" y="6960"/>
              <a:ext cx="750" cy="755"/>
            </a:xfrm>
            <a:prstGeom prst="roundRect">
              <a:avLst>
                <a:gd name="adj" fmla="val 3283"/>
              </a:avLst>
            </a:prstGeom>
            <a:noFill/>
            <a:ln w="12700">
              <a:solidFill>
                <a:srgbClr val="00ADB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63" name="图片 62" descr="C:\Users\DELL\Desktop\20220923\3.png3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2328" y="7084"/>
              <a:ext cx="466" cy="508"/>
            </a:xfrm>
            <a:prstGeom prst="rect">
              <a:avLst/>
            </a:prstGeom>
          </p:spPr>
        </p:pic>
        <p:pic>
          <p:nvPicPr>
            <p:cNvPr id="15" name="图片 14" descr="lQLPJxaZVhQVSwtLTLBdOGTea3G4awL8Stt8gKIA_76_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3" y="9141"/>
              <a:ext cx="791" cy="780"/>
            </a:xfrm>
            <a:prstGeom prst="rect">
              <a:avLst/>
            </a:prstGeom>
          </p:spPr>
        </p:pic>
        <p:sp>
          <p:nvSpPr>
            <p:cNvPr id="65" name="圆角矩形 64"/>
            <p:cNvSpPr/>
            <p:nvPr/>
          </p:nvSpPr>
          <p:spPr>
            <a:xfrm>
              <a:off x="3240" y="6960"/>
              <a:ext cx="750" cy="755"/>
            </a:xfrm>
            <a:prstGeom prst="roundRect">
              <a:avLst>
                <a:gd name="adj" fmla="val 3283"/>
              </a:avLst>
            </a:prstGeom>
            <a:noFill/>
            <a:ln w="12700">
              <a:solidFill>
                <a:srgbClr val="00ADB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66" name="图片 65" descr="C:\Users\DELL\Desktop\20220923\7.png7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3414" y="7051"/>
              <a:ext cx="402" cy="571"/>
            </a:xfrm>
            <a:prstGeom prst="rect">
              <a:avLst/>
            </a:prstGeom>
          </p:spPr>
        </p:pic>
        <p:pic>
          <p:nvPicPr>
            <p:cNvPr id="40" name="图片 39" descr="lQLPJxaZVhSt3iFLTLCtOtpXSQYsPgL8StvTAG4A_76_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19" y="9141"/>
              <a:ext cx="791" cy="780"/>
            </a:xfrm>
            <a:prstGeom prst="rect">
              <a:avLst/>
            </a:prstGeom>
          </p:spPr>
        </p:pic>
        <p:sp>
          <p:nvSpPr>
            <p:cNvPr id="68" name="圆角矩形 67"/>
            <p:cNvSpPr/>
            <p:nvPr/>
          </p:nvSpPr>
          <p:spPr>
            <a:xfrm>
              <a:off x="4293" y="6960"/>
              <a:ext cx="750" cy="755"/>
            </a:xfrm>
            <a:prstGeom prst="roundRect">
              <a:avLst>
                <a:gd name="adj" fmla="val 3283"/>
              </a:avLst>
            </a:prstGeom>
            <a:noFill/>
            <a:ln w="12700">
              <a:solidFill>
                <a:srgbClr val="00ADB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69" name="图片 68" descr="C:\Users\DELL\Desktop\20220923\8.png8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>
            <a:xfrm>
              <a:off x="4326" y="7115"/>
              <a:ext cx="685" cy="444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72" y="5335747"/>
            <a:ext cx="478302" cy="4892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78" y="424054"/>
            <a:ext cx="6444610" cy="4343399"/>
          </a:xfrm>
          <a:prstGeom prst="rect">
            <a:avLst/>
          </a:prstGeom>
        </p:spPr>
      </p:pic>
      <p:pic>
        <p:nvPicPr>
          <p:cNvPr id="3" name="图片 2" descr="LINKVIL logo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668600" y="400050"/>
            <a:ext cx="129159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28650" y="295275"/>
            <a:ext cx="7950200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sz="28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Fanvil </a:t>
            </a:r>
            <a:r>
              <a:rPr kumimoji="1" sz="28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FH-S01：All in one functions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0" y="347663"/>
            <a:ext cx="552450" cy="504825"/>
            <a:chOff x="1" y="133350"/>
            <a:chExt cx="552452" cy="504825"/>
          </a:xfrm>
        </p:grpSpPr>
        <p:sp>
          <p:nvSpPr>
            <p:cNvPr id="37" name="矩形 36"/>
            <p:cNvSpPr/>
            <p:nvPr>
              <p:custDataLst>
                <p:tags r:id="rId11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2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3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" name="图片 25" descr="未标题-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pic>
        <p:nvPicPr>
          <p:cNvPr id="2" name="图片 7" descr="H1000-右视图01-2021.12.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rcRect l="23424" t="13390" r="26748" b="11299"/>
          <a:stretch>
            <a:fillRect/>
          </a:stretch>
        </p:blipFill>
        <p:spPr>
          <a:xfrm>
            <a:off x="4411345" y="2240373"/>
            <a:ext cx="3055620" cy="312356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82930" y="1808163"/>
            <a:ext cx="3124200" cy="14763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b="1" kern="100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All in one functionality</a:t>
            </a:r>
            <a:endParaRPr lang="en-US" altLang="zh-CN" b="1" kern="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Integrated coaxial-driver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digital signal processor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20W digital amplifier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7971155" y="1484948"/>
            <a:ext cx="3891280" cy="179959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b="1" kern="1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High-intelligibility Performance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Support paging, MP3 broadcasting(44.1KHz)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Advanced audio code </a:t>
            </a:r>
            <a:r>
              <a:rPr lang="en-US" altLang="zh-CN" sz="14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G.722 &amp;Opus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Support up to 10 multicasting zones with prioritization</a:t>
            </a:r>
            <a:endParaRPr lang="en-US" altLang="zh-CN" sz="14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583181" y="4939282"/>
            <a:ext cx="3915033" cy="115316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b="1" kern="1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Talkback with built-in microphone</a:t>
            </a:r>
            <a:endParaRPr lang="en-US" altLang="zh-CN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omnidirectional microphone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Support talking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with callers directly</a:t>
            </a:r>
            <a:endParaRPr lang="en-US" altLang="zh-CN" sz="140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8081010" y="4846320"/>
            <a:ext cx="3612515" cy="14763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1432560" algn="l"/>
              </a:tabLst>
            </a:pPr>
            <a:r>
              <a:rPr lang="en-US" altLang="zh-CN" b="1" kern="1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Multiple Applications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Emergency notification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Scheduled plan or real-time task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  <a:tabLst>
                <a:tab pos="1432560" algn="l"/>
              </a:tabLst>
            </a:pP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Play music and annoucement</a:t>
            </a:r>
          </a:p>
        </p:txBody>
      </p:sp>
      <p:cxnSp>
        <p:nvCxnSpPr>
          <p:cNvPr id="7" name="连接符: 肘形 25"/>
          <p:cNvCxnSpPr/>
          <p:nvPr>
            <p:custDataLst>
              <p:tags r:id="rId7"/>
            </p:custDataLst>
          </p:nvPr>
        </p:nvCxnSpPr>
        <p:spPr>
          <a:xfrm>
            <a:off x="3244215" y="2176780"/>
            <a:ext cx="2018030" cy="1287145"/>
          </a:xfrm>
          <a:prstGeom prst="bentConnector3">
            <a:avLst>
              <a:gd name="adj1" fmla="val 50031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连接符: 肘形 31"/>
          <p:cNvCxnSpPr/>
          <p:nvPr>
            <p:custDataLst>
              <p:tags r:id="rId8"/>
            </p:custDataLst>
          </p:nvPr>
        </p:nvCxnSpPr>
        <p:spPr>
          <a:xfrm flipV="1">
            <a:off x="4581525" y="4584065"/>
            <a:ext cx="764540" cy="669290"/>
          </a:xfrm>
          <a:prstGeom prst="bentConnector3">
            <a:avLst>
              <a:gd name="adj1" fmla="val 99833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连接符: 肘形 36"/>
          <p:cNvCxnSpPr>
            <a:endCxn id="6" idx="1"/>
          </p:cNvCxnSpPr>
          <p:nvPr>
            <p:custDataLst>
              <p:tags r:id="rId9"/>
            </p:custDataLst>
          </p:nvPr>
        </p:nvCxnSpPr>
        <p:spPr>
          <a:xfrm flipV="1">
            <a:off x="6969125" y="2385060"/>
            <a:ext cx="1002030" cy="961390"/>
          </a:xfrm>
          <a:prstGeom prst="bentConnector3">
            <a:avLst>
              <a:gd name="adj1" fmla="val 1901"/>
            </a:avLst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连接符: 肘形 45"/>
          <p:cNvCxnSpPr>
            <a:endCxn id="25" idx="1"/>
          </p:cNvCxnSpPr>
          <p:nvPr>
            <p:custDataLst>
              <p:tags r:id="rId10"/>
            </p:custDataLst>
          </p:nvPr>
        </p:nvCxnSpPr>
        <p:spPr>
          <a:xfrm rot="5400000" flipV="1">
            <a:off x="6727190" y="4231005"/>
            <a:ext cx="1590675" cy="1116330"/>
          </a:xfrm>
          <a:prstGeom prst="bentConnector2">
            <a:avLst/>
          </a:prstGeom>
          <a:ln w="6350">
            <a:solidFill>
              <a:srgbClr val="EA0017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0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28650" y="295275"/>
            <a:ext cx="7950200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Fanvil SIP Paging Gateways</a:t>
            </a:r>
          </a:p>
        </p:txBody>
      </p:sp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0" y="347663"/>
            <a:ext cx="552450" cy="504825"/>
            <a:chOff x="1" y="133350"/>
            <a:chExt cx="552452" cy="504825"/>
          </a:xfrm>
        </p:grpSpPr>
        <p:sp>
          <p:nvSpPr>
            <p:cNvPr id="37" name="矩形 36"/>
            <p:cNvSpPr/>
            <p:nvPr>
              <p:custDataLst>
                <p:tags r:id="rId25"/>
              </p:custDataLst>
            </p:nvPr>
          </p:nvSpPr>
          <p:spPr>
            <a:xfrm>
              <a:off x="1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26"/>
              </p:custDataLst>
            </p:nvPr>
          </p:nvSpPr>
          <p:spPr>
            <a:xfrm>
              <a:off x="209552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27"/>
              </p:custDataLst>
            </p:nvPr>
          </p:nvSpPr>
          <p:spPr>
            <a:xfrm>
              <a:off x="419103" y="133350"/>
              <a:ext cx="133350" cy="504825"/>
            </a:xfrm>
            <a:prstGeom prst="rect">
              <a:avLst/>
            </a:prstGeom>
            <a:solidFill>
              <a:srgbClr val="EA0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" name="图片 25" descr="未标题-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  <p:sp>
        <p:nvSpPr>
          <p:cNvPr id="101" name="矩形 100"/>
          <p:cNvSpPr/>
          <p:nvPr>
            <p:custDataLst>
              <p:tags r:id="rId2"/>
            </p:custDataLst>
          </p:nvPr>
        </p:nvSpPr>
        <p:spPr>
          <a:xfrm>
            <a:off x="1007606" y="3249295"/>
            <a:ext cx="825500" cy="153670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>
            <p:custDataLst>
              <p:tags r:id="rId3"/>
            </p:custDataLst>
          </p:nvPr>
        </p:nvSpPr>
        <p:spPr>
          <a:xfrm>
            <a:off x="945079" y="1670050"/>
            <a:ext cx="51822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Small and stylish, with HD audio and function-rich interfaces, </a:t>
            </a:r>
            <a:r>
              <a:rPr lang="en-US" altLang="zh-CN" sz="1400" kern="1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Fanvil</a:t>
            </a:r>
            <a:r>
              <a:rPr lang="en-US" altLang="zh-CN" sz="1400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paging gateways are</a:t>
            </a:r>
            <a:r>
              <a:rPr lang="en-US" altLang="zh-CN" sz="1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used for real-time and fixed-time MP3 broadcasting, one-touch intercom and video linkage when connected to external devices.</a:t>
            </a:r>
            <a:endParaRPr lang="zh-CN" altLang="zh-CN" sz="140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>
            <p:custDataLst>
              <p:tags r:id="rId4"/>
            </p:custDataLst>
          </p:nvPr>
        </p:nvSpPr>
        <p:spPr>
          <a:xfrm>
            <a:off x="7105650" y="3905885"/>
            <a:ext cx="3989070" cy="1581150"/>
          </a:xfrm>
          <a:prstGeom prst="rect">
            <a:avLst/>
          </a:prstGeom>
          <a:solidFill>
            <a:srgbClr val="1D2C4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7963397" y="4296410"/>
            <a:ext cx="2273300" cy="1174750"/>
            <a:chOff x="12990" y="4908"/>
            <a:chExt cx="3580" cy="1850"/>
          </a:xfrm>
        </p:grpSpPr>
        <p:sp>
          <p:nvSpPr>
            <p:cNvPr id="36" name="文本框 35"/>
            <p:cNvSpPr txBox="1"/>
            <p:nvPr>
              <p:custDataLst>
                <p:tags r:id="rId23"/>
              </p:custDataLst>
            </p:nvPr>
          </p:nvSpPr>
          <p:spPr>
            <a:xfrm>
              <a:off x="14414" y="6322"/>
              <a:ext cx="89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PA2S</a:t>
              </a:r>
              <a:endPara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" name="图片 6" descr="PA2S_06_20201102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12990" y="4908"/>
              <a:ext cx="3580" cy="1134"/>
            </a:xfrm>
            <a:prstGeom prst="rect">
              <a:avLst/>
            </a:prstGeom>
          </p:spPr>
        </p:pic>
      </p:grpSp>
      <p:sp>
        <p:nvSpPr>
          <p:cNvPr id="45" name="矩形 44"/>
          <p:cNvSpPr/>
          <p:nvPr>
            <p:custDataLst>
              <p:tags r:id="rId5"/>
            </p:custDataLst>
          </p:nvPr>
        </p:nvSpPr>
        <p:spPr>
          <a:xfrm>
            <a:off x="7105650" y="1670050"/>
            <a:ext cx="3989070" cy="1590040"/>
          </a:xfrm>
          <a:prstGeom prst="rect">
            <a:avLst/>
          </a:prstGeom>
          <a:solidFill>
            <a:srgbClr val="B989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7998322" y="2081530"/>
            <a:ext cx="2202815" cy="1139825"/>
            <a:chOff x="13045" y="1626"/>
            <a:chExt cx="3469" cy="1795"/>
          </a:xfrm>
        </p:grpSpPr>
        <p:sp>
          <p:nvSpPr>
            <p:cNvPr id="3" name="文本框 2"/>
            <p:cNvSpPr txBox="1"/>
            <p:nvPr>
              <p:custDataLst>
                <p:tags r:id="rId21"/>
              </p:custDataLst>
            </p:nvPr>
          </p:nvSpPr>
          <p:spPr>
            <a:xfrm>
              <a:off x="14414" y="2985"/>
              <a:ext cx="730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PA3</a:t>
              </a:r>
            </a:p>
          </p:txBody>
        </p:sp>
        <p:pic>
          <p:nvPicPr>
            <p:cNvPr id="11" name="图片 10" descr="PA3_01_正面_Front_20200825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3045" y="1626"/>
              <a:ext cx="3469" cy="1020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>
            <p:custDataLst>
              <p:tags r:id="rId6"/>
            </p:custDataLst>
          </p:nvPr>
        </p:nvSpPr>
        <p:spPr>
          <a:xfrm>
            <a:off x="978397" y="4793094"/>
            <a:ext cx="431800" cy="431800"/>
          </a:xfrm>
          <a:prstGeom prst="roundRect">
            <a:avLst/>
          </a:prstGeom>
          <a:noFill/>
          <a:ln w="19050" cmpd="sng">
            <a:solidFill>
              <a:srgbClr val="EA00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3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464172" y="482484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Rich Interfaces</a:t>
            </a:r>
            <a:endParaRPr lang="zh-CN" altLang="en-US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圆角矩形 26"/>
          <p:cNvSpPr/>
          <p:nvPr>
            <p:custDataLst>
              <p:tags r:id="rId8"/>
            </p:custDataLst>
          </p:nvPr>
        </p:nvSpPr>
        <p:spPr>
          <a:xfrm>
            <a:off x="3597841" y="4793094"/>
            <a:ext cx="431800" cy="431800"/>
          </a:xfrm>
          <a:prstGeom prst="roundRect">
            <a:avLst/>
          </a:prstGeom>
          <a:noFill/>
          <a:ln w="19050" cmpd="sng">
            <a:solidFill>
              <a:srgbClr val="EA00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3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4089331" y="4824844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Video Linkage</a:t>
            </a:r>
            <a:endParaRPr lang="zh-CN" altLang="en-US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9" name="图片 28" descr="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3643879" y="4852149"/>
            <a:ext cx="339725" cy="313690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4089331" y="407236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HD Broadcasting</a:t>
            </a:r>
            <a:endParaRPr lang="zh-CN" altLang="en-US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圆角矩形 32"/>
          <p:cNvSpPr/>
          <p:nvPr>
            <p:custDataLst>
              <p:tags r:id="rId12"/>
            </p:custDataLst>
          </p:nvPr>
        </p:nvSpPr>
        <p:spPr>
          <a:xfrm>
            <a:off x="3597841" y="4040619"/>
            <a:ext cx="431800" cy="431800"/>
          </a:xfrm>
          <a:prstGeom prst="roundRect">
            <a:avLst/>
          </a:prstGeom>
          <a:noFill/>
          <a:ln w="19050" cmpd="sng">
            <a:solidFill>
              <a:srgbClr val="EA00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3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4" name="图片 33" descr="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645149" y="4110469"/>
            <a:ext cx="311785" cy="2921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1481433" y="410308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Compact Design</a:t>
            </a:r>
            <a:endParaRPr lang="zh-CN" altLang="en-US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>
            <p:custDataLst>
              <p:tags r:id="rId15"/>
            </p:custDataLst>
          </p:nvPr>
        </p:nvSpPr>
        <p:spPr>
          <a:xfrm>
            <a:off x="978466" y="4040619"/>
            <a:ext cx="431800" cy="431800"/>
          </a:xfrm>
          <a:prstGeom prst="roundRect">
            <a:avLst/>
          </a:prstGeom>
          <a:noFill/>
          <a:ln w="19050" cmpd="sng">
            <a:solidFill>
              <a:srgbClr val="EA00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3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9" name="图片 38" descr="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073081" y="4099674"/>
            <a:ext cx="242570" cy="313690"/>
          </a:xfrm>
          <a:prstGeom prst="rect">
            <a:avLst/>
          </a:prstGeom>
        </p:spPr>
      </p:pic>
      <p:pic>
        <p:nvPicPr>
          <p:cNvPr id="42" name="图片 41" descr="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025704" y="4852149"/>
            <a:ext cx="311785" cy="313690"/>
          </a:xfrm>
          <a:prstGeom prst="rect">
            <a:avLst/>
          </a:prstGeom>
        </p:spPr>
      </p:pic>
      <p:sp>
        <p:nvSpPr>
          <p:cNvPr id="21" name="圆角矩形 20"/>
          <p:cNvSpPr/>
          <p:nvPr>
            <p:custDataLst>
              <p:tags r:id="rId18"/>
            </p:custDataLst>
          </p:nvPr>
        </p:nvSpPr>
        <p:spPr>
          <a:xfrm>
            <a:off x="978466" y="5545569"/>
            <a:ext cx="431800" cy="431800"/>
          </a:xfrm>
          <a:prstGeom prst="roundRect">
            <a:avLst/>
          </a:prstGeom>
          <a:noFill/>
          <a:ln w="19050" cmpd="sng">
            <a:solidFill>
              <a:srgbClr val="EA00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3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1464241" y="557731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Standard Initiation Protocol</a:t>
            </a:r>
            <a:endParaRPr lang="zh-CN" altLang="en-US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3" name="图片 42" descr="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032124" y="5677014"/>
            <a:ext cx="324485" cy="1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631825" y="295274"/>
            <a:ext cx="5753813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  <a:defRPr/>
            </a:pPr>
            <a:endParaRPr lang="zh-CN" sz="2800" b="1">
              <a:solidFill>
                <a:schemeClr val="tx1">
                  <a:lumMod val="75000"/>
                  <a:lumOff val="25000"/>
                </a:schemeClr>
              </a:solidFill>
              <a:cs typeface="微软雅黑"/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2351722" y="2870200"/>
            <a:ext cx="7488554" cy="1117600"/>
            <a:chOff x="2444115" y="2637079"/>
            <a:chExt cx="7488554" cy="1117600"/>
          </a:xfrm>
        </p:grpSpPr>
        <p:sp>
          <p:nvSpPr>
            <p:cNvPr id="20" name="Pentagon 4"/>
            <p:cNvSpPr/>
            <p:nvPr/>
          </p:nvSpPr>
          <p:spPr bwMode="auto">
            <a:xfrm>
              <a:off x="2995354" y="2832060"/>
              <a:ext cx="6937316" cy="880000"/>
            </a:xfrm>
            <a:prstGeom prst="homePlate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1" name="Pentagon 5"/>
            <p:cNvSpPr/>
            <p:nvPr/>
          </p:nvSpPr>
          <p:spPr bwMode="auto">
            <a:xfrm>
              <a:off x="2995354" y="2755880"/>
              <a:ext cx="6759716" cy="880000"/>
            </a:xfrm>
            <a:prstGeom prst="homePlate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D7000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ko-KR" sz="1800" b="0" i="0" u="none" strike="noStrike" cap="none" spc="0">
                <a:ln>
                  <a:noFill/>
                </a:ln>
                <a:solidFill>
                  <a:srgbClr val="000000"/>
                </a:solidFill>
                <a:cs typeface="微软雅黑"/>
              </a:endParaRPr>
            </a:p>
          </p:txBody>
        </p:sp>
        <p:sp>
          <p:nvSpPr>
            <p:cNvPr id="22" name="Diamond 6"/>
            <p:cNvSpPr/>
            <p:nvPr/>
          </p:nvSpPr>
          <p:spPr bwMode="auto">
            <a:xfrm>
              <a:off x="2444115" y="2637079"/>
              <a:ext cx="1044990" cy="1117600"/>
            </a:xfrm>
            <a:prstGeom prst="diamond">
              <a:avLst/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3" name="직사각형 39"/>
            <p:cNvSpPr/>
            <p:nvPr/>
          </p:nvSpPr>
          <p:spPr bwMode="auto">
            <a:xfrm>
              <a:off x="2743835" y="2951405"/>
              <a:ext cx="461010" cy="52197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>
                  <a:solidFill>
                    <a:sysClr val="window" lastClr="FFFFFF"/>
                  </a:solidFill>
                  <a:ea typeface="微软雅黑"/>
                </a:rPr>
                <a:t>3</a:t>
              </a:r>
              <a:r>
                <a:rPr lang="en-US" sz="2800" b="1" i="0" u="none" strike="noStrike" cap="none" spc="0" dirty="0" smtClean="0">
                  <a:ln>
                    <a:noFill/>
                  </a:ln>
                  <a:solidFill>
                    <a:sysClr val="window" lastClr="FFFFFF"/>
                  </a:solidFill>
                  <a:latin typeface="Arial"/>
                  <a:ea typeface="微软雅黑"/>
                </a:rPr>
                <a:t>  </a:t>
              </a:r>
              <a:endParaRPr lang="ko-KR" sz="2800" b="0" i="0" u="none" strike="noStrike" cap="none" spc="0" dirty="0">
                <a:ln>
                  <a:noFill/>
                </a:ln>
                <a:solidFill>
                  <a:sysClr val="window" lastClr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4" name="TextBox 12"/>
            <p:cNvSpPr txBox="1"/>
            <p:nvPr/>
          </p:nvSpPr>
          <p:spPr bwMode="auto">
            <a:xfrm>
              <a:off x="3489454" y="2934895"/>
              <a:ext cx="5574219" cy="52197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algn="ctr">
                <a:defRPr/>
              </a:pPr>
              <a:r>
                <a:rPr lang="en-US" altLang="zh-CN" sz="2800" dirty="0" smtClean="0">
                  <a:latin typeface="Arial"/>
                  <a:ea typeface="微软雅黑"/>
                </a:rPr>
                <a:t>Solution Features</a:t>
              </a:r>
              <a:endParaRPr lang="zh-CN" sz="2800" dirty="0"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2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6859" r="15386" b="6917"/>
          <a:stretch/>
        </p:blipFill>
        <p:spPr>
          <a:xfrm>
            <a:off x="3745706" y="912854"/>
            <a:ext cx="1769152" cy="1499933"/>
          </a:xfrm>
          <a:prstGeom prst="rect">
            <a:avLst/>
          </a:prstGeom>
        </p:spPr>
      </p:pic>
      <p:sp>
        <p:nvSpPr>
          <p:cNvPr id="32" name="矩形标注 31"/>
          <p:cNvSpPr/>
          <p:nvPr/>
        </p:nvSpPr>
        <p:spPr>
          <a:xfrm>
            <a:off x="5920678" y="912854"/>
            <a:ext cx="1140521" cy="942470"/>
          </a:xfrm>
          <a:prstGeom prst="wedgeRectCallout">
            <a:avLst>
              <a:gd name="adj1" fmla="val -97123"/>
              <a:gd name="adj2" fmla="val 3545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7000875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Easy to activate an emergency call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7662"/>
          <a:stretch/>
        </p:blipFill>
        <p:spPr>
          <a:xfrm>
            <a:off x="793338" y="4613478"/>
            <a:ext cx="1550506" cy="20782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3902981" y="5415072"/>
            <a:ext cx="458561" cy="10143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6551301" y="3275797"/>
            <a:ext cx="409142" cy="6299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31899" r="33644" b="31022"/>
          <a:stretch/>
        </p:blipFill>
        <p:spPr>
          <a:xfrm>
            <a:off x="6286231" y="1999838"/>
            <a:ext cx="711555" cy="7096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6" b="100000" l="95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1120" y="2709449"/>
            <a:ext cx="1805894" cy="17626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70" b="92886" l="4123" r="98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7" t="6095" r="2051" b="11721"/>
          <a:stretch/>
        </p:blipFill>
        <p:spPr>
          <a:xfrm>
            <a:off x="793338" y="1517206"/>
            <a:ext cx="3808565" cy="3367354"/>
          </a:xfrm>
          <a:prstGeom prst="rect">
            <a:avLst/>
          </a:prstGeom>
        </p:spPr>
      </p:pic>
      <p:cxnSp>
        <p:nvCxnSpPr>
          <p:cNvPr id="8" name="肘形连接符 7"/>
          <p:cNvCxnSpPr>
            <a:endCxn id="10" idx="1"/>
          </p:cNvCxnSpPr>
          <p:nvPr/>
        </p:nvCxnSpPr>
        <p:spPr>
          <a:xfrm rot="5400000" flipH="1" flipV="1">
            <a:off x="2662000" y="1790127"/>
            <a:ext cx="1211011" cy="956401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3" idx="0"/>
          </p:cNvCxnSpPr>
          <p:nvPr/>
        </p:nvCxnSpPr>
        <p:spPr>
          <a:xfrm flipH="1" flipV="1">
            <a:off x="4132261" y="3680652"/>
            <a:ext cx="1" cy="1734420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960504" y="3119718"/>
            <a:ext cx="23052" cy="1844168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82" b="98718" l="7143" r="98810">
                        <a14:foregroundMark x1="38095" y1="32051" x2="38095" y2="32051"/>
                        <a14:foregroundMark x1="39286" y1="25641" x2="39286" y2="25641"/>
                        <a14:foregroundMark x1="63095" y1="25641" x2="63095" y2="25641"/>
                        <a14:foregroundMark x1="51190" y1="29487" x2="51190" y2="29487"/>
                        <a14:foregroundMark x1="33333" y1="21795" x2="36905" y2="26923"/>
                        <a14:foregroundMark x1="26190" y1="34615" x2="26190" y2="64103"/>
                        <a14:foregroundMark x1="28571" y1="61538" x2="63095" y2="66667"/>
                        <a14:foregroundMark x1="19048" y1="34615" x2="19048" y2="57692"/>
                        <a14:foregroundMark x1="30952" y1="15385" x2="71429" y2="15385"/>
                        <a14:foregroundMark x1="80952" y1="25641" x2="82143" y2="62821"/>
                        <a14:foregroundMark x1="29762" y1="83333" x2="67857" y2="83333"/>
                        <a14:foregroundMark x1="20238" y1="64103" x2="20238" y2="69231"/>
                        <a14:foregroundMark x1="82143" y1="69231" x2="82143" y2="74359"/>
                        <a14:foregroundMark x1="78571" y1="17949" x2="80952" y2="20513"/>
                        <a14:backgroundMark x1="34524" y1="6410" x2="72619" y2="6410"/>
                        <a14:backgroundMark x1="80952" y1="7692" x2="92857" y2="20513"/>
                        <a14:backgroundMark x1="91667" y1="33333" x2="91667" y2="64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3855" y="975985"/>
            <a:ext cx="895058" cy="83112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5" name="直接连接符 34"/>
          <p:cNvCxnSpPr>
            <a:stCxn id="15" idx="1"/>
          </p:cNvCxnSpPr>
          <p:nvPr/>
        </p:nvCxnSpPr>
        <p:spPr>
          <a:xfrm flipH="1" flipV="1">
            <a:off x="5444067" y="1913467"/>
            <a:ext cx="842164" cy="4411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7272867" y="1126056"/>
            <a:ext cx="4318000" cy="92333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Press the big “HELP” button which is easy to locate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Press the wireless button in the room 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7280967" y="3406127"/>
            <a:ext cx="4318000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Press the handheld wireless button 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7272867" y="4779220"/>
            <a:ext cx="4318000" cy="14773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Press the “RED” button on the handset while aged people in the 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Press the button or pull the cord in the bathroom when an situation occurs</a:t>
            </a:r>
            <a:endParaRPr lang="zh-CN" altLang="en-US" dirty="0"/>
          </a:p>
        </p:txBody>
      </p:sp>
      <p:cxnSp>
        <p:nvCxnSpPr>
          <p:cNvPr id="40" name="直接连接符 39"/>
          <p:cNvCxnSpPr>
            <a:stCxn id="14" idx="1"/>
          </p:cNvCxnSpPr>
          <p:nvPr/>
        </p:nvCxnSpPr>
        <p:spPr>
          <a:xfrm flipH="1">
            <a:off x="5748867" y="3590794"/>
            <a:ext cx="802434" cy="24473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6859" r="15386" b="6917"/>
          <a:stretch/>
        </p:blipFill>
        <p:spPr>
          <a:xfrm>
            <a:off x="41584" y="2316936"/>
            <a:ext cx="3169745" cy="2687393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626864" y="5232827"/>
            <a:ext cx="2354215" cy="1452282"/>
          </a:xfrm>
          <a:prstGeom prst="round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标注 11"/>
          <p:cNvSpPr/>
          <p:nvPr/>
        </p:nvSpPr>
        <p:spPr>
          <a:xfrm>
            <a:off x="3690316" y="3511083"/>
            <a:ext cx="2290763" cy="1221192"/>
          </a:xfrm>
          <a:prstGeom prst="wedgeRectCallout">
            <a:avLst>
              <a:gd name="adj1" fmla="val -78557"/>
              <a:gd name="adj2" fmla="val -24679"/>
            </a:avLst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3259667" y="1253067"/>
            <a:ext cx="3200400" cy="1972733"/>
          </a:xfrm>
          <a:prstGeom prst="wedgeRectCallout">
            <a:avLst>
              <a:gd name="adj1" fmla="val -79563"/>
              <a:gd name="adj2" fmla="val 56491"/>
            </a:avLst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7000875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Speed dial buttons for family members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5523" y="1539543"/>
            <a:ext cx="2800350" cy="1352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62057" y="1352390"/>
            <a:ext cx="493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One-touch to make a speed dial to family members, or local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The label is replaceable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User friendly for aged people 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304" y="3573992"/>
            <a:ext cx="1381125" cy="10953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662057" y="3511083"/>
            <a:ext cx="493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Big “HELP” button for Emergency Call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It’s easy to identify and find when an situation occurs.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5345858" y="5681860"/>
            <a:ext cx="409142" cy="6299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31899" r="33644" b="31022"/>
          <a:stretch/>
        </p:blipFill>
        <p:spPr>
          <a:xfrm>
            <a:off x="3923415" y="5642052"/>
            <a:ext cx="711555" cy="709611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2950669" y="4434413"/>
            <a:ext cx="676195" cy="898306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657274" y="5535191"/>
            <a:ext cx="493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Capable to work with wireless button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Allow user to put the wireless button in the room wherever needed and easy to reach.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10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631825" y="1137237"/>
            <a:ext cx="3978595" cy="530966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7159785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Emergency Call to multiple numbers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89636" y="1421371"/>
            <a:ext cx="3561440" cy="4549155"/>
            <a:chOff x="505327" y="1505896"/>
            <a:chExt cx="3561440" cy="454915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t="6859" r="15386" b="6917"/>
            <a:stretch/>
          </p:blipFill>
          <p:spPr>
            <a:xfrm>
              <a:off x="1726301" y="1505896"/>
              <a:ext cx="2340466" cy="198430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1" r="27662"/>
            <a:stretch/>
          </p:blipFill>
          <p:spPr>
            <a:xfrm>
              <a:off x="2184147" y="3976837"/>
              <a:ext cx="1550506" cy="20782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9" t="27166" r="45954" b="24027"/>
            <a:stretch/>
          </p:blipFill>
          <p:spPr>
            <a:xfrm>
              <a:off x="656534" y="3490204"/>
              <a:ext cx="409142" cy="629993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4" t="31899" r="33644" b="31022"/>
            <a:stretch/>
          </p:blipFill>
          <p:spPr>
            <a:xfrm>
              <a:off x="505327" y="1860116"/>
              <a:ext cx="711555" cy="709611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AB6E8AD-20BD-4E80-8B9C-E8694960C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400" b="96400" l="13600" r="92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0" t="23694" r="35634" b="4599"/>
            <a:stretch/>
          </p:blipFill>
          <p:spPr>
            <a:xfrm>
              <a:off x="631825" y="5040674"/>
              <a:ext cx="458561" cy="1014377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5033042" y="1260182"/>
            <a:ext cx="6539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To ensure the emergency call is answered, it can be set to call a set of destination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Totally 8 numbers supported in the destination call list, they will be called one by one, until one is answered</a:t>
            </a:r>
          </a:p>
          <a:p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7045600" y="4417588"/>
            <a:ext cx="915059" cy="916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8144417" y="4417588"/>
            <a:ext cx="915059" cy="9164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10657096" y="4417588"/>
            <a:ext cx="915059" cy="91643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9327758" y="4764100"/>
            <a:ext cx="157522" cy="157522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590277" y="4764100"/>
            <a:ext cx="157522" cy="157522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852796" y="4764100"/>
            <a:ext cx="157522" cy="157522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75785" y="5410847"/>
            <a:ext cx="116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1</a:t>
            </a:r>
            <a:r>
              <a:rPr lang="en-US" altLang="zh-CN" sz="1200" baseline="30000" dirty="0" smtClean="0"/>
              <a:t>st</a:t>
            </a:r>
            <a:r>
              <a:rPr lang="en-US" altLang="zh-CN" sz="1200" dirty="0" smtClean="0"/>
              <a:t> destination</a:t>
            </a:r>
            <a:endParaRPr lang="zh-CN" altLang="en-US" sz="12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21364" y="5410847"/>
            <a:ext cx="136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2</a:t>
            </a:r>
            <a:r>
              <a:rPr lang="en-US" altLang="zh-CN" sz="1200" baseline="30000" dirty="0" smtClean="0"/>
              <a:t>nd</a:t>
            </a:r>
            <a:r>
              <a:rPr lang="en-US" altLang="zh-CN" sz="1200" dirty="0" smtClean="0"/>
              <a:t>  destination</a:t>
            </a:r>
            <a:endParaRPr lang="zh-CN" altLang="en-US" sz="1200" dirty="0"/>
          </a:p>
        </p:txBody>
      </p:sp>
      <p:sp>
        <p:nvSpPr>
          <p:cNvPr id="33" name="文本框 32"/>
          <p:cNvSpPr txBox="1"/>
          <p:nvPr/>
        </p:nvSpPr>
        <p:spPr>
          <a:xfrm>
            <a:off x="10638542" y="5404450"/>
            <a:ext cx="136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8</a:t>
            </a:r>
            <a:r>
              <a:rPr lang="en-US" altLang="zh-CN" sz="1200" baseline="30000" dirty="0" smtClean="0"/>
              <a:t>th</a:t>
            </a:r>
            <a:r>
              <a:rPr lang="en-US" altLang="zh-CN" sz="1200" dirty="0" smtClean="0"/>
              <a:t> destination</a:t>
            </a:r>
            <a:endParaRPr lang="zh-CN" altLang="en-US" sz="1200" dirty="0"/>
          </a:p>
        </p:txBody>
      </p:sp>
      <p:sp>
        <p:nvSpPr>
          <p:cNvPr id="34" name="右箭头 33"/>
          <p:cNvSpPr/>
          <p:nvPr/>
        </p:nvSpPr>
        <p:spPr>
          <a:xfrm>
            <a:off x="4894729" y="4764100"/>
            <a:ext cx="1936377" cy="291994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7000875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Auto-Answer call from loved families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6859" r="15386" b="6917"/>
          <a:stretch/>
        </p:blipFill>
        <p:spPr>
          <a:xfrm>
            <a:off x="5686137" y="2158187"/>
            <a:ext cx="1791180" cy="1518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7619" r="23791" b="7962"/>
          <a:stretch/>
        </p:blipFill>
        <p:spPr>
          <a:xfrm>
            <a:off x="2396463" y="1083708"/>
            <a:ext cx="665229" cy="11564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0" b="100000" l="349" r="99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2" y="1034952"/>
            <a:ext cx="925552" cy="11978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7619" r="23791" b="7962"/>
          <a:stretch/>
        </p:blipFill>
        <p:spPr>
          <a:xfrm>
            <a:off x="2396463" y="2696760"/>
            <a:ext cx="665229" cy="11564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21" b="97046" l="6329" r="95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6118" r="14744" b="6868"/>
          <a:stretch/>
        </p:blipFill>
        <p:spPr>
          <a:xfrm>
            <a:off x="718621" y="2546876"/>
            <a:ext cx="1183217" cy="1456267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31825" y="906657"/>
            <a:ext cx="2881842" cy="35434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0195" y="4077536"/>
            <a:ext cx="2458018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Family members</a:t>
            </a:r>
            <a:endParaRPr lang="zh-CN" altLang="en-US" dirty="0"/>
          </a:p>
        </p:txBody>
      </p:sp>
      <p:sp>
        <p:nvSpPr>
          <p:cNvPr id="11" name="右箭头 10"/>
          <p:cNvSpPr/>
          <p:nvPr/>
        </p:nvSpPr>
        <p:spPr>
          <a:xfrm>
            <a:off x="3513667" y="2743200"/>
            <a:ext cx="2235200" cy="423333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99" b="100000" l="5063" r="943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r="7994"/>
          <a:stretch/>
        </p:blipFill>
        <p:spPr>
          <a:xfrm>
            <a:off x="718621" y="5082249"/>
            <a:ext cx="974384" cy="112222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1812774" y="4983534"/>
            <a:ext cx="1317681" cy="131965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19867" y="6303189"/>
            <a:ext cx="1901133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Strange people</a:t>
            </a:r>
            <a:endParaRPr lang="zh-CN" altLang="en-US" dirty="0"/>
          </a:p>
        </p:txBody>
      </p:sp>
      <p:sp>
        <p:nvSpPr>
          <p:cNvPr id="22" name="圆角矩形 21"/>
          <p:cNvSpPr/>
          <p:nvPr/>
        </p:nvSpPr>
        <p:spPr>
          <a:xfrm>
            <a:off x="631825" y="4611000"/>
            <a:ext cx="2881842" cy="2145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直角上箭头 22"/>
          <p:cNvSpPr/>
          <p:nvPr/>
        </p:nvSpPr>
        <p:spPr>
          <a:xfrm>
            <a:off x="3513667" y="3450495"/>
            <a:ext cx="3572933" cy="2192866"/>
          </a:xfrm>
          <a:prstGeom prst="bentUpArrow">
            <a:avLst>
              <a:gd name="adj1" fmla="val 8398"/>
              <a:gd name="adj2" fmla="val 11872"/>
              <a:gd name="adj3" fmla="val 14961"/>
            </a:avLst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27854" y="2019334"/>
            <a:ext cx="38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When receiving an incoming call, if call is from family member or trusted people, the phone will auto answer the call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If call is from others, the phone will be ringing.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It help to protect privacy and allow the trusted people to check the status remotely without any other action needed.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37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631825" y="295274"/>
            <a:ext cx="5753813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  <a:defRPr/>
            </a:pPr>
            <a:endParaRPr lang="zh-CN" sz="2800" b="1">
              <a:solidFill>
                <a:schemeClr val="tx1">
                  <a:lumMod val="75000"/>
                  <a:lumOff val="25000"/>
                </a:schemeClr>
              </a:solidFill>
              <a:cs typeface="微软雅黑"/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2351722" y="2870200"/>
            <a:ext cx="7488554" cy="1117600"/>
            <a:chOff x="2444115" y="2637079"/>
            <a:chExt cx="7488554" cy="1117600"/>
          </a:xfrm>
        </p:grpSpPr>
        <p:sp>
          <p:nvSpPr>
            <p:cNvPr id="20" name="Pentagon 4"/>
            <p:cNvSpPr/>
            <p:nvPr/>
          </p:nvSpPr>
          <p:spPr bwMode="auto">
            <a:xfrm>
              <a:off x="2995354" y="2832060"/>
              <a:ext cx="6937316" cy="880000"/>
            </a:xfrm>
            <a:prstGeom prst="homePlate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1" name="Pentagon 5"/>
            <p:cNvSpPr/>
            <p:nvPr/>
          </p:nvSpPr>
          <p:spPr bwMode="auto">
            <a:xfrm>
              <a:off x="2995354" y="2755880"/>
              <a:ext cx="6759716" cy="880000"/>
            </a:xfrm>
            <a:prstGeom prst="homePlate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D7000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ko-KR" sz="1800" b="0" i="0" u="none" strike="noStrike" cap="none" spc="0">
                <a:ln>
                  <a:noFill/>
                </a:ln>
                <a:solidFill>
                  <a:srgbClr val="000000"/>
                </a:solidFill>
                <a:cs typeface="微软雅黑"/>
              </a:endParaRPr>
            </a:p>
          </p:txBody>
        </p:sp>
        <p:sp>
          <p:nvSpPr>
            <p:cNvPr id="22" name="Diamond 6"/>
            <p:cNvSpPr/>
            <p:nvPr/>
          </p:nvSpPr>
          <p:spPr bwMode="auto">
            <a:xfrm>
              <a:off x="2444115" y="2637079"/>
              <a:ext cx="1044990" cy="1117600"/>
            </a:xfrm>
            <a:prstGeom prst="diamond">
              <a:avLst/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3" name="직사각형 39"/>
            <p:cNvSpPr/>
            <p:nvPr/>
          </p:nvSpPr>
          <p:spPr bwMode="auto">
            <a:xfrm>
              <a:off x="2743835" y="2951405"/>
              <a:ext cx="461010" cy="52197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>
                  <a:solidFill>
                    <a:sysClr val="window" lastClr="FFFFFF"/>
                  </a:solidFill>
                  <a:ea typeface="微软雅黑"/>
                </a:rPr>
                <a:t>4</a:t>
              </a:r>
              <a:r>
                <a:rPr lang="en-US" sz="2800" b="1" i="0" u="none" strike="noStrike" cap="none" spc="0" dirty="0" smtClean="0">
                  <a:ln>
                    <a:noFill/>
                  </a:ln>
                  <a:solidFill>
                    <a:sysClr val="window" lastClr="FFFFFF"/>
                  </a:solidFill>
                  <a:latin typeface="Arial"/>
                  <a:ea typeface="微软雅黑"/>
                </a:rPr>
                <a:t>  </a:t>
              </a:r>
              <a:endParaRPr lang="ko-KR" sz="2800" b="0" i="0" u="none" strike="noStrike" cap="none" spc="0" dirty="0">
                <a:ln>
                  <a:noFill/>
                </a:ln>
                <a:solidFill>
                  <a:sysClr val="window" lastClr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4" name="TextBox 12"/>
            <p:cNvSpPr txBox="1"/>
            <p:nvPr/>
          </p:nvSpPr>
          <p:spPr bwMode="auto">
            <a:xfrm>
              <a:off x="3489454" y="2934895"/>
              <a:ext cx="5574219" cy="52197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algn="ctr">
                <a:defRPr/>
              </a:pPr>
              <a:r>
                <a:rPr lang="en-US" altLang="zh-CN" sz="2800" dirty="0" smtClean="0">
                  <a:latin typeface="Arial"/>
                  <a:ea typeface="微软雅黑"/>
                </a:rPr>
                <a:t>Q&amp;A</a:t>
              </a:r>
              <a:endParaRPr lang="zh-CN" sz="2800" dirty="0"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6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631825" y="295274"/>
            <a:ext cx="5753813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  <a:defRPr/>
            </a:pPr>
            <a:endParaRPr lang="zh-CN" sz="2800" b="1">
              <a:solidFill>
                <a:schemeClr val="tx1">
                  <a:lumMod val="75000"/>
                  <a:lumOff val="25000"/>
                </a:schemeClr>
              </a:solidFill>
              <a:cs typeface="微软雅黑"/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2351722" y="2870200"/>
            <a:ext cx="7488554" cy="1117600"/>
            <a:chOff x="2444115" y="2637079"/>
            <a:chExt cx="7488554" cy="1117600"/>
          </a:xfrm>
        </p:grpSpPr>
        <p:sp>
          <p:nvSpPr>
            <p:cNvPr id="20" name="Pentagon 4"/>
            <p:cNvSpPr/>
            <p:nvPr/>
          </p:nvSpPr>
          <p:spPr bwMode="auto">
            <a:xfrm>
              <a:off x="2995354" y="2832060"/>
              <a:ext cx="6937316" cy="880000"/>
            </a:xfrm>
            <a:prstGeom prst="homePlate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1" name="Pentagon 5"/>
            <p:cNvSpPr/>
            <p:nvPr/>
          </p:nvSpPr>
          <p:spPr bwMode="auto">
            <a:xfrm>
              <a:off x="2995354" y="2755880"/>
              <a:ext cx="6759716" cy="880000"/>
            </a:xfrm>
            <a:prstGeom prst="homePlate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D7000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ko-KR" sz="1800" b="0" i="0" u="none" strike="noStrike" cap="none" spc="0">
                <a:ln>
                  <a:noFill/>
                </a:ln>
                <a:solidFill>
                  <a:srgbClr val="000000"/>
                </a:solidFill>
                <a:cs typeface="微软雅黑"/>
              </a:endParaRPr>
            </a:p>
          </p:txBody>
        </p:sp>
        <p:sp>
          <p:nvSpPr>
            <p:cNvPr id="22" name="Diamond 6"/>
            <p:cNvSpPr/>
            <p:nvPr/>
          </p:nvSpPr>
          <p:spPr bwMode="auto">
            <a:xfrm>
              <a:off x="2444115" y="2637079"/>
              <a:ext cx="1044990" cy="1117600"/>
            </a:xfrm>
            <a:prstGeom prst="diamond">
              <a:avLst/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3" name="직사각형 39"/>
            <p:cNvSpPr/>
            <p:nvPr/>
          </p:nvSpPr>
          <p:spPr bwMode="auto">
            <a:xfrm>
              <a:off x="2743835" y="2951405"/>
              <a:ext cx="461010" cy="52197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i="0" u="none" strike="noStrike" cap="none" spc="0">
                  <a:ln>
                    <a:noFill/>
                  </a:ln>
                  <a:solidFill>
                    <a:sysClr val="window" lastClr="FFFFFF"/>
                  </a:solidFill>
                  <a:latin typeface="Arial"/>
                  <a:ea typeface="微软雅黑"/>
                </a:rPr>
                <a:t>1  </a:t>
              </a:r>
              <a:endParaRPr lang="ko-KR" sz="2800" b="0" i="0" u="none" strike="noStrike" cap="none" spc="0">
                <a:ln>
                  <a:noFill/>
                </a:ln>
                <a:solidFill>
                  <a:sysClr val="window" lastClr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4" name="TextBox 12"/>
            <p:cNvSpPr txBox="1"/>
            <p:nvPr/>
          </p:nvSpPr>
          <p:spPr bwMode="auto">
            <a:xfrm>
              <a:off x="3489454" y="2934895"/>
              <a:ext cx="5574219" cy="52197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algn="ctr">
                <a:defRPr/>
              </a:pPr>
              <a:r>
                <a:rPr lang="en-US" altLang="zh-CN" sz="2800" dirty="0" smtClean="0">
                  <a:latin typeface="Arial"/>
                  <a:ea typeface="微软雅黑"/>
                </a:rPr>
                <a:t>Solution Overview</a:t>
              </a:r>
              <a:endParaRPr lang="zh-CN" sz="2800" dirty="0"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3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1_画板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3140" y="892175"/>
            <a:ext cx="4672330" cy="1457960"/>
            <a:chOff x="1864" y="1405"/>
            <a:chExt cx="7358" cy="2296"/>
          </a:xfrm>
        </p:grpSpPr>
        <p:sp>
          <p:nvSpPr>
            <p:cNvPr id="11" name="文本框 10"/>
            <p:cNvSpPr txBox="1"/>
            <p:nvPr/>
          </p:nvSpPr>
          <p:spPr>
            <a:xfrm>
              <a:off x="1864" y="1405"/>
              <a:ext cx="7358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6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THANKS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984" y="3449"/>
              <a:ext cx="2970" cy="252"/>
            </a:xfrm>
            <a:prstGeom prst="roundRect">
              <a:avLst>
                <a:gd name="adj" fmla="val 50000"/>
              </a:avLst>
            </a:prstGeom>
            <a:solidFill>
              <a:srgbClr val="EA001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52" name="图片 51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75" y="440690"/>
            <a:ext cx="1147445" cy="318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6040404" y="3988246"/>
            <a:ext cx="5294243" cy="2671065"/>
          </a:xfrm>
          <a:prstGeom prst="rect">
            <a:avLst/>
          </a:prstGeom>
          <a:solidFill>
            <a:schemeClr val="accent5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46161" y="1013707"/>
            <a:ext cx="5294243" cy="2879026"/>
          </a:xfrm>
          <a:prstGeom prst="rect">
            <a:avLst/>
          </a:prstGeom>
          <a:solidFill>
            <a:schemeClr val="accent6">
              <a:lumMod val="75000"/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Solution overview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6666" y="1107399"/>
            <a:ext cx="53938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Emergency Call Solution for Nurse Homes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Multiple method to activate the emergency Call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Big Button Phone designed for elder people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Auto-answer incoming call from family members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Standalone solution without a server for small facility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Solution with server </a:t>
            </a:r>
            <a:r>
              <a:rPr lang="en-US" altLang="zh-CN" dirty="0"/>
              <a:t>for </a:t>
            </a:r>
            <a:r>
              <a:rPr lang="en-US" altLang="zh-CN" dirty="0" smtClean="0"/>
              <a:t>medium and big project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122133" y="4073447"/>
            <a:ext cx="52220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Staff Station A320i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Bed Station Y501-Y(W)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Big Button IP Phone X305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Wireless Buttons KT10, KT20, KT30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Corridor Light CL-01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/>
              <a:t>Door Phone and PA: FH-S01, PA2S, PA3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999691" y="1637879"/>
            <a:ext cx="1139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Wireless Buttons</a:t>
            </a:r>
            <a:endParaRPr lang="zh-CN" altLang="en-US" sz="1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7238894" y="338455"/>
            <a:ext cx="3241886" cy="3401894"/>
            <a:chOff x="7238894" y="338455"/>
            <a:chExt cx="3241886" cy="3401894"/>
          </a:xfrm>
        </p:grpSpPr>
        <p:sp>
          <p:nvSpPr>
            <p:cNvPr id="31" name="文本框 30"/>
            <p:cNvSpPr txBox="1"/>
            <p:nvPr/>
          </p:nvSpPr>
          <p:spPr>
            <a:xfrm>
              <a:off x="9454175" y="1763190"/>
              <a:ext cx="10266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Corridor Light</a:t>
              </a:r>
              <a:endParaRPr lang="zh-CN" altLang="en-US" sz="10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214734" y="2991467"/>
              <a:ext cx="11754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Big Button Phone</a:t>
              </a:r>
              <a:endParaRPr lang="zh-CN" altLang="en-US" sz="1000" dirty="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238894" y="338455"/>
              <a:ext cx="3093017" cy="3401894"/>
              <a:chOff x="7238894" y="338455"/>
              <a:chExt cx="3093017" cy="3401894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8340451" y="3494128"/>
                <a:ext cx="102660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 smtClean="0"/>
                  <a:t>Door Phone</a:t>
                </a:r>
                <a:endParaRPr lang="zh-CN" altLang="en-US" sz="1000" dirty="0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376475" y="684400"/>
                <a:ext cx="2636300" cy="254678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1" t="14454" r="20538" b="15294"/>
              <a:stretch/>
            </p:blipFill>
            <p:spPr>
              <a:xfrm>
                <a:off x="8205158" y="338455"/>
                <a:ext cx="978933" cy="691890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9771" l="291" r="99419"/>
                        </a14:imgEffect>
                      </a14:imgLayer>
                    </a14:imgProps>
                  </a:ext>
                </a:extLst>
              </a:blip>
              <a:srcRect l="2877" t="2166" r="1842" b="1583"/>
              <a:stretch/>
            </p:blipFill>
            <p:spPr>
              <a:xfrm>
                <a:off x="9482746" y="1262042"/>
                <a:ext cx="849165" cy="525149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6AB6E8AD-20BD-4E80-8B9C-E8694960C8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0400" b="96400" l="13600" r="92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50" t="23694" r="35634" b="4599"/>
              <a:stretch/>
            </p:blipFill>
            <p:spPr>
              <a:xfrm>
                <a:off x="7279016" y="1204703"/>
                <a:ext cx="405410" cy="86635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8363963" y="907234"/>
                <a:ext cx="102660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 smtClean="0"/>
                  <a:t>Nurse Station</a:t>
                </a:r>
                <a:endParaRPr lang="zh-CN" altLang="en-US" sz="1000" dirty="0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313846" y="3133578"/>
                <a:ext cx="102660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 smtClean="0"/>
                  <a:t>Bed Station</a:t>
                </a:r>
                <a:endParaRPr lang="zh-CN" altLang="en-US" sz="1000" dirty="0"/>
              </a:p>
            </p:txBody>
          </p:sp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89CFFB0F-93E7-4E34-9971-405A5CA75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7" t="9706" r="31474" b="15457"/>
              <a:stretch/>
            </p:blipFill>
            <p:spPr>
              <a:xfrm>
                <a:off x="8525976" y="2665954"/>
                <a:ext cx="428519" cy="819813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7" t="8432" r="19015" b="11517"/>
              <a:stretch/>
            </p:blipFill>
            <p:spPr>
              <a:xfrm>
                <a:off x="9233984" y="2221282"/>
                <a:ext cx="1024844" cy="816559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08" t="16462" r="27787" b="1814"/>
              <a:stretch/>
            </p:blipFill>
            <p:spPr>
              <a:xfrm>
                <a:off x="7238894" y="2237225"/>
                <a:ext cx="803849" cy="895657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1114385" y="3915409"/>
            <a:ext cx="3119518" cy="2779597"/>
            <a:chOff x="1570361" y="3740349"/>
            <a:chExt cx="3315988" cy="2954658"/>
          </a:xfrm>
        </p:grpSpPr>
        <p:sp>
          <p:nvSpPr>
            <p:cNvPr id="12" name="椭圆 11"/>
            <p:cNvSpPr/>
            <p:nvPr/>
          </p:nvSpPr>
          <p:spPr>
            <a:xfrm>
              <a:off x="1860315" y="4113053"/>
              <a:ext cx="2606520" cy="251752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887" y="5583340"/>
              <a:ext cx="865131" cy="84889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42194" y1="67511" x2="42194" y2="67511"/>
                          <a14:foregroundMark x1="51055" y1="38186" x2="51055" y2="38186"/>
                          <a14:foregroundMark x1="45781" y1="37342" x2="45570" y2="37975"/>
                          <a14:foregroundMark x1="55485" y1="38186" x2="55485" y2="38186"/>
                          <a14:foregroundMark x1="55485" y1="37342" x2="55485" y2="37342"/>
                          <a14:foregroundMark x1="56329" y1="64346" x2="56329" y2="64346"/>
                          <a14:foregroundMark x1="58017" y1="68565" x2="58017" y2="68565"/>
                          <a14:foregroundMark x1="61603" y1="66667" x2="61603" y2="66667"/>
                          <a14:foregroundMark x1="60549" y1="70675" x2="60549" y2="70675"/>
                          <a14:foregroundMark x1="53586" y1="74051" x2="53586" y2="74051"/>
                          <a14:foregroundMark x1="44937" y1="73629" x2="44937" y2="73629"/>
                          <a14:foregroundMark x1="42194" y1="70464" x2="42194" y2="70464"/>
                          <a14:foregroundMark x1="40084" y1="68143" x2="40084" y2="68143"/>
                          <a14:foregroundMark x1="39451" y1="66878" x2="39451" y2="66878"/>
                          <a14:foregroundMark x1="40928" y1="61814" x2="40928" y2="61814"/>
                          <a14:foregroundMark x1="44937" y1="62236" x2="44937" y2="62236"/>
                          <a14:foregroundMark x1="45570" y1="66034" x2="45570" y2="66034"/>
                          <a14:foregroundMark x1="45570" y1="66878" x2="45570" y2="67932"/>
                          <a14:foregroundMark x1="47046" y1="70675" x2="47046" y2="70675"/>
                          <a14:foregroundMark x1="48734" y1="71941" x2="49367" y2="73840"/>
                          <a14:foregroundMark x1="57173" y1="72574" x2="57173" y2="72574"/>
                          <a14:foregroundMark x1="56118" y1="69831" x2="56118" y2="69831"/>
                          <a14:foregroundMark x1="54008" y1="71097" x2="54008" y2="71097"/>
                          <a14:foregroundMark x1="53165" y1="71519" x2="52743" y2="72152"/>
                          <a14:foregroundMark x1="53586" y1="68776" x2="53586" y2="68776"/>
                          <a14:foregroundMark x1="45148" y1="40295" x2="45148" y2="40295"/>
                          <a14:foregroundMark x1="53586" y1="40295" x2="53586" y2="4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3" t="23578" r="24698" b="22641"/>
            <a:stretch/>
          </p:blipFill>
          <p:spPr>
            <a:xfrm>
              <a:off x="3855147" y="5583340"/>
              <a:ext cx="827103" cy="865446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570361" y="6448786"/>
              <a:ext cx="12353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Aged People</a:t>
              </a:r>
              <a:endParaRPr lang="zh-CN" altLang="en-US" sz="1000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651045" y="6408458"/>
              <a:ext cx="1235304" cy="26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Caregiver/Staff</a:t>
              </a:r>
              <a:endParaRPr lang="zh-CN" altLang="en-US" sz="1000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4" y="3740349"/>
              <a:ext cx="966182" cy="96618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2587668" y="4706531"/>
              <a:ext cx="12353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Family Members</a:t>
              </a:r>
              <a:endParaRPr lang="zh-CN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7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7235972" y="3855677"/>
            <a:ext cx="4574388" cy="2657434"/>
          </a:xfrm>
          <a:prstGeom prst="round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7235972" y="1021975"/>
            <a:ext cx="4574388" cy="2657434"/>
          </a:xfrm>
          <a:prstGeom prst="round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31825" y="1021975"/>
            <a:ext cx="2316831" cy="5079147"/>
          </a:xfrm>
          <a:prstGeom prst="round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170106" y="1021976"/>
            <a:ext cx="2562184" cy="5079147"/>
          </a:xfrm>
          <a:prstGeom prst="round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Solution Scenario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3" b="99435" l="4627" r="97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1" t="3454" r="6445"/>
          <a:stretch/>
        </p:blipFill>
        <p:spPr>
          <a:xfrm>
            <a:off x="7415755" y="4000309"/>
            <a:ext cx="2267985" cy="20845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70" b="92886" l="4123" r="98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7" t="6095" r="2051" b="11721"/>
          <a:stretch/>
        </p:blipFill>
        <p:spPr>
          <a:xfrm>
            <a:off x="3185461" y="1196559"/>
            <a:ext cx="2469422" cy="218334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22756" r="19396" b="12635"/>
          <a:stretch/>
        </p:blipFill>
        <p:spPr>
          <a:xfrm>
            <a:off x="9935409" y="4521231"/>
            <a:ext cx="1713266" cy="104271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83" y="3679409"/>
            <a:ext cx="1390149" cy="94016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5189532" y="4218607"/>
            <a:ext cx="458561" cy="10143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6" b="100000" l="95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760" y="1564631"/>
            <a:ext cx="1805894" cy="176269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1952760" y="3869977"/>
            <a:ext cx="409142" cy="62999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1" b="89320" l="4976" r="95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2" t="11877" r="8692" b="16975"/>
          <a:stretch/>
        </p:blipFill>
        <p:spPr>
          <a:xfrm>
            <a:off x="7306515" y="1039136"/>
            <a:ext cx="2728186" cy="23699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10105244" y="2398120"/>
            <a:ext cx="829136" cy="8303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10105244" y="1244091"/>
            <a:ext cx="829136" cy="83037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H="1">
            <a:off x="2149774" y="2542449"/>
            <a:ext cx="18830" cy="1320060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401306" y="2542449"/>
            <a:ext cx="17507" cy="1607041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17728" r="28446" b="17789"/>
          <a:stretch/>
        </p:blipFill>
        <p:spPr>
          <a:xfrm>
            <a:off x="945854" y="4455009"/>
            <a:ext cx="585805" cy="587580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 flipH="1">
            <a:off x="3331196" y="2350692"/>
            <a:ext cx="18830" cy="1320060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36669" y="5688415"/>
            <a:ext cx="150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Public Area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3397988" y="5688415"/>
            <a:ext cx="225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Bedroom Bathroom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8262917" y="3340515"/>
            <a:ext cx="297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Call Center for Emergency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8445997" y="6044834"/>
            <a:ext cx="297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Reception Local Staff</a:t>
            </a:r>
            <a:endParaRPr lang="zh-CN" altLang="en-US" dirty="0"/>
          </a:p>
        </p:txBody>
      </p:sp>
      <p:sp>
        <p:nvSpPr>
          <p:cNvPr id="21" name="右箭头 20"/>
          <p:cNvSpPr/>
          <p:nvPr/>
        </p:nvSpPr>
        <p:spPr>
          <a:xfrm>
            <a:off x="5801445" y="2166897"/>
            <a:ext cx="1434527" cy="375552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0" name="右箭头 39"/>
          <p:cNvSpPr/>
          <p:nvPr/>
        </p:nvSpPr>
        <p:spPr>
          <a:xfrm>
            <a:off x="5770209" y="4857432"/>
            <a:ext cx="1434527" cy="375552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Solution Diagram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887910" y="5314489"/>
            <a:ext cx="458561" cy="1014377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31825" y="4106842"/>
            <a:ext cx="3413125" cy="2223059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22756" r="19396" b="12635"/>
          <a:stretch/>
        </p:blipFill>
        <p:spPr>
          <a:xfrm>
            <a:off x="2511579" y="1209645"/>
            <a:ext cx="1175572" cy="71546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90187" y="4164372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Room1</a:t>
            </a:r>
            <a:endParaRPr lang="zh-CN" altLang="en-US" dirty="0"/>
          </a:p>
        </p:txBody>
      </p:sp>
      <p:cxnSp>
        <p:nvCxnSpPr>
          <p:cNvPr id="65" name="直接连接符 64"/>
          <p:cNvCxnSpPr/>
          <p:nvPr/>
        </p:nvCxnSpPr>
        <p:spPr>
          <a:xfrm>
            <a:off x="1739900" y="4106842"/>
            <a:ext cx="0" cy="22230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3195784" y="4678362"/>
            <a:ext cx="531237" cy="807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图片 69">
            <a:extLst>
              <a:ext uri="{FF2B5EF4-FFF2-40B4-BE49-F238E27FC236}">
                <a16:creationId xmlns:a16="http://schemas.microsoft.com/office/drawing/2014/main" id="{9841D7AD-1AA0-4042-AB91-BF71808690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36489" r="11902" b="37040"/>
          <a:stretch/>
        </p:blipFill>
        <p:spPr>
          <a:xfrm>
            <a:off x="4937332" y="3039671"/>
            <a:ext cx="1364562" cy="47463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F3D340E2-A702-4AE6-BE9D-2F48F9A2DA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48" y="1930016"/>
            <a:ext cx="740102" cy="740102"/>
          </a:xfrm>
          <a:prstGeom prst="rect">
            <a:avLst/>
          </a:prstGeom>
        </p:spPr>
      </p:pic>
      <p:cxnSp>
        <p:nvCxnSpPr>
          <p:cNvPr id="79" name="直接连接符 78"/>
          <p:cNvCxnSpPr>
            <a:stCxn id="77" idx="2"/>
            <a:endCxn id="70" idx="0"/>
          </p:cNvCxnSpPr>
          <p:nvPr/>
        </p:nvCxnSpPr>
        <p:spPr>
          <a:xfrm>
            <a:off x="5616599" y="2670118"/>
            <a:ext cx="3014" cy="36955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图片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0" y="1185221"/>
            <a:ext cx="526690" cy="1424060"/>
          </a:xfrm>
          <a:prstGeom prst="rect">
            <a:avLst/>
          </a:prstGeom>
        </p:spPr>
      </p:pic>
      <p:sp>
        <p:nvSpPr>
          <p:cNvPr id="97" name="圆角矩形 96"/>
          <p:cNvSpPr/>
          <p:nvPr/>
        </p:nvSpPr>
        <p:spPr>
          <a:xfrm>
            <a:off x="582130" y="1064915"/>
            <a:ext cx="3462820" cy="253049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722375" y="3093893"/>
            <a:ext cx="166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Staff Handset</a:t>
            </a:r>
            <a:endParaRPr lang="zh-CN" altLang="en-US" sz="1400" dirty="0"/>
          </a:p>
        </p:txBody>
      </p:sp>
      <p:sp>
        <p:nvSpPr>
          <p:cNvPr id="99" name="文本框 98"/>
          <p:cNvSpPr txBox="1"/>
          <p:nvPr/>
        </p:nvSpPr>
        <p:spPr>
          <a:xfrm>
            <a:off x="2124454" y="5067480"/>
            <a:ext cx="166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Bed Station</a:t>
            </a:r>
            <a:endParaRPr lang="zh-CN" altLang="en-US" sz="1400" dirty="0"/>
          </a:p>
        </p:txBody>
      </p:sp>
      <p:sp>
        <p:nvSpPr>
          <p:cNvPr id="100" name="文本框 99"/>
          <p:cNvSpPr txBox="1"/>
          <p:nvPr/>
        </p:nvSpPr>
        <p:spPr>
          <a:xfrm>
            <a:off x="3590464" y="4822853"/>
            <a:ext cx="166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Corridor Light</a:t>
            </a:r>
            <a:endParaRPr lang="zh-CN" altLang="en-US" sz="1400" dirty="0"/>
          </a:p>
        </p:txBody>
      </p:sp>
      <p:sp>
        <p:nvSpPr>
          <p:cNvPr id="101" name="文本框 100"/>
          <p:cNvSpPr txBox="1"/>
          <p:nvPr/>
        </p:nvSpPr>
        <p:spPr>
          <a:xfrm>
            <a:off x="582130" y="5047893"/>
            <a:ext cx="166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Toilet pull cord</a:t>
            </a:r>
            <a:endParaRPr lang="zh-CN" altLang="en-US" sz="1400" dirty="0"/>
          </a:p>
        </p:txBody>
      </p:sp>
      <p:sp>
        <p:nvSpPr>
          <p:cNvPr id="123" name="文本框 122"/>
          <p:cNvSpPr txBox="1"/>
          <p:nvPr/>
        </p:nvSpPr>
        <p:spPr>
          <a:xfrm>
            <a:off x="2622392" y="3215492"/>
            <a:ext cx="166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Call Center</a:t>
            </a:r>
            <a:endParaRPr lang="zh-CN" altLang="en-US" sz="1400" dirty="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88" y="4183018"/>
            <a:ext cx="1390149" cy="940161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2668051" y="2141632"/>
            <a:ext cx="953714" cy="95514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624706" y="1099954"/>
            <a:ext cx="3704434" cy="2530493"/>
            <a:chOff x="5143705" y="4081132"/>
            <a:chExt cx="3704434" cy="2530493"/>
          </a:xfrm>
        </p:grpSpPr>
        <p:sp>
          <p:nvSpPr>
            <p:cNvPr id="62" name="圆角矩形 61"/>
            <p:cNvSpPr/>
            <p:nvPr/>
          </p:nvSpPr>
          <p:spPr>
            <a:xfrm>
              <a:off x="5143705" y="4081132"/>
              <a:ext cx="3462820" cy="2530493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0" t="7619" r="23791" b="7962"/>
            <a:stretch/>
          </p:blipFill>
          <p:spPr>
            <a:xfrm>
              <a:off x="7535463" y="4479725"/>
              <a:ext cx="665229" cy="1156497"/>
            </a:xfrm>
            <a:prstGeom prst="rect">
              <a:avLst/>
            </a:prstGeom>
          </p:spPr>
        </p:pic>
        <p:pic>
          <p:nvPicPr>
            <p:cNvPr id="64" name="图片 63" descr="通用服务器-蓝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2696" y="4782643"/>
              <a:ext cx="787697" cy="644479"/>
            </a:xfrm>
            <a:prstGeom prst="rect">
              <a:avLst/>
            </a:prstGeom>
          </p:spPr>
        </p:pic>
        <p:sp>
          <p:nvSpPr>
            <p:cNvPr id="66" name="文本框 65"/>
            <p:cNvSpPr txBox="1"/>
            <p:nvPr/>
          </p:nvSpPr>
          <p:spPr>
            <a:xfrm>
              <a:off x="5777532" y="5827731"/>
              <a:ext cx="1662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Cloud PBX</a:t>
              </a:r>
            </a:p>
            <a:p>
              <a:r>
                <a:rPr lang="en-US" altLang="zh-CN" sz="1400" dirty="0" smtClean="0"/>
                <a:t>/Local PBX</a:t>
              </a:r>
              <a:endParaRPr lang="zh-CN" altLang="en-US" sz="1400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7185319" y="5827731"/>
              <a:ext cx="1662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Mobile App for Family </a:t>
              </a:r>
              <a:r>
                <a:rPr lang="en-US" altLang="zh-CN" sz="1400" dirty="0"/>
                <a:t>M</a:t>
              </a:r>
              <a:r>
                <a:rPr lang="en-US" altLang="zh-CN" sz="1400" dirty="0" smtClean="0"/>
                <a:t>embers</a:t>
              </a:r>
              <a:endParaRPr lang="zh-CN" altLang="en-US" sz="1400" dirty="0"/>
            </a:p>
          </p:txBody>
        </p:sp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8432" r="19015" b="11517"/>
          <a:stretch/>
        </p:blipFill>
        <p:spPr>
          <a:xfrm>
            <a:off x="1928641" y="5505830"/>
            <a:ext cx="927770" cy="73921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3172400" y="5594036"/>
            <a:ext cx="409142" cy="62999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624706" y="4021046"/>
            <a:ext cx="3462820" cy="2546641"/>
            <a:chOff x="7205740" y="1199154"/>
            <a:chExt cx="3462820" cy="2546641"/>
          </a:xfrm>
        </p:grpSpPr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89CFFB0F-93E7-4E34-9971-405A5CA75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7" t="9706" r="31474" b="15457"/>
            <a:stretch/>
          </p:blipFill>
          <p:spPr>
            <a:xfrm>
              <a:off x="8070299" y="1317053"/>
              <a:ext cx="477888" cy="914261"/>
            </a:xfrm>
            <a:prstGeom prst="rect">
              <a:avLst/>
            </a:prstGeom>
          </p:spPr>
        </p:pic>
        <p:sp>
          <p:nvSpPr>
            <p:cNvPr id="102" name="圆角矩形 101"/>
            <p:cNvSpPr/>
            <p:nvPr/>
          </p:nvSpPr>
          <p:spPr>
            <a:xfrm>
              <a:off x="7205740" y="1199154"/>
              <a:ext cx="3462820" cy="2530493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7706609" y="2202839"/>
              <a:ext cx="1662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Door Phone</a:t>
              </a:r>
              <a:endParaRPr lang="zh-CN" altLang="en-US" sz="1400" dirty="0"/>
            </a:p>
          </p:txBody>
        </p:sp>
        <p:cxnSp>
          <p:nvCxnSpPr>
            <p:cNvPr id="119" name="直接连接符 118"/>
            <p:cNvCxnSpPr>
              <a:stCxn id="102" idx="1"/>
              <a:endCxn id="102" idx="3"/>
            </p:cNvCxnSpPr>
            <p:nvPr/>
          </p:nvCxnSpPr>
          <p:spPr>
            <a:xfrm>
              <a:off x="7205740" y="2464401"/>
              <a:ext cx="346282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文本框 120"/>
            <p:cNvSpPr txBox="1"/>
            <p:nvPr/>
          </p:nvSpPr>
          <p:spPr>
            <a:xfrm>
              <a:off x="8930618" y="1200884"/>
              <a:ext cx="1683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Entrance Gate</a:t>
              </a:r>
              <a:endParaRPr lang="zh-CN" altLang="en-US" dirty="0"/>
            </a:p>
          </p:txBody>
        </p:sp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9" t="17066" r="29668" b="14260"/>
            <a:stretch/>
          </p:blipFill>
          <p:spPr>
            <a:xfrm>
              <a:off x="7670393" y="2735363"/>
              <a:ext cx="776172" cy="802282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998D6606-F117-4A76-A1E8-5BB6C175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72" b="89988" l="6090" r="899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5" t="43204" r="11198" b="35607"/>
            <a:stretch/>
          </p:blipFill>
          <p:spPr>
            <a:xfrm>
              <a:off x="8737843" y="2862101"/>
              <a:ext cx="1472609" cy="332107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8099207" y="3438018"/>
              <a:ext cx="2514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IP PA System for Public Area</a:t>
              </a:r>
              <a:endParaRPr lang="zh-CN" altLang="en-US" sz="1400" dirty="0"/>
            </a:p>
          </p:txBody>
        </p:sp>
      </p:grpSp>
      <p:cxnSp>
        <p:nvCxnSpPr>
          <p:cNvPr id="19" name="肘形连接符 18"/>
          <p:cNvCxnSpPr>
            <a:stCxn id="77" idx="0"/>
          </p:cNvCxnSpPr>
          <p:nvPr/>
        </p:nvCxnSpPr>
        <p:spPr>
          <a:xfrm rot="5400000" flipH="1" flipV="1">
            <a:off x="6521208" y="826519"/>
            <a:ext cx="198888" cy="2008107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>
            <a:stCxn id="70" idx="2"/>
            <a:endCxn id="102" idx="1"/>
          </p:cNvCxnSpPr>
          <p:nvPr/>
        </p:nvCxnSpPr>
        <p:spPr>
          <a:xfrm rot="16200000" flipH="1">
            <a:off x="5736163" y="3397750"/>
            <a:ext cx="1771992" cy="20050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6" idx="3"/>
            <a:endCxn id="70" idx="2"/>
          </p:cNvCxnSpPr>
          <p:nvPr/>
        </p:nvCxnSpPr>
        <p:spPr>
          <a:xfrm flipV="1">
            <a:off x="4044950" y="3514301"/>
            <a:ext cx="1574663" cy="170407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stCxn id="97" idx="0"/>
            <a:endCxn id="97" idx="2"/>
          </p:cNvCxnSpPr>
          <p:nvPr/>
        </p:nvCxnSpPr>
        <p:spPr>
          <a:xfrm>
            <a:off x="2313540" y="1064915"/>
            <a:ext cx="0" cy="25304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 descr="wifi信号黄.png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2684" y="2139393"/>
            <a:ext cx="505969" cy="423673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444359" y="2605552"/>
            <a:ext cx="75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Wi-Fi</a:t>
            </a:r>
            <a:endParaRPr lang="zh-CN" altLang="en-US" sz="1400" dirty="0"/>
          </a:p>
        </p:txBody>
      </p:sp>
      <p:cxnSp>
        <p:nvCxnSpPr>
          <p:cNvPr id="14" name="肘形连接符 13"/>
          <p:cNvCxnSpPr>
            <a:stCxn id="97" idx="3"/>
            <a:endCxn id="70" idx="1"/>
          </p:cNvCxnSpPr>
          <p:nvPr/>
        </p:nvCxnSpPr>
        <p:spPr>
          <a:xfrm>
            <a:off x="4044950" y="2330162"/>
            <a:ext cx="892382" cy="9468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2750" y1="3511" x2="22750" y2="3511"/>
                        <a14:foregroundMark x1="28625" y1="79358" x2="28625" y2="79358"/>
                        <a14:foregroundMark x1="24833" y1="85593" x2="24833" y2="85593"/>
                        <a14:foregroundMark x1="37292" y1="95823" x2="37292" y2="95823"/>
                        <a14:foregroundMark x1="22500" y1="96308" x2="22500" y2="96308"/>
                        <a14:foregroundMark x1="20792" y1="96186" x2="20792" y2="96186"/>
                        <a14:foregroundMark x1="82667" y1="95036" x2="82667" y2="95036"/>
                        <a14:foregroundMark x1="85542" y1="66283" x2="85542" y2="66283"/>
                        <a14:foregroundMark x1="84708" y1="94249" x2="84708" y2="94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1571" r="10240" b="2790"/>
          <a:stretch/>
        </p:blipFill>
        <p:spPr>
          <a:xfrm>
            <a:off x="3491624" y="5046058"/>
            <a:ext cx="611639" cy="5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System Architecture 1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8432" r="19015" b="11517"/>
          <a:stretch/>
        </p:blipFill>
        <p:spPr>
          <a:xfrm>
            <a:off x="2011151" y="1536033"/>
            <a:ext cx="927770" cy="73921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17728" r="28446" b="17789"/>
          <a:stretch/>
        </p:blipFill>
        <p:spPr>
          <a:xfrm>
            <a:off x="2202815" y="3165391"/>
            <a:ext cx="585805" cy="58758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22934"/>
          <a:stretch/>
        </p:blipFill>
        <p:spPr>
          <a:xfrm>
            <a:off x="2084620" y="4702038"/>
            <a:ext cx="822193" cy="940161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989012" y="1590643"/>
            <a:ext cx="409142" cy="629993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893659" y="3221982"/>
            <a:ext cx="458561" cy="1014377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31899" r="33644" b="31022"/>
          <a:stretch/>
        </p:blipFill>
        <p:spPr>
          <a:xfrm>
            <a:off x="837805" y="4743424"/>
            <a:ext cx="711555" cy="709611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88681" y="1306285"/>
            <a:ext cx="2592401" cy="4741049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8613831" y="1670109"/>
            <a:ext cx="863510" cy="86480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74" y="3748059"/>
            <a:ext cx="526690" cy="142406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7619" r="23791" b="7962"/>
          <a:stretch/>
        </p:blipFill>
        <p:spPr>
          <a:xfrm>
            <a:off x="10388840" y="3876571"/>
            <a:ext cx="665229" cy="1156497"/>
          </a:xfrm>
          <a:prstGeom prst="rect">
            <a:avLst/>
          </a:prstGeom>
        </p:spPr>
      </p:pic>
      <p:sp>
        <p:nvSpPr>
          <p:cNvPr id="78" name="文本框 77"/>
          <p:cNvSpPr txBox="1"/>
          <p:nvPr/>
        </p:nvSpPr>
        <p:spPr>
          <a:xfrm>
            <a:off x="8726901" y="5251106"/>
            <a:ext cx="119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Caregiver</a:t>
            </a:r>
          </a:p>
          <a:p>
            <a:r>
              <a:rPr lang="en-US" altLang="zh-CN" dirty="0"/>
              <a:t>/</a:t>
            </a:r>
            <a:r>
              <a:rPr lang="en-US" altLang="zh-CN" dirty="0" smtClean="0"/>
              <a:t>Nurse</a:t>
            </a:r>
            <a:endParaRPr lang="zh-CN" altLang="en-US" dirty="0"/>
          </a:p>
        </p:txBody>
      </p:sp>
      <p:sp>
        <p:nvSpPr>
          <p:cNvPr id="80" name="文本框 79"/>
          <p:cNvSpPr txBox="1"/>
          <p:nvPr/>
        </p:nvSpPr>
        <p:spPr>
          <a:xfrm>
            <a:off x="10382254" y="5251106"/>
            <a:ext cx="119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Loved Family</a:t>
            </a:r>
          </a:p>
        </p:txBody>
      </p:sp>
      <p:sp>
        <p:nvSpPr>
          <p:cNvPr id="4" name="云形 3"/>
          <p:cNvSpPr/>
          <p:nvPr/>
        </p:nvSpPr>
        <p:spPr>
          <a:xfrm>
            <a:off x="5109883" y="2534913"/>
            <a:ext cx="1675120" cy="1492111"/>
          </a:xfrm>
          <a:prstGeom prst="cloud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2" name="图片 31" descr="通用服务器-蓝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62515" y="2950675"/>
            <a:ext cx="540000" cy="441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9663949" y="1658941"/>
            <a:ext cx="863510" cy="864804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790764" y="1905640"/>
            <a:ext cx="120564" cy="120564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1054069" y="1905640"/>
            <a:ext cx="120564" cy="120564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79038" y="3508076"/>
            <a:ext cx="1721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Cloud/Local server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8337176" y="1229445"/>
            <a:ext cx="3235699" cy="186925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80473" y="2674044"/>
            <a:ext cx="170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Call Center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351403" y="5654534"/>
            <a:ext cx="119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Bedroom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1322733" y="4093576"/>
            <a:ext cx="119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Bathroom</a:t>
            </a:r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1251937" y="2416239"/>
            <a:ext cx="146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Living Room</a:t>
            </a:r>
            <a:endParaRPr lang="zh-CN" altLang="en-US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688681" y="2796988"/>
            <a:ext cx="2592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688681" y="4456739"/>
            <a:ext cx="2592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箭头 19"/>
          <p:cNvSpPr/>
          <p:nvPr/>
        </p:nvSpPr>
        <p:spPr>
          <a:xfrm rot="19935260">
            <a:off x="6617859" y="2323742"/>
            <a:ext cx="1828801" cy="178213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2" name="左右箭头 21"/>
          <p:cNvSpPr/>
          <p:nvPr/>
        </p:nvSpPr>
        <p:spPr>
          <a:xfrm rot="2065914">
            <a:off x="6374284" y="4270692"/>
            <a:ext cx="2145325" cy="184011"/>
          </a:xfrm>
          <a:prstGeom prst="left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299672" y="3680299"/>
            <a:ext cx="3235699" cy="226968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左右箭头 22"/>
          <p:cNvSpPr/>
          <p:nvPr/>
        </p:nvSpPr>
        <p:spPr>
          <a:xfrm>
            <a:off x="3281082" y="3331327"/>
            <a:ext cx="1897956" cy="172899"/>
          </a:xfrm>
          <a:prstGeom prst="left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9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"/>
          <p:cNvSpPr/>
          <p:nvPr/>
        </p:nvSpPr>
        <p:spPr>
          <a:xfrm>
            <a:off x="5051004" y="1544491"/>
            <a:ext cx="2262730" cy="1447059"/>
          </a:xfrm>
          <a:prstGeom prst="cloud">
            <a:avLst/>
          </a:prstGeom>
          <a:solidFill>
            <a:schemeClr val="bg1">
              <a:lumMod val="75000"/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Cloud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0955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19100" y="338455"/>
            <a:ext cx="133350" cy="504825"/>
          </a:xfrm>
          <a:prstGeom prst="rect">
            <a:avLst/>
          </a:prstGeom>
          <a:solidFill>
            <a:srgbClr val="EA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25" y="295275"/>
            <a:ext cx="6078941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</a:pPr>
            <a:r>
              <a:rPr kumimoji="1"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System Architecture 2</a:t>
            </a:r>
            <a:endParaRPr kumimoji="1"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8432" r="19015" b="11517"/>
          <a:stretch/>
        </p:blipFill>
        <p:spPr>
          <a:xfrm>
            <a:off x="1997085" y="1616162"/>
            <a:ext cx="927770" cy="739214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17728" r="28446" b="17789"/>
          <a:stretch/>
        </p:blipFill>
        <p:spPr>
          <a:xfrm>
            <a:off x="2189303" y="2804913"/>
            <a:ext cx="585805" cy="58758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22934"/>
          <a:stretch/>
        </p:blipFill>
        <p:spPr>
          <a:xfrm>
            <a:off x="2049873" y="4027024"/>
            <a:ext cx="822193" cy="940161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27166" r="45954" b="24027"/>
          <a:stretch/>
        </p:blipFill>
        <p:spPr>
          <a:xfrm>
            <a:off x="977606" y="1670773"/>
            <a:ext cx="409142" cy="629993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AB6E8AD-20BD-4E80-8B9C-E8694960C8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400" b="96400" l="13600" r="9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23694" r="35634" b="4599"/>
          <a:stretch/>
        </p:blipFill>
        <p:spPr>
          <a:xfrm>
            <a:off x="924125" y="2862194"/>
            <a:ext cx="458561" cy="1014377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31899" r="33644" b="31022"/>
          <a:stretch/>
        </p:blipFill>
        <p:spPr>
          <a:xfrm>
            <a:off x="836975" y="4142300"/>
            <a:ext cx="711555" cy="709611"/>
          </a:xfrm>
          <a:prstGeom prst="rect">
            <a:avLst/>
          </a:prstGeom>
        </p:spPr>
      </p:pic>
      <p:sp>
        <p:nvSpPr>
          <p:cNvPr id="71" name="圆角矩形 70"/>
          <p:cNvSpPr/>
          <p:nvPr/>
        </p:nvSpPr>
        <p:spPr>
          <a:xfrm>
            <a:off x="688681" y="1306285"/>
            <a:ext cx="2592401" cy="474104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4781706" y="1306285"/>
            <a:ext cx="2592401" cy="474104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8874731" y="1306283"/>
            <a:ext cx="2592401" cy="474104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75" name="直接连接符 74"/>
          <p:cNvCxnSpPr>
            <a:stCxn id="74" idx="1"/>
            <a:endCxn id="74" idx="3"/>
          </p:cNvCxnSpPr>
          <p:nvPr/>
        </p:nvCxnSpPr>
        <p:spPr>
          <a:xfrm>
            <a:off x="8874731" y="3676808"/>
            <a:ext cx="2592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22756" r="19396" b="12635"/>
          <a:stretch/>
        </p:blipFill>
        <p:spPr>
          <a:xfrm>
            <a:off x="10309585" y="1851519"/>
            <a:ext cx="942232" cy="57345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622"/>
          <a:stretch>
            <a:fillRect/>
          </a:stretch>
        </p:blipFill>
        <p:spPr>
          <a:xfrm>
            <a:off x="9144029" y="1670109"/>
            <a:ext cx="863510" cy="86480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623" y="3785075"/>
            <a:ext cx="526690" cy="1424060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7619" r="23791" b="7962"/>
          <a:stretch/>
        </p:blipFill>
        <p:spPr>
          <a:xfrm>
            <a:off x="10458150" y="3881841"/>
            <a:ext cx="665229" cy="1156497"/>
          </a:xfrm>
          <a:prstGeom prst="rect">
            <a:avLst/>
          </a:prstGeom>
        </p:spPr>
      </p:pic>
      <p:sp>
        <p:nvSpPr>
          <p:cNvPr id="90" name="文本框 89"/>
          <p:cNvSpPr txBox="1"/>
          <p:nvPr/>
        </p:nvSpPr>
        <p:spPr>
          <a:xfrm>
            <a:off x="5359385" y="5393145"/>
            <a:ext cx="195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3CX/</a:t>
            </a:r>
            <a:r>
              <a:rPr lang="en-US" altLang="zh-CN" dirty="0" err="1" smtClean="0"/>
              <a:t>Yeastar</a:t>
            </a:r>
            <a:r>
              <a:rPr lang="en-US" altLang="zh-CN" dirty="0" smtClean="0"/>
              <a:t> Cloud server</a:t>
            </a:r>
            <a:endParaRPr lang="zh-CN" altLang="en-US" dirty="0"/>
          </a:p>
        </p:txBody>
      </p:sp>
      <p:sp>
        <p:nvSpPr>
          <p:cNvPr id="92" name="文本框 91"/>
          <p:cNvSpPr txBox="1"/>
          <p:nvPr/>
        </p:nvSpPr>
        <p:spPr>
          <a:xfrm>
            <a:off x="8980474" y="5251106"/>
            <a:ext cx="119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Caregiver</a:t>
            </a:r>
          </a:p>
          <a:p>
            <a:r>
              <a:rPr lang="en-US" altLang="zh-CN" dirty="0" smtClean="0"/>
              <a:t>Nurse</a:t>
            </a:r>
            <a:endParaRPr lang="zh-CN" altLang="en-US" dirty="0"/>
          </a:p>
        </p:txBody>
      </p:sp>
      <p:sp>
        <p:nvSpPr>
          <p:cNvPr id="94" name="文本框 93"/>
          <p:cNvSpPr txBox="1"/>
          <p:nvPr/>
        </p:nvSpPr>
        <p:spPr>
          <a:xfrm>
            <a:off x="10382254" y="5251106"/>
            <a:ext cx="119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Loved Family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9144029" y="2727830"/>
            <a:ext cx="2107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Call reception in Service Station</a:t>
            </a:r>
            <a:r>
              <a:rPr lang="zh-CN" altLang="en-US" dirty="0"/>
              <a:t> </a:t>
            </a:r>
            <a:r>
              <a:rPr lang="en-US" altLang="zh-CN" dirty="0"/>
              <a:t>o</a:t>
            </a:r>
            <a:r>
              <a:rPr lang="en-US" altLang="zh-CN" dirty="0" smtClean="0"/>
              <a:t>r call center</a:t>
            </a:r>
            <a:endParaRPr lang="zh-CN" altLang="en-US" dirty="0"/>
          </a:p>
        </p:txBody>
      </p:sp>
      <p:pic>
        <p:nvPicPr>
          <p:cNvPr id="106" name="图片 105" descr="通用服务器-蓝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10512" y="1985769"/>
            <a:ext cx="540000" cy="441818"/>
          </a:xfrm>
          <a:prstGeom prst="rect">
            <a:avLst/>
          </a:prstGeom>
        </p:spPr>
      </p:pic>
      <p:pic>
        <p:nvPicPr>
          <p:cNvPr id="108" name="图片 107" descr="通用服务器-蓝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500824" y="1985769"/>
            <a:ext cx="540000" cy="441818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898231" y="5132370"/>
            <a:ext cx="2079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Bedroom, Living Room, Dinning Room, Public Area</a:t>
            </a:r>
            <a:endParaRPr lang="zh-CN" altLang="en-US" dirty="0"/>
          </a:p>
        </p:txBody>
      </p:sp>
      <p:sp>
        <p:nvSpPr>
          <p:cNvPr id="111" name="右箭头 110"/>
          <p:cNvSpPr/>
          <p:nvPr/>
        </p:nvSpPr>
        <p:spPr>
          <a:xfrm>
            <a:off x="3281082" y="3281081"/>
            <a:ext cx="1500624" cy="395727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4" name="右箭头 113"/>
          <p:cNvSpPr/>
          <p:nvPr/>
        </p:nvSpPr>
        <p:spPr>
          <a:xfrm>
            <a:off x="7374107" y="3281081"/>
            <a:ext cx="1500624" cy="395727"/>
          </a:xfrm>
          <a:prstGeom prst="rightArrow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5051004" y="2999408"/>
            <a:ext cx="2120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Call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Call queue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Call forwarding to mobile numbers</a:t>
            </a:r>
            <a:endParaRPr lang="zh-CN" altLang="en-US" dirty="0"/>
          </a:p>
        </p:txBody>
      </p:sp>
      <p:cxnSp>
        <p:nvCxnSpPr>
          <p:cNvPr id="8" name="直接连接符 7"/>
          <p:cNvCxnSpPr>
            <a:stCxn id="66" idx="3"/>
            <a:endCxn id="62" idx="1"/>
          </p:cNvCxnSpPr>
          <p:nvPr/>
        </p:nvCxnSpPr>
        <p:spPr>
          <a:xfrm flipV="1">
            <a:off x="1386748" y="1985769"/>
            <a:ext cx="610337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1416378" y="3186802"/>
            <a:ext cx="610337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V="1">
            <a:off x="1461465" y="4463783"/>
            <a:ext cx="610337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3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631825" y="295274"/>
            <a:ext cx="5753813" cy="609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ct val="120000"/>
              </a:lnSpc>
              <a:tabLst>
                <a:tab pos="1790700" algn="l"/>
              </a:tabLst>
              <a:defRPr/>
            </a:pPr>
            <a:endParaRPr lang="zh-CN" sz="2800" b="1">
              <a:solidFill>
                <a:schemeClr val="tx1">
                  <a:lumMod val="75000"/>
                  <a:lumOff val="25000"/>
                </a:schemeClr>
              </a:solidFill>
              <a:cs typeface="微软雅黑"/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2351722" y="2870200"/>
            <a:ext cx="7488554" cy="1117600"/>
            <a:chOff x="2444115" y="2637079"/>
            <a:chExt cx="7488554" cy="1117600"/>
          </a:xfrm>
        </p:grpSpPr>
        <p:sp>
          <p:nvSpPr>
            <p:cNvPr id="20" name="Pentagon 4"/>
            <p:cNvSpPr/>
            <p:nvPr/>
          </p:nvSpPr>
          <p:spPr bwMode="auto">
            <a:xfrm>
              <a:off x="2995354" y="2832060"/>
              <a:ext cx="6937316" cy="880000"/>
            </a:xfrm>
            <a:prstGeom prst="homePlate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1" name="Pentagon 5"/>
            <p:cNvSpPr/>
            <p:nvPr/>
          </p:nvSpPr>
          <p:spPr bwMode="auto">
            <a:xfrm>
              <a:off x="2995354" y="2755880"/>
              <a:ext cx="6759716" cy="880000"/>
            </a:xfrm>
            <a:prstGeom prst="homePlate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D7000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ko-KR" sz="1800" b="0" i="0" u="none" strike="noStrike" cap="none" spc="0">
                <a:ln>
                  <a:noFill/>
                </a:ln>
                <a:solidFill>
                  <a:srgbClr val="000000"/>
                </a:solidFill>
                <a:cs typeface="微软雅黑"/>
              </a:endParaRPr>
            </a:p>
          </p:txBody>
        </p:sp>
        <p:sp>
          <p:nvSpPr>
            <p:cNvPr id="22" name="Diamond 6"/>
            <p:cNvSpPr/>
            <p:nvPr/>
          </p:nvSpPr>
          <p:spPr bwMode="auto">
            <a:xfrm>
              <a:off x="2444115" y="2637079"/>
              <a:ext cx="1044990" cy="1117600"/>
            </a:xfrm>
            <a:prstGeom prst="diamond">
              <a:avLst/>
            </a:prstGeom>
            <a:solidFill>
              <a:srgbClr val="D7000F"/>
            </a:solidFill>
            <a:ln>
              <a:noFill/>
              <a:prstDash val="dash"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lnSpc>
                  <a:spcPts val="3440"/>
                </a:lnSpc>
                <a:spcBef>
                  <a:spcPts val="0"/>
                </a:spcBef>
                <a:defRPr/>
              </a:pPr>
              <a:endParaRPr lang="ko-KR" sz="3200">
                <a:solidFill>
                  <a:schemeClr val="bg2"/>
                </a:solidFill>
                <a:cs typeface="微软雅黑"/>
              </a:endParaRPr>
            </a:p>
          </p:txBody>
        </p:sp>
        <p:sp>
          <p:nvSpPr>
            <p:cNvPr id="23" name="직사각형 39"/>
            <p:cNvSpPr/>
            <p:nvPr/>
          </p:nvSpPr>
          <p:spPr bwMode="auto">
            <a:xfrm>
              <a:off x="2743835" y="2951405"/>
              <a:ext cx="461010" cy="52197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>
                  <a:solidFill>
                    <a:sysClr val="window" lastClr="FFFFFF"/>
                  </a:solidFill>
                  <a:ea typeface="微软雅黑"/>
                </a:rPr>
                <a:t>2</a:t>
              </a:r>
              <a:r>
                <a:rPr lang="en-US" sz="2800" b="1" i="0" u="none" strike="noStrike" cap="none" spc="0" dirty="0" smtClean="0">
                  <a:ln>
                    <a:noFill/>
                  </a:ln>
                  <a:solidFill>
                    <a:sysClr val="window" lastClr="FFFFFF"/>
                  </a:solidFill>
                  <a:latin typeface="Arial"/>
                  <a:ea typeface="微软雅黑"/>
                </a:rPr>
                <a:t>  </a:t>
              </a:r>
              <a:endParaRPr lang="ko-KR" sz="2800" b="0" i="0" u="none" strike="noStrike" cap="none" spc="0" dirty="0">
                <a:ln>
                  <a:noFill/>
                </a:ln>
                <a:solidFill>
                  <a:sysClr val="window" lastClr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4" name="TextBox 12"/>
            <p:cNvSpPr txBox="1"/>
            <p:nvPr/>
          </p:nvSpPr>
          <p:spPr bwMode="auto">
            <a:xfrm>
              <a:off x="3489454" y="2934895"/>
              <a:ext cx="5574219" cy="52197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1pPr>
              <a:lvl2pPr marL="457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2pPr>
              <a:lvl3pPr marL="914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3pPr>
              <a:lvl4pPr marL="1371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4pPr>
              <a:lvl5pPr marL="18288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5pPr>
              <a:lvl6pPr marL="22860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6pPr>
              <a:lvl7pPr marL="27432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7pPr>
              <a:lvl8pPr marL="32004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8pPr>
              <a:lvl9pPr marL="3657600" algn="l" defTabSz="914400">
                <a:defRPr sz="1800">
                  <a:solidFill>
                    <a:sysClr val="windowText" lastClr="000000"/>
                  </a:solidFill>
                  <a:latin typeface="Arial"/>
                  <a:ea typeface="Arial Unicode MS"/>
                  <a:cs typeface="+mn-ea"/>
                </a:defRPr>
              </a:lvl9pPr>
            </a:lstStyle>
            <a:p>
              <a:pPr algn="ctr">
                <a:defRPr/>
              </a:pPr>
              <a:r>
                <a:rPr lang="en-US" altLang="zh-CN" sz="2800" dirty="0" smtClean="0">
                  <a:latin typeface="Arial"/>
                  <a:ea typeface="微软雅黑"/>
                </a:rPr>
                <a:t>Solution Main Products</a:t>
              </a:r>
              <a:endParaRPr lang="zh-CN" sz="2800" dirty="0"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0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377ab79-755b-4038-8ed3-87f57c59371f}"/>
  <p:tag name="TABLE_ENDDRAG_ORIGIN_RECT" val="486*232"/>
  <p:tag name="TABLE_ENDDRAG_RECT" val="434*126*486*23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6135121-a94e-4b72-b988-fb4cca16d317}"/>
  <p:tag name="TABLE_ENDDRAG_ORIGIN_RECT" val="486*312"/>
  <p:tag name="TABLE_ENDDRAG_RECT" val="433*109*486*3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ADJUSTLAYOUT_ID" val="6"/>
  <p:tag name="KSO_WM_UNIT_COLOR_SCHEME_SHAPE_ID" val="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5036_1*i*5"/>
  <p:tag name="KSO_WM_TEMPLATE_CATEGORY" val="diagram"/>
  <p:tag name="KSO_WM_TEMPLATE_INDEX" val="20195036"/>
  <p:tag name="KSO_WM_UNIT_LAYERLEVEL" val="1"/>
  <p:tag name="KSO_WM_TAG_VERSION" val="1.0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9ab041a-e863-4255-86e2-6fbbd9812aa7}"/>
  <p:tag name="KSO_WM_BEAUTIFY_FLAG" val=""/>
  <p:tag name="KSO_WM_UNIT_TYPE" val="β"/>
  <p:tag name="TABLE_SKINIDX" val="3"/>
  <p:tag name="TABLE_COLORIDX" val="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0641_1*i*5"/>
  <p:tag name="KSO_WM_TEMPLATE_CATEGORY" val="diagram"/>
  <p:tag name="KSO_WM_TEMPLATE_INDEX" val="20200641"/>
  <p:tag name="KSO_WM_UNIT_LAYERLEVEL" val="1"/>
  <p:tag name="KSO_WM_TAG_VERSION" val="1.0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0641_1*i*7"/>
  <p:tag name="KSO_WM_TEMPLATE_CATEGORY" val="diagram"/>
  <p:tag name="KSO_WM_TEMPLATE_INDEX" val="20200641"/>
  <p:tag name="KSO_WM_UNIT_LAYERLEVEL" val="1"/>
  <p:tag name="KSO_WM_TAG_VERSION" val="1.0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0641_1*i*8"/>
  <p:tag name="KSO_WM_TEMPLATE_CATEGORY" val="diagram"/>
  <p:tag name="KSO_WM_TEMPLATE_INDEX" val="20200641"/>
  <p:tag name="KSO_WM_UNIT_LAYERLEVEL" val="1"/>
  <p:tag name="KSO_WM_TAG_VERSION" val="1.0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0641_1*i*9"/>
  <p:tag name="KSO_WM_TEMPLATE_CATEGORY" val="diagram"/>
  <p:tag name="KSO_WM_TEMPLATE_INDEX" val="20200641"/>
  <p:tag name="KSO_WM_UNIT_LAYERLEVEL" val="1"/>
  <p:tag name="KSO_WM_TAG_VERSION" val="1.0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704_1*i*2"/>
  <p:tag name="KSO_WM_TEMPLATE_CATEGORY" val="diagram"/>
  <p:tag name="KSO_WM_TEMPLATE_INDEX" val="20200704"/>
  <p:tag name="KSO_WM_UNIT_LAYERLEVEL" val="1"/>
  <p:tag name="KSO_WM_TAG_VERSION" val="1.0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704_1*i*2"/>
  <p:tag name="KSO_WM_TEMPLATE_CATEGORY" val="diagram"/>
  <p:tag name="KSO_WM_TEMPLATE_INDEX" val="20200704"/>
  <p:tag name="KSO_WM_UNIT_LAYERLEVEL" val="1"/>
  <p:tag name="KSO_WM_TAG_VERSION" val="1.0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618a34-b89f-414c-a819-955bd942795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2"/>
  <p:tag name="KSO_WM_TEMPLATE_CATEGORY" val="custom"/>
  <p:tag name="KSO_WM_TEMPLATE_INDEX" val="20184652"/>
  <p:tag name="KSO_WM_UNIT_INDEX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7"/>
  <p:tag name="KSO_WM_TEMPLATE_CATEGORY" val="custom"/>
  <p:tag name="KSO_WM_TEMPLATE_INDEX" val="20184652"/>
  <p:tag name="KSO_WM_UNIT_INDEX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8"/>
  <p:tag name="KSO_WM_TEMPLATE_CATEGORY" val="custom"/>
  <p:tag name="KSO_WM_TEMPLATE_INDEX" val="20184652"/>
  <p:tag name="KSO_WM_UNIT_INDEX" val="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618a34-b89f-414c-a819-955bd942795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618a34-b89f-414c-a819-955bd9427955}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f4benov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43000"/>
          </a:schemeClr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120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23172</TotalTime>
  <Words>1765</Words>
  <Application>Microsoft Office PowerPoint</Application>
  <PresentationFormat>宽屏</PresentationFormat>
  <Paragraphs>423</Paragraphs>
  <Slides>30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等线</vt:lpstr>
      <vt:lpstr>黑体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webwppDefTheme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15143</dc:creator>
  <cp:lastModifiedBy>HP</cp:lastModifiedBy>
  <cp:revision>2484</cp:revision>
  <dcterms:created xsi:type="dcterms:W3CDTF">2020-09-07T09:49:00Z</dcterms:created>
  <dcterms:modified xsi:type="dcterms:W3CDTF">2024-03-19T02:02:16Z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